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310" r:id="rId3"/>
    <p:sldId id="311" r:id="rId4"/>
    <p:sldId id="312" r:id="rId5"/>
    <p:sldId id="291" r:id="rId6"/>
    <p:sldId id="289" r:id="rId7"/>
    <p:sldId id="290" r:id="rId8"/>
    <p:sldId id="271" r:id="rId9"/>
    <p:sldId id="274" r:id="rId10"/>
    <p:sldId id="275" r:id="rId11"/>
    <p:sldId id="279" r:id="rId12"/>
    <p:sldId id="280" r:id="rId13"/>
    <p:sldId id="278" r:id="rId14"/>
    <p:sldId id="298" r:id="rId15"/>
    <p:sldId id="296" r:id="rId16"/>
    <p:sldId id="292" r:id="rId17"/>
    <p:sldId id="293" r:id="rId18"/>
    <p:sldId id="304" r:id="rId19"/>
    <p:sldId id="300" r:id="rId20"/>
    <p:sldId id="302" r:id="rId21"/>
    <p:sldId id="287" r:id="rId22"/>
    <p:sldId id="273" r:id="rId23"/>
    <p:sldId id="307" r:id="rId24"/>
    <p:sldId id="294" r:id="rId25"/>
    <p:sldId id="309" r:id="rId26"/>
    <p:sldId id="269" r:id="rId27"/>
    <p:sldId id="299" r:id="rId28"/>
    <p:sldId id="284" r:id="rId29"/>
    <p:sldId id="285" r:id="rId30"/>
    <p:sldId id="288" r:id="rId31"/>
    <p:sldId id="266" r:id="rId32"/>
    <p:sldId id="306" r:id="rId33"/>
    <p:sldId id="313" r:id="rId34"/>
    <p:sldId id="305" r:id="rId35"/>
    <p:sldId id="259" r:id="rId36"/>
    <p:sldId id="314"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29" autoAdjust="0"/>
  </p:normalViewPr>
  <p:slideViewPr>
    <p:cSldViewPr showGuides="1">
      <p:cViewPr varScale="1">
        <p:scale>
          <a:sx n="104" d="100"/>
          <a:sy n="104" d="100"/>
        </p:scale>
        <p:origin x="582" y="108"/>
      </p:cViewPr>
      <p:guideLst>
        <p:guide orient="horz" pos="2160"/>
        <p:guide pos="2880"/>
      </p:guideLst>
    </p:cSldViewPr>
  </p:slideViewPr>
  <p:notesTextViewPr>
    <p:cViewPr>
      <p:scale>
        <a:sx n="3" d="2"/>
        <a:sy n="3" d="2"/>
      </p:scale>
      <p:origin x="0" y="0"/>
    </p:cViewPr>
  </p:notesTextViewPr>
  <p:sorterViewPr>
    <p:cViewPr>
      <p:scale>
        <a:sx n="100" d="100"/>
        <a:sy n="100" d="100"/>
      </p:scale>
      <p:origin x="0" y="-6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BC25F-888C-4E39-A99C-F30E3606246E}" type="datetimeFigureOut">
              <a:rPr lang="en-US" smtClean="0"/>
              <a:t>10/1/2014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BA6AC-3360-421E-B621-AB8E1FC2AEC0}" type="slidenum">
              <a:rPr lang="en-US" smtClean="0"/>
              <a:t>‹#›</a:t>
            </a:fld>
            <a:endParaRPr lang="en-US"/>
          </a:p>
        </p:txBody>
      </p:sp>
    </p:spTree>
    <p:extLst>
      <p:ext uri="{BB962C8B-B14F-4D97-AF65-F5344CB8AC3E}">
        <p14:creationId xmlns:p14="http://schemas.microsoft.com/office/powerpoint/2010/main" val="213289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a:t>
            </a:r>
            <a:r>
              <a:rPr lang="en-US" sz="1200" b="1" kern="1200" dirty="0" smtClean="0">
                <a:solidFill>
                  <a:schemeClr val="tx1">
                    <a:lumMod val="95000"/>
                    <a:lumOff val="5000"/>
                  </a:schemeClr>
                </a:solidFill>
                <a:effectLst/>
                <a:latin typeface="+mn-lt"/>
                <a:ea typeface="+mn-ea"/>
                <a:cs typeface="+mn-cs"/>
              </a:rPr>
              <a:t>cucumber</a:t>
            </a:r>
            <a:r>
              <a:rPr lang="en-US" sz="1200" b="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Cucumis</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sativus</a:t>
            </a:r>
            <a:r>
              <a:rPr lang="en-US" sz="1200" b="1" kern="1200" dirty="0" smtClean="0">
                <a:solidFill>
                  <a:schemeClr val="tx1"/>
                </a:solidFill>
                <a:effectLst/>
                <a:latin typeface="+mn-lt"/>
                <a:ea typeface="+mn-ea"/>
                <a:cs typeface="+mn-cs"/>
              </a:rPr>
              <a:t>, is native to the Indian subcontinent. The fruit is now widely consumed in Europe but linguistic evidence indicates it arrived between 500 and 1300 probably first in Spain from Arab imports. The earliest accurate illustrations of cucumber in Europe are found about 1300 in herbals and soon became an important element in Renaissance and Baroque art including paintings and sculpture An analysis of cucumber iconography including paintings and sculpture indicate the variation of the cultivated cucumber in the West.  The images indicate that genetic diversity of cucumbers in Europe was very narrow with most illustrations of the warty, pickling type. The imagers indicate various traits including color pattern and size. Cucumber in Asian art show different morphologies.  </a:t>
            </a:r>
          </a:p>
          <a:p>
            <a:endParaRPr lang="en-US" sz="1200" b="1"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1</a:t>
            </a:fld>
            <a:endParaRPr lang="en-US"/>
          </a:p>
        </p:txBody>
      </p:sp>
    </p:spTree>
    <p:extLst>
      <p:ext uri="{BB962C8B-B14F-4D97-AF65-F5344CB8AC3E}">
        <p14:creationId xmlns:p14="http://schemas.microsoft.com/office/powerpoint/2010/main" val="170469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10</a:t>
            </a:fld>
            <a:endParaRPr lang="en-US"/>
          </a:p>
        </p:txBody>
      </p:sp>
    </p:spTree>
    <p:extLst>
      <p:ext uri="{BB962C8B-B14F-4D97-AF65-F5344CB8AC3E}">
        <p14:creationId xmlns:p14="http://schemas.microsoft.com/office/powerpoint/2010/main" val="102588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BA6AC-3360-421E-B621-AB8E1FC2AEC0}" type="slidenum">
              <a:rPr lang="en-US" smtClean="0"/>
              <a:t>11</a:t>
            </a:fld>
            <a:endParaRPr lang="en-US"/>
          </a:p>
        </p:txBody>
      </p:sp>
    </p:spTree>
    <p:extLst>
      <p:ext uri="{BB962C8B-B14F-4D97-AF65-F5344CB8AC3E}">
        <p14:creationId xmlns:p14="http://schemas.microsoft.com/office/powerpoint/2010/main" val="3199472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BA6AC-3360-421E-B621-AB8E1FC2AEC0}" type="slidenum">
              <a:rPr lang="en-US" smtClean="0"/>
              <a:t>12</a:t>
            </a:fld>
            <a:endParaRPr lang="en-US"/>
          </a:p>
        </p:txBody>
      </p:sp>
    </p:spTree>
    <p:extLst>
      <p:ext uri="{BB962C8B-B14F-4D97-AF65-F5344CB8AC3E}">
        <p14:creationId xmlns:p14="http://schemas.microsoft.com/office/powerpoint/2010/main" val="3207340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0BA6AC-3360-421E-B621-AB8E1FC2AEC0}" type="slidenum">
              <a:rPr lang="en-US" smtClean="0"/>
              <a:t>13</a:t>
            </a:fld>
            <a:endParaRPr lang="en-US"/>
          </a:p>
        </p:txBody>
      </p:sp>
    </p:spTree>
    <p:extLst>
      <p:ext uri="{BB962C8B-B14F-4D97-AF65-F5344CB8AC3E}">
        <p14:creationId xmlns:p14="http://schemas.microsoft.com/office/powerpoint/2010/main" val="282337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Prayer book called Hours of Anne of Britany is illustrated with about 500 plants by court artist Jean </a:t>
            </a:r>
            <a:r>
              <a:rPr lang="en-US" b="1" baseline="0" dirty="0" err="1" smtClean="0"/>
              <a:t>Bourdichon</a:t>
            </a:r>
            <a:r>
              <a:rPr lang="en-US" b="1" baseline="0" dirty="0" smtClean="0"/>
              <a:t>, famous miniaturist.  Note the insects on cucumber. </a:t>
            </a:r>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14</a:t>
            </a:fld>
            <a:endParaRPr lang="en-US"/>
          </a:p>
        </p:txBody>
      </p:sp>
    </p:spTree>
    <p:extLst>
      <p:ext uri="{BB962C8B-B14F-4D97-AF65-F5344CB8AC3E}">
        <p14:creationId xmlns:p14="http://schemas.microsoft.com/office/powerpoint/2010/main" val="227356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Ceiling of </a:t>
            </a:r>
            <a:r>
              <a:rPr lang="en-US" sz="1200" b="1" kern="1200" dirty="0" err="1" smtClean="0">
                <a:solidFill>
                  <a:schemeClr val="tx1"/>
                </a:solidFill>
                <a:effectLst/>
                <a:latin typeface="+mn-lt"/>
                <a:ea typeface="+mn-ea"/>
                <a:cs typeface="+mn-cs"/>
              </a:rPr>
              <a:t>Farnesina</a:t>
            </a:r>
            <a:r>
              <a:rPr lang="en-US" sz="1200" b="1" kern="1200" dirty="0" smtClean="0">
                <a:solidFill>
                  <a:schemeClr val="tx1"/>
                </a:solidFill>
                <a:effectLst/>
                <a:latin typeface="+mn-lt"/>
                <a:ea typeface="+mn-ea"/>
                <a:cs typeface="+mn-cs"/>
              </a:rPr>
              <a:t>, Palace (Loggia of Cupid and Psyche) in Rome and  show much variation. Painted by Giovanni Martini da </a:t>
            </a:r>
            <a:r>
              <a:rPr lang="en-US" sz="1200" b="1" kern="1200" dirty="0" err="1" smtClean="0">
                <a:solidFill>
                  <a:schemeClr val="tx1"/>
                </a:solidFill>
                <a:effectLst/>
                <a:latin typeface="+mn-lt"/>
                <a:ea typeface="+mn-ea"/>
                <a:cs typeface="+mn-cs"/>
              </a:rPr>
              <a:t>Udina</a:t>
            </a:r>
            <a:r>
              <a:rPr lang="en-US" sz="1200" b="1" kern="1200" dirty="0" smtClean="0">
                <a:solidFill>
                  <a:schemeClr val="tx1"/>
                </a:solidFill>
                <a:effectLst/>
                <a:latin typeface="+mn-lt"/>
                <a:ea typeface="+mn-ea"/>
                <a:cs typeface="+mn-cs"/>
              </a:rPr>
              <a:t>, workshop of Raphael </a:t>
            </a:r>
            <a:r>
              <a:rPr lang="en-US" sz="1200" b="1" kern="1200" dirty="0" err="1" smtClean="0">
                <a:solidFill>
                  <a:schemeClr val="tx1"/>
                </a:solidFill>
                <a:effectLst/>
                <a:latin typeface="+mn-lt"/>
                <a:ea typeface="+mn-ea"/>
                <a:cs typeface="+mn-cs"/>
              </a:rPr>
              <a:t>Sanzio</a:t>
            </a:r>
            <a:r>
              <a:rPr lang="en-US" sz="1200" b="1" kern="1200" dirty="0" smtClean="0">
                <a:solidFill>
                  <a:schemeClr val="tx1"/>
                </a:solidFill>
                <a:effectLst/>
                <a:latin typeface="+mn-lt"/>
                <a:ea typeface="+mn-ea"/>
                <a:cs typeface="+mn-cs"/>
              </a:rPr>
              <a:t>, next to Michelangelo the most famous Renaissance painter. There appear to be white</a:t>
            </a:r>
            <a:r>
              <a:rPr lang="en-US" sz="1200" b="1" kern="1200" baseline="0" dirty="0" smtClean="0">
                <a:solidFill>
                  <a:schemeClr val="tx1"/>
                </a:solidFill>
                <a:effectLst/>
                <a:latin typeface="+mn-lt"/>
                <a:ea typeface="+mn-ea"/>
                <a:cs typeface="+mn-cs"/>
              </a:rPr>
              <a:t> and black spine cucumbers. Note color variation and maturity</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15</a:t>
            </a:fld>
            <a:endParaRPr lang="en-US"/>
          </a:p>
        </p:txBody>
      </p:sp>
    </p:spTree>
    <p:extLst>
      <p:ext uri="{BB962C8B-B14F-4D97-AF65-F5344CB8AC3E}">
        <p14:creationId xmlns:p14="http://schemas.microsoft.com/office/powerpoint/2010/main" val="1338105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Flemish</a:t>
            </a:r>
            <a:r>
              <a:rPr lang="en-US" b="1" baseline="0" dirty="0" smtClean="0"/>
              <a:t> artist, note cucumber in basket. </a:t>
            </a:r>
            <a:r>
              <a:rPr lang="en-US" b="1" dirty="0" smtClean="0"/>
              <a:t>Note</a:t>
            </a:r>
            <a:r>
              <a:rPr lang="en-US" b="1" baseline="0" dirty="0" smtClean="0"/>
              <a:t> Belgium waffles!!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16</a:t>
            </a:fld>
            <a:endParaRPr lang="en-US"/>
          </a:p>
        </p:txBody>
      </p:sp>
    </p:spTree>
    <p:extLst>
      <p:ext uri="{BB962C8B-B14F-4D97-AF65-F5344CB8AC3E}">
        <p14:creationId xmlns:p14="http://schemas.microsoft.com/office/powerpoint/2010/main" val="309649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Similar cucumber type.  </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17</a:t>
            </a:fld>
            <a:endParaRPr lang="en-US"/>
          </a:p>
        </p:txBody>
      </p:sp>
    </p:spTree>
    <p:extLst>
      <p:ext uri="{BB962C8B-B14F-4D97-AF65-F5344CB8AC3E}">
        <p14:creationId xmlns:p14="http://schemas.microsoft.com/office/powerpoint/2010/main" val="975961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same type of cucumber as </a:t>
            </a:r>
            <a:r>
              <a:rPr lang="en-US" b="1" baseline="0" dirty="0" err="1" smtClean="0"/>
              <a:t>Aertsen</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18</a:t>
            </a:fld>
            <a:endParaRPr lang="en-US"/>
          </a:p>
        </p:txBody>
      </p:sp>
    </p:spTree>
    <p:extLst>
      <p:ext uri="{BB962C8B-B14F-4D97-AF65-F5344CB8AC3E}">
        <p14:creationId xmlns:p14="http://schemas.microsoft.com/office/powerpoint/2010/main" val="1351607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Beautiful painting  of Jacques Le Moyne …He also drew Indians and plants in Florida! </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19</a:t>
            </a:fld>
            <a:endParaRPr lang="en-US"/>
          </a:p>
        </p:txBody>
      </p:sp>
    </p:spTree>
    <p:extLst>
      <p:ext uri="{BB962C8B-B14F-4D97-AF65-F5344CB8AC3E}">
        <p14:creationId xmlns:p14="http://schemas.microsoft.com/office/powerpoint/2010/main" val="103759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First picture of cucumber</a:t>
            </a:r>
            <a:r>
              <a:rPr lang="en-US" b="1" baseline="0" dirty="0" smtClean="0"/>
              <a:t> in Europe. </a:t>
            </a:r>
            <a:r>
              <a:rPr lang="en-US" b="1" dirty="0" smtClean="0"/>
              <a:t>The plant at the left, is cucumber, </a:t>
            </a:r>
            <a:r>
              <a:rPr lang="en-US" b="1" i="1" dirty="0" err="1" smtClean="0"/>
              <a:t>Cucumis</a:t>
            </a:r>
            <a:r>
              <a:rPr lang="en-US" b="1" i="1" dirty="0" smtClean="0"/>
              <a:t> </a:t>
            </a:r>
            <a:r>
              <a:rPr lang="en-US" b="1" i="1" dirty="0" err="1" smtClean="0"/>
              <a:t>sativus</a:t>
            </a:r>
            <a:r>
              <a:rPr lang="en-US" b="1" dirty="0" smtClean="0"/>
              <a:t>. The plant at the right, labelled </a:t>
            </a:r>
            <a:r>
              <a:rPr lang="en-US" b="1" dirty="0" err="1" smtClean="0"/>
              <a:t>Cucurbita</a:t>
            </a:r>
            <a:r>
              <a:rPr lang="en-US" b="1" dirty="0" smtClean="0"/>
              <a:t>, is bottle gourd, </a:t>
            </a:r>
            <a:r>
              <a:rPr lang="en-US" b="1" i="1" dirty="0" err="1" smtClean="0"/>
              <a:t>Lagenaria</a:t>
            </a:r>
            <a:r>
              <a:rPr lang="en-US" b="1" i="1" dirty="0" smtClean="0"/>
              <a:t> </a:t>
            </a:r>
            <a:r>
              <a:rPr lang="en-US" b="1" i="1" dirty="0" err="1" smtClean="0"/>
              <a:t>siceraria</a:t>
            </a:r>
            <a:r>
              <a:rPr lang="en-US" b="1" dirty="0" smtClean="0"/>
              <a:t>.</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2</a:t>
            </a:fld>
            <a:endParaRPr lang="en-US"/>
          </a:p>
        </p:txBody>
      </p:sp>
    </p:spTree>
    <p:extLst>
      <p:ext uri="{BB962C8B-B14F-4D97-AF65-F5344CB8AC3E}">
        <p14:creationId xmlns:p14="http://schemas.microsoft.com/office/powerpoint/2010/main" val="31616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fruit is black </a:t>
            </a:r>
            <a:r>
              <a:rPr lang="en-US" b="1" dirty="0" err="1" smtClean="0"/>
              <a:t>spined</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20</a:t>
            </a:fld>
            <a:endParaRPr lang="en-US"/>
          </a:p>
        </p:txBody>
      </p:sp>
    </p:spTree>
    <p:extLst>
      <p:ext uri="{BB962C8B-B14F-4D97-AF65-F5344CB8AC3E}">
        <p14:creationId xmlns:p14="http://schemas.microsoft.com/office/powerpoint/2010/main" val="328247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Cucumber</a:t>
            </a:r>
            <a:r>
              <a:rPr lang="en-US" b="1" baseline="0" dirty="0" smtClean="0"/>
              <a:t> is bottom of picture painted by young Caravaggio, one of the most famous baroque artists. </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21</a:t>
            </a:fld>
            <a:endParaRPr lang="en-US"/>
          </a:p>
        </p:txBody>
      </p:sp>
    </p:spTree>
    <p:extLst>
      <p:ext uri="{BB962C8B-B14F-4D97-AF65-F5344CB8AC3E}">
        <p14:creationId xmlns:p14="http://schemas.microsoft.com/office/powerpoint/2010/main" val="4989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Note the same type of cucumber as in previous Caravaggio painting. The Master of Hartford is assumed by some to be Caravaggio and the </a:t>
            </a:r>
            <a:r>
              <a:rPr lang="en-US" b="1" baseline="0" dirty="0" err="1" smtClean="0"/>
              <a:t>cuke</a:t>
            </a:r>
            <a:r>
              <a:rPr lang="en-US" b="1" baseline="0" dirty="0" smtClean="0"/>
              <a:t> lends support to this assumption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22</a:t>
            </a:fld>
            <a:endParaRPr lang="en-US"/>
          </a:p>
        </p:txBody>
      </p:sp>
    </p:spTree>
    <p:extLst>
      <p:ext uri="{BB962C8B-B14F-4D97-AF65-F5344CB8AC3E}">
        <p14:creationId xmlns:p14="http://schemas.microsoft.com/office/powerpoint/2010/main" val="144410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From John Gerard’s </a:t>
            </a:r>
            <a:r>
              <a:rPr lang="en-US" sz="1200" b="1" kern="1200" dirty="0" err="1" smtClean="0">
                <a:solidFill>
                  <a:schemeClr val="tx1"/>
                </a:solidFill>
                <a:effectLst/>
                <a:latin typeface="+mn-lt"/>
                <a:ea typeface="+mn-ea"/>
                <a:cs typeface="+mn-cs"/>
              </a:rPr>
              <a:t>Herball</a:t>
            </a:r>
            <a:r>
              <a:rPr lang="en-US" sz="1200" b="1" kern="1200" dirty="0" smtClean="0">
                <a:solidFill>
                  <a:schemeClr val="tx1"/>
                </a:solidFill>
                <a:effectLst/>
                <a:latin typeface="+mn-lt"/>
                <a:ea typeface="+mn-ea"/>
                <a:cs typeface="+mn-cs"/>
              </a:rPr>
              <a:t> but woodcuts were imported and are from </a:t>
            </a:r>
            <a:r>
              <a:rPr lang="en-US" sz="1200" b="1" i="1" kern="1200" dirty="0" err="1" smtClean="0">
                <a:solidFill>
                  <a:schemeClr val="tx1"/>
                </a:solidFill>
                <a:effectLst/>
                <a:latin typeface="+mn-lt"/>
                <a:ea typeface="+mn-ea"/>
                <a:cs typeface="+mn-cs"/>
              </a:rPr>
              <a:t>Eicones</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Plantarum</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seu</a:t>
            </a:r>
            <a:r>
              <a:rPr lang="en-US" sz="1200" b="1" i="1" kern="1200" dirty="0" smtClean="0">
                <a:solidFill>
                  <a:schemeClr val="tx1"/>
                </a:solidFill>
                <a:effectLst/>
                <a:latin typeface="+mn-lt"/>
                <a:ea typeface="+mn-ea"/>
                <a:cs typeface="+mn-cs"/>
              </a:rPr>
              <a:t> </a:t>
            </a:r>
            <a:r>
              <a:rPr lang="en-US" sz="1200" b="1" i="1" kern="1200" dirty="0" err="1" smtClean="0">
                <a:solidFill>
                  <a:schemeClr val="tx1"/>
                </a:solidFill>
                <a:effectLst/>
                <a:latin typeface="+mn-lt"/>
                <a:ea typeface="+mn-ea"/>
                <a:cs typeface="+mn-cs"/>
              </a:rPr>
              <a:t>stirpium</a:t>
            </a:r>
            <a:r>
              <a:rPr lang="en-US" sz="1200" b="1" kern="1200" dirty="0" smtClean="0">
                <a:solidFill>
                  <a:schemeClr val="tx1"/>
                </a:solidFill>
                <a:effectLst/>
                <a:latin typeface="+mn-lt"/>
                <a:ea typeface="+mn-ea"/>
                <a:cs typeface="+mn-cs"/>
              </a:rPr>
              <a:t> of Jacob</a:t>
            </a:r>
            <a:r>
              <a:rPr lang="en-US" sz="1200" b="1" kern="1200" baseline="0" dirty="0" smtClean="0">
                <a:solidFill>
                  <a:schemeClr val="tx1"/>
                </a:solidFill>
                <a:effectLst/>
                <a:latin typeface="+mn-lt"/>
                <a:ea typeface="+mn-ea"/>
                <a:cs typeface="+mn-cs"/>
              </a:rPr>
              <a:t>  Dietrich (known as</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Tabernaemontus</a:t>
            </a:r>
            <a:r>
              <a:rPr lang="en-US" sz="1200" b="1" kern="1200" dirty="0" smtClean="0">
                <a:solidFill>
                  <a:schemeClr val="tx1"/>
                </a:solidFill>
                <a:effectLst/>
                <a:latin typeface="+mn-lt"/>
                <a:ea typeface="+mn-ea"/>
                <a:cs typeface="+mn-cs"/>
              </a:rPr>
              <a:t>)</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German herbalist</a:t>
            </a:r>
            <a:r>
              <a:rPr lang="en-US" sz="1200" b="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23</a:t>
            </a:fld>
            <a:endParaRPr lang="en-US"/>
          </a:p>
        </p:txBody>
      </p:sp>
    </p:spTree>
    <p:extLst>
      <p:ext uri="{BB962C8B-B14F-4D97-AF65-F5344CB8AC3E}">
        <p14:creationId xmlns:p14="http://schemas.microsoft.com/office/powerpoint/2010/main" val="304146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Picture</a:t>
            </a:r>
            <a:r>
              <a:rPr lang="en-US" b="1" baseline="0" dirty="0" smtClean="0"/>
              <a:t> taken by Janick at the Cathedral doors in Pisa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24</a:t>
            </a:fld>
            <a:endParaRPr lang="en-US"/>
          </a:p>
        </p:txBody>
      </p:sp>
    </p:spTree>
    <p:extLst>
      <p:ext uri="{BB962C8B-B14F-4D97-AF65-F5344CB8AC3E}">
        <p14:creationId xmlns:p14="http://schemas.microsoft.com/office/powerpoint/2010/main" val="4116945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Most</a:t>
            </a:r>
            <a:r>
              <a:rPr lang="en-US" b="1" baseline="0" dirty="0" smtClean="0"/>
              <a:t> famous painting of </a:t>
            </a:r>
            <a:r>
              <a:rPr lang="en-US" b="1" baseline="0" dirty="0" err="1" smtClean="0"/>
              <a:t>Cotan</a:t>
            </a:r>
            <a:r>
              <a:rPr lang="en-US" b="1" baseline="0" dirty="0" smtClean="0"/>
              <a:t>, who joined a monastery and devoted the rest of his career to religious paintings, considered inferior to his horticultural works.</a:t>
            </a:r>
            <a:endParaRPr lang="en-US" b="1" dirty="0" smtClean="0"/>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25</a:t>
            </a:fld>
            <a:endParaRPr lang="en-US"/>
          </a:p>
        </p:txBody>
      </p:sp>
    </p:spTree>
    <p:extLst>
      <p:ext uri="{BB962C8B-B14F-4D97-AF65-F5344CB8AC3E}">
        <p14:creationId xmlns:p14="http://schemas.microsoft.com/office/powerpoint/2010/main" val="62106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Mature</a:t>
            </a:r>
            <a:r>
              <a:rPr lang="en-US" b="1" baseline="0" dirty="0" smtClean="0"/>
              <a:t> and immature cucumbers in basket. Note other cucurbit fruits.</a:t>
            </a:r>
            <a:endParaRPr lang="en-US" b="1" dirty="0" smtClean="0"/>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26</a:t>
            </a:fld>
            <a:endParaRPr lang="en-US"/>
          </a:p>
        </p:txBody>
      </p:sp>
    </p:spTree>
    <p:extLst>
      <p:ext uri="{BB962C8B-B14F-4D97-AF65-F5344CB8AC3E}">
        <p14:creationId xmlns:p14="http://schemas.microsoft.com/office/powerpoint/2010/main" val="908657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Botanical drawing but</a:t>
            </a:r>
            <a:r>
              <a:rPr lang="en-US" b="1" baseline="0" dirty="0" smtClean="0"/>
              <a:t> seed attachment incorrect</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27</a:t>
            </a:fld>
            <a:endParaRPr lang="en-US"/>
          </a:p>
        </p:txBody>
      </p:sp>
    </p:spTree>
    <p:extLst>
      <p:ext uri="{BB962C8B-B14F-4D97-AF65-F5344CB8AC3E}">
        <p14:creationId xmlns:p14="http://schemas.microsoft.com/office/powerpoint/2010/main" val="2733028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Japanese</a:t>
            </a:r>
            <a:r>
              <a:rPr lang="en-US" b="1" baseline="0" dirty="0" smtClean="0"/>
              <a:t> cucumber with rare wart pattern</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28</a:t>
            </a:fld>
            <a:endParaRPr lang="en-US"/>
          </a:p>
        </p:txBody>
      </p:sp>
    </p:spTree>
    <p:extLst>
      <p:ext uri="{BB962C8B-B14F-4D97-AF65-F5344CB8AC3E}">
        <p14:creationId xmlns:p14="http://schemas.microsoft.com/office/powerpoint/2010/main" val="683076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Long Japanese</a:t>
            </a:r>
            <a:r>
              <a:rPr lang="en-US" b="1" baseline="0" dirty="0" smtClean="0"/>
              <a:t> cucumber</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29</a:t>
            </a:fld>
            <a:endParaRPr lang="en-US"/>
          </a:p>
        </p:txBody>
      </p:sp>
    </p:spTree>
    <p:extLst>
      <p:ext uri="{BB962C8B-B14F-4D97-AF65-F5344CB8AC3E}">
        <p14:creationId xmlns:p14="http://schemas.microsoft.com/office/powerpoint/2010/main" val="347084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Plant on left labeled </a:t>
            </a:r>
            <a:r>
              <a:rPr lang="en-US" b="1" dirty="0" err="1" smtClean="0"/>
              <a:t>citruli</a:t>
            </a:r>
            <a:r>
              <a:rPr lang="en-US" b="1" dirty="0" smtClean="0"/>
              <a:t> is cucumber, plant on right labeled</a:t>
            </a:r>
            <a:r>
              <a:rPr lang="en-US" b="1" baseline="0" dirty="0" smtClean="0"/>
              <a:t> </a:t>
            </a:r>
            <a:r>
              <a:rPr lang="en-US" b="1" dirty="0" err="1" smtClean="0"/>
              <a:t>cucumeris</a:t>
            </a:r>
            <a:r>
              <a:rPr lang="en-US" b="1" dirty="0" smtClean="0"/>
              <a:t> is watermelon</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3</a:t>
            </a:fld>
            <a:endParaRPr lang="en-US"/>
          </a:p>
        </p:txBody>
      </p:sp>
    </p:spTree>
    <p:extLst>
      <p:ext uri="{BB962C8B-B14F-4D97-AF65-F5344CB8AC3E}">
        <p14:creationId xmlns:p14="http://schemas.microsoft.com/office/powerpoint/2010/main" val="463330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Pickling</a:t>
            </a:r>
            <a:r>
              <a:rPr lang="en-US" sz="1200" b="1" kern="1200" baseline="0" dirty="0" smtClean="0">
                <a:solidFill>
                  <a:schemeClr val="tx1"/>
                </a:solidFill>
                <a:effectLst/>
                <a:latin typeface="+mn-lt"/>
                <a:ea typeface="+mn-ea"/>
                <a:cs typeface="+mn-cs"/>
              </a:rPr>
              <a:t> types </a:t>
            </a:r>
            <a:r>
              <a:rPr lang="en-US" sz="1200" b="1" kern="1200" dirty="0" smtClean="0">
                <a:solidFill>
                  <a:schemeClr val="tx1"/>
                </a:solidFill>
                <a:effectLst/>
                <a:latin typeface="+mn-lt"/>
                <a:ea typeface="+mn-ea"/>
                <a:cs typeface="+mn-cs"/>
              </a:rPr>
              <a:t>with a nearly square or blunt end.</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0BA6AC-3360-421E-B621-AB8E1FC2AEC0}" type="slidenum">
              <a:rPr lang="en-US" smtClean="0"/>
              <a:t>30</a:t>
            </a:fld>
            <a:endParaRPr lang="en-US"/>
          </a:p>
        </p:txBody>
      </p:sp>
    </p:spTree>
    <p:extLst>
      <p:ext uri="{BB962C8B-B14F-4D97-AF65-F5344CB8AC3E}">
        <p14:creationId xmlns:p14="http://schemas.microsoft.com/office/powerpoint/2010/main" val="1473723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Russian</a:t>
            </a:r>
            <a:r>
              <a:rPr lang="en-US" b="1" baseline="0" dirty="0" smtClean="0"/>
              <a:t> still </a:t>
            </a:r>
            <a:r>
              <a:rPr lang="en-US" b="1" baseline="0" dirty="0" err="1" smtClean="0"/>
              <a:t>lifes</a:t>
            </a:r>
            <a:r>
              <a:rPr lang="en-US" b="1" baseline="0" dirty="0" smtClean="0"/>
              <a:t> often have cucumber</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31</a:t>
            </a:fld>
            <a:endParaRPr lang="en-US"/>
          </a:p>
        </p:txBody>
      </p:sp>
    </p:spTree>
    <p:extLst>
      <p:ext uri="{BB962C8B-B14F-4D97-AF65-F5344CB8AC3E}">
        <p14:creationId xmlns:p14="http://schemas.microsoft.com/office/powerpoint/2010/main" val="416108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Plate from the Album </a:t>
            </a:r>
            <a:r>
              <a:rPr lang="en-US" sz="1200" b="1" kern="1200" dirty="0" err="1" smtClean="0">
                <a:solidFill>
                  <a:schemeClr val="tx1"/>
                </a:solidFill>
                <a:effectLst/>
                <a:latin typeface="+mn-lt"/>
                <a:ea typeface="+mn-ea"/>
                <a:cs typeface="+mn-cs"/>
              </a:rPr>
              <a:t>Benary</a:t>
            </a:r>
            <a:r>
              <a:rPr lang="en-US" sz="1200" b="1" kern="1200" dirty="0" smtClean="0">
                <a:solidFill>
                  <a:schemeClr val="tx1"/>
                </a:solidFill>
                <a:effectLst/>
                <a:latin typeface="+mn-lt"/>
                <a:ea typeface="+mn-ea"/>
                <a:cs typeface="+mn-cs"/>
              </a:rPr>
              <a:t> based on a famous Jewish German </a:t>
            </a:r>
            <a:r>
              <a:rPr lang="en-US" sz="1200" b="1" kern="1200" dirty="0" err="1" smtClean="0">
                <a:solidFill>
                  <a:schemeClr val="tx1"/>
                </a:solidFill>
                <a:effectLst/>
                <a:latin typeface="+mn-lt"/>
                <a:ea typeface="+mn-ea"/>
                <a:cs typeface="+mn-cs"/>
              </a:rPr>
              <a:t>Seedsman</a:t>
            </a:r>
            <a:r>
              <a:rPr lang="en-US" sz="1200" b="1" kern="1200" dirty="0" smtClean="0">
                <a:solidFill>
                  <a:schemeClr val="tx1"/>
                </a:solidFill>
                <a:effectLst/>
                <a:latin typeface="+mn-lt"/>
                <a:ea typeface="+mn-ea"/>
                <a:cs typeface="+mn-cs"/>
              </a:rPr>
              <a:t>. The cucumbers are named (in English as follows). (1) Early Short Green Russian, see 48; Longest Green Improved, (3)  Middle-sized Green (4) Athens or Long Green  Grecian, (5) Khiva netted, (6). Short White for pickling, (7)  Long Green Chinese.  Note</a:t>
            </a:r>
            <a:r>
              <a:rPr lang="en-US" sz="1200" b="1" kern="1200" baseline="0" dirty="0" smtClean="0">
                <a:solidFill>
                  <a:schemeClr val="tx1"/>
                </a:solidFill>
                <a:effectLst/>
                <a:latin typeface="+mn-lt"/>
                <a:ea typeface="+mn-ea"/>
                <a:cs typeface="+mn-cs"/>
              </a:rPr>
              <a:t> wide diversity.</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32</a:t>
            </a:fld>
            <a:endParaRPr lang="en-US"/>
          </a:p>
        </p:txBody>
      </p:sp>
    </p:spTree>
    <p:extLst>
      <p:ext uri="{BB962C8B-B14F-4D97-AF65-F5344CB8AC3E}">
        <p14:creationId xmlns:p14="http://schemas.microsoft.com/office/powerpoint/2010/main" val="1656943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Trellised</a:t>
            </a:r>
            <a:r>
              <a:rPr lang="en-US" baseline="0" dirty="0" smtClean="0"/>
              <a:t> cucumber types</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33</a:t>
            </a:fld>
            <a:endParaRPr lang="en-US"/>
          </a:p>
        </p:txBody>
      </p:sp>
    </p:spTree>
    <p:extLst>
      <p:ext uri="{BB962C8B-B14F-4D97-AF65-F5344CB8AC3E}">
        <p14:creationId xmlns:p14="http://schemas.microsoft.com/office/powerpoint/2010/main" val="295439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 Wide diversity of cucumbers in French </a:t>
            </a:r>
            <a:r>
              <a:rPr lang="en-US" b="1" baseline="0" dirty="0" err="1" smtClean="0"/>
              <a:t>Seedsman</a:t>
            </a:r>
            <a:r>
              <a:rPr lang="en-US" b="1" baseline="0" dirty="0" smtClean="0"/>
              <a:t> brochure. </a:t>
            </a:r>
            <a:r>
              <a:rPr lang="en-US" b="1" dirty="0" smtClean="0"/>
              <a:t>Note that #7, serpent, is not a cucumber but  a snake melon (</a:t>
            </a:r>
            <a:r>
              <a:rPr lang="en-US" b="1" i="1" dirty="0" err="1" smtClean="0"/>
              <a:t>Cucumis</a:t>
            </a:r>
            <a:r>
              <a:rPr lang="en-US" b="1" i="1" baseline="0" dirty="0" smtClean="0"/>
              <a:t> </a:t>
            </a:r>
            <a:r>
              <a:rPr lang="en-US" b="1" i="1" baseline="0" dirty="0" err="1" smtClean="0"/>
              <a:t>mel</a:t>
            </a:r>
            <a:r>
              <a:rPr lang="en-US" b="1" baseline="0" dirty="0" err="1" smtClean="0"/>
              <a:t>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34</a:t>
            </a:fld>
            <a:endParaRPr lang="en-US"/>
          </a:p>
        </p:txBody>
      </p:sp>
    </p:spTree>
    <p:extLst>
      <p:ext uri="{BB962C8B-B14F-4D97-AF65-F5344CB8AC3E}">
        <p14:creationId xmlns:p14="http://schemas.microsoft.com/office/powerpoint/2010/main" val="1486714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Very squat type identified</a:t>
            </a:r>
            <a:r>
              <a:rPr lang="en-US" sz="1200" b="1" kern="1200" baseline="0" dirty="0" smtClean="0">
                <a:solidFill>
                  <a:schemeClr val="tx1"/>
                </a:solidFill>
                <a:effectLst/>
                <a:latin typeface="+mn-lt"/>
                <a:ea typeface="+mn-ea"/>
                <a:cs typeface="+mn-cs"/>
              </a:rPr>
              <a:t> as </a:t>
            </a:r>
            <a:r>
              <a:rPr lang="en-US" sz="1200" b="1" kern="1200" dirty="0" smtClean="0">
                <a:solidFill>
                  <a:schemeClr val="tx1"/>
                </a:solidFill>
                <a:effectLst/>
                <a:latin typeface="+mn-lt"/>
                <a:ea typeface="+mn-ea"/>
                <a:cs typeface="+mn-cs"/>
              </a:rPr>
              <a:t>an old Russian cultivar  called the ‘</a:t>
            </a:r>
            <a:r>
              <a:rPr lang="en-US" sz="1200" b="1" kern="1200" dirty="0" err="1" smtClean="0">
                <a:solidFill>
                  <a:schemeClr val="tx1"/>
                </a:solidFill>
                <a:effectLst/>
                <a:latin typeface="+mn-lt"/>
                <a:ea typeface="+mn-ea"/>
                <a:cs typeface="+mn-cs"/>
              </a:rPr>
              <a:t>Myromsck</a:t>
            </a:r>
            <a:r>
              <a:rPr lang="en-US" sz="1200" b="1" kern="1200" dirty="0" smtClean="0">
                <a:solidFill>
                  <a:schemeClr val="tx1"/>
                </a:solidFill>
                <a:effectLst/>
                <a:latin typeface="+mn-lt"/>
                <a:ea typeface="+mn-ea"/>
                <a:cs typeface="+mn-cs"/>
              </a:rPr>
              <a:t>’ cucumber from a town called </a:t>
            </a:r>
            <a:r>
              <a:rPr lang="en-US" sz="1200" b="1" kern="1200" dirty="0" err="1" smtClean="0">
                <a:solidFill>
                  <a:schemeClr val="tx1"/>
                </a:solidFill>
                <a:effectLst/>
                <a:latin typeface="+mn-lt"/>
                <a:ea typeface="+mn-ea"/>
                <a:cs typeface="+mn-cs"/>
              </a:rPr>
              <a:t>Myrom</a:t>
            </a:r>
            <a:r>
              <a:rPr lang="en-US" sz="1200" b="1"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35</a:t>
            </a:fld>
            <a:endParaRPr lang="en-US"/>
          </a:p>
        </p:txBody>
      </p:sp>
    </p:spTree>
    <p:extLst>
      <p:ext uri="{BB962C8B-B14F-4D97-AF65-F5344CB8AC3E}">
        <p14:creationId xmlns:p14="http://schemas.microsoft.com/office/powerpoint/2010/main" val="2346648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pickling type of cucumber </a:t>
            </a:r>
            <a:r>
              <a:rPr lang="en-US" b="1" smtClean="0"/>
              <a:t>so prevalent </a:t>
            </a:r>
            <a:r>
              <a:rPr lang="en-US" b="1" dirty="0" smtClean="0"/>
              <a:t>in</a:t>
            </a:r>
            <a:r>
              <a:rPr lang="en-US" b="1" baseline="0" dirty="0" smtClean="0"/>
              <a:t> early European paintings is still common, and the major type for the famous dill pickle.</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36</a:t>
            </a:fld>
            <a:endParaRPr lang="en-US"/>
          </a:p>
        </p:txBody>
      </p:sp>
    </p:spTree>
    <p:extLst>
      <p:ext uri="{BB962C8B-B14F-4D97-AF65-F5344CB8AC3E}">
        <p14:creationId xmlns:p14="http://schemas.microsoft.com/office/powerpoint/2010/main" val="189754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Plant labelled </a:t>
            </a:r>
            <a:r>
              <a:rPr lang="en-US" b="1" dirty="0" err="1" smtClean="0"/>
              <a:t>Cucumer</a:t>
            </a:r>
            <a:r>
              <a:rPr lang="en-US" b="1" dirty="0" smtClean="0"/>
              <a:t> is cucumber</a:t>
            </a:r>
            <a:endParaRPr lang="en-US" b="1" i="1" dirty="0"/>
          </a:p>
        </p:txBody>
      </p:sp>
      <p:sp>
        <p:nvSpPr>
          <p:cNvPr id="4" name="Slide Number Placeholder 3"/>
          <p:cNvSpPr>
            <a:spLocks noGrp="1"/>
          </p:cNvSpPr>
          <p:nvPr>
            <p:ph type="sldNum" sz="quarter" idx="10"/>
          </p:nvPr>
        </p:nvSpPr>
        <p:spPr/>
        <p:txBody>
          <a:bodyPr/>
          <a:lstStyle/>
          <a:p>
            <a:fld id="{A00BA6AC-3360-421E-B621-AB8E1FC2AEC0}" type="slidenum">
              <a:rPr lang="en-US" smtClean="0"/>
              <a:t>4</a:t>
            </a:fld>
            <a:endParaRPr lang="en-US"/>
          </a:p>
        </p:txBody>
      </p:sp>
    </p:spTree>
    <p:extLst>
      <p:ext uri="{BB962C8B-B14F-4D97-AF65-F5344CB8AC3E}">
        <p14:creationId xmlns:p14="http://schemas.microsoft.com/office/powerpoint/2010/main" val="43869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Italian Illustrated manual of  Ibn </a:t>
            </a:r>
            <a:r>
              <a:rPr lang="en-US" sz="1200" b="1" kern="1200" dirty="0" err="1" smtClean="0">
                <a:solidFill>
                  <a:schemeClr val="tx1"/>
                </a:solidFill>
                <a:effectLst/>
                <a:latin typeface="+mn-lt"/>
                <a:ea typeface="+mn-ea"/>
                <a:cs typeface="+mn-cs"/>
              </a:rPr>
              <a:t>Butlan</a:t>
            </a:r>
            <a:r>
              <a:rPr lang="en-US" sz="1200" b="1" kern="1200" dirty="0" smtClean="0">
                <a:solidFill>
                  <a:schemeClr val="tx1"/>
                </a:solidFill>
                <a:effectLst/>
                <a:latin typeface="+mn-lt"/>
                <a:ea typeface="+mn-ea"/>
                <a:cs typeface="+mn-cs"/>
              </a:rPr>
              <a:t> from Iraq written in 11</a:t>
            </a:r>
            <a:r>
              <a:rPr lang="en-US" sz="1200" b="1" kern="1200" baseline="30000" dirty="0" smtClean="0">
                <a:solidFill>
                  <a:schemeClr val="tx1"/>
                </a:solidFill>
                <a:effectLst/>
                <a:latin typeface="+mn-lt"/>
                <a:ea typeface="+mn-ea"/>
                <a:cs typeface="+mn-cs"/>
              </a:rPr>
              <a:t>th</a:t>
            </a:r>
            <a:r>
              <a:rPr lang="en-US" sz="1200" b="1" kern="1200" dirty="0" smtClean="0">
                <a:solidFill>
                  <a:schemeClr val="tx1"/>
                </a:solidFill>
                <a:effectLst/>
                <a:latin typeface="+mn-lt"/>
                <a:ea typeface="+mn-ea"/>
                <a:cs typeface="+mn-cs"/>
              </a:rPr>
              <a:t> century called Tables of Health. Note that cucumber labeled </a:t>
            </a:r>
            <a:r>
              <a:rPr lang="en-US" sz="1200" b="1" kern="1200" dirty="0" err="1" smtClean="0">
                <a:solidFill>
                  <a:schemeClr val="tx1"/>
                </a:solidFill>
                <a:effectLst/>
                <a:latin typeface="+mn-lt"/>
                <a:ea typeface="+mn-ea"/>
                <a:cs typeface="+mn-cs"/>
              </a:rPr>
              <a:t>cucumeres</a:t>
            </a:r>
            <a:r>
              <a:rPr lang="en-US" sz="1200" b="1" kern="1200" dirty="0" smtClean="0">
                <a:solidFill>
                  <a:schemeClr val="tx1"/>
                </a:solidFill>
                <a:effectLst/>
                <a:latin typeface="+mn-lt"/>
                <a:ea typeface="+mn-ea"/>
                <a:cs typeface="+mn-cs"/>
              </a:rPr>
              <a:t> is shown next to Citron tree (</a:t>
            </a:r>
            <a:r>
              <a:rPr lang="en-US" sz="1200" b="1" i="1" kern="1200" dirty="0" smtClean="0">
                <a:solidFill>
                  <a:schemeClr val="tx1"/>
                </a:solidFill>
                <a:effectLst/>
                <a:latin typeface="+mn-lt"/>
                <a:ea typeface="+mn-ea"/>
                <a:cs typeface="+mn-cs"/>
              </a:rPr>
              <a:t>Citrus </a:t>
            </a:r>
            <a:r>
              <a:rPr lang="en-US" sz="1200" b="1" i="1" kern="1200" dirty="0" err="1" smtClean="0">
                <a:solidFill>
                  <a:schemeClr val="tx1"/>
                </a:solidFill>
                <a:effectLst/>
                <a:latin typeface="+mn-lt"/>
                <a:ea typeface="+mn-ea"/>
                <a:cs typeface="+mn-cs"/>
              </a:rPr>
              <a:t>medica</a:t>
            </a:r>
            <a:r>
              <a:rPr lang="en-US" sz="1200" b="1" kern="1200" dirty="0" smtClean="0">
                <a:solidFill>
                  <a:schemeClr val="tx1"/>
                </a:solidFill>
                <a:effectLst/>
                <a:latin typeface="+mn-lt"/>
                <a:ea typeface="+mn-ea"/>
                <a:cs typeface="+mn-cs"/>
              </a:rPr>
              <a:t>) labeled  </a:t>
            </a:r>
            <a:r>
              <a:rPr lang="en-US" sz="1200" b="1" kern="1200" dirty="0" err="1" smtClean="0">
                <a:solidFill>
                  <a:schemeClr val="tx1"/>
                </a:solidFill>
                <a:effectLst/>
                <a:latin typeface="+mn-lt"/>
                <a:ea typeface="+mn-ea"/>
                <a:cs typeface="+mn-cs"/>
              </a:rPr>
              <a:t>citroli</a:t>
            </a:r>
            <a:r>
              <a:rPr lang="en-US" sz="1200" b="1" kern="1200" dirty="0" smtClean="0">
                <a:solidFill>
                  <a:schemeClr val="tx1"/>
                </a:solidFill>
                <a:effectLst/>
                <a:latin typeface="+mn-lt"/>
                <a:ea typeface="+mn-ea"/>
                <a:cs typeface="+mn-cs"/>
              </a:rPr>
              <a:t> give rise to the name </a:t>
            </a:r>
            <a:r>
              <a:rPr lang="en-US" sz="1200" b="1" kern="1200" dirty="0" err="1" smtClean="0">
                <a:solidFill>
                  <a:schemeClr val="tx1"/>
                </a:solidFill>
                <a:effectLst/>
                <a:latin typeface="+mn-lt"/>
                <a:ea typeface="+mn-ea"/>
                <a:cs typeface="+mn-cs"/>
              </a:rPr>
              <a:t>citrullus</a:t>
            </a:r>
            <a:r>
              <a:rPr lang="en-US" sz="1200" b="1" kern="1200" dirty="0" smtClean="0">
                <a:solidFill>
                  <a:schemeClr val="tx1"/>
                </a:solidFill>
                <a:effectLst/>
                <a:latin typeface="+mn-lt"/>
                <a:ea typeface="+mn-ea"/>
                <a:cs typeface="+mn-cs"/>
              </a:rPr>
              <a:t> for cucumber because  bumpy skin was clos. Fruit resembles normal slicing type, yellow color might indicate mature. </a:t>
            </a:r>
            <a:endParaRPr lang="en-US" b="1" dirty="0" smtClean="0"/>
          </a:p>
          <a:p>
            <a:endParaRPr lang="en-US" dirty="0"/>
          </a:p>
        </p:txBody>
      </p:sp>
      <p:sp>
        <p:nvSpPr>
          <p:cNvPr id="4" name="Slide Number Placeholder 3"/>
          <p:cNvSpPr>
            <a:spLocks noGrp="1"/>
          </p:cNvSpPr>
          <p:nvPr>
            <p:ph type="sldNum" sz="quarter" idx="10"/>
          </p:nvPr>
        </p:nvSpPr>
        <p:spPr/>
        <p:txBody>
          <a:bodyPr/>
          <a:lstStyle/>
          <a:p>
            <a:fld id="{A00BA6AC-3360-421E-B621-AB8E1FC2AEC0}" type="slidenum">
              <a:rPr lang="en-US" smtClean="0"/>
              <a:t>5</a:t>
            </a:fld>
            <a:endParaRPr lang="en-US"/>
          </a:p>
        </p:txBody>
      </p:sp>
    </p:spTree>
    <p:extLst>
      <p:ext uri="{BB962C8B-B14F-4D97-AF65-F5344CB8AC3E}">
        <p14:creationId xmlns:p14="http://schemas.microsoft.com/office/powerpoint/2010/main" val="118367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Fat yellow (mature)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cucumber, from </a:t>
            </a:r>
            <a:r>
              <a:rPr lang="en-US" sz="1200" b="1" kern="1200" dirty="0" err="1" smtClean="0">
                <a:solidFill>
                  <a:schemeClr val="tx1"/>
                </a:solidFill>
                <a:effectLst/>
                <a:latin typeface="+mn-lt"/>
                <a:ea typeface="+mn-ea"/>
                <a:cs typeface="+mn-cs"/>
              </a:rPr>
              <a:t>Tacuinum</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Sanitatis</a:t>
            </a:r>
            <a:r>
              <a:rPr lang="en-US" sz="1200" b="1" kern="1200" dirty="0" smtClean="0">
                <a:solidFill>
                  <a:schemeClr val="tx1"/>
                </a:solidFill>
                <a:effectLst/>
                <a:latin typeface="+mn-lt"/>
                <a:ea typeface="+mn-ea"/>
                <a:cs typeface="+mn-cs"/>
              </a:rPr>
              <a:t>.  Close up shows warty skin</a:t>
            </a:r>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6</a:t>
            </a:fld>
            <a:endParaRPr lang="en-US"/>
          </a:p>
        </p:txBody>
      </p:sp>
    </p:spTree>
    <p:extLst>
      <p:ext uri="{BB962C8B-B14F-4D97-AF65-F5344CB8AC3E}">
        <p14:creationId xmlns:p14="http://schemas.microsoft.com/office/powerpoint/2010/main" val="227744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Copy</a:t>
            </a:r>
            <a:r>
              <a:rPr lang="en-US" b="1" baseline="0" dirty="0" smtClean="0"/>
              <a:t> of </a:t>
            </a:r>
            <a:r>
              <a:rPr lang="en-US" b="1" baseline="0" dirty="0" err="1" smtClean="0"/>
              <a:t>Tacuinum</a:t>
            </a:r>
            <a:r>
              <a:rPr lang="en-US" b="1" baseline="0" dirty="0" smtClean="0"/>
              <a:t> </a:t>
            </a:r>
            <a:r>
              <a:rPr lang="en-US" b="1" baseline="0" dirty="0" err="1" smtClean="0"/>
              <a:t>Sanitatis</a:t>
            </a:r>
            <a:r>
              <a:rPr lang="en-US" b="1" baseline="0" dirty="0" smtClean="0"/>
              <a:t>. Fat ripe fruit. Close up shows warty skin</a:t>
            </a:r>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7</a:t>
            </a:fld>
            <a:endParaRPr lang="en-US"/>
          </a:p>
        </p:txBody>
      </p:sp>
    </p:spTree>
    <p:extLst>
      <p:ext uri="{BB962C8B-B14F-4D97-AF65-F5344CB8AC3E}">
        <p14:creationId xmlns:p14="http://schemas.microsoft.com/office/powerpoint/2010/main" val="184745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Famous</a:t>
            </a:r>
            <a:r>
              <a:rPr lang="en-US" b="1" baseline="0" dirty="0" smtClean="0"/>
              <a:t> ceramicist Luca </a:t>
            </a:r>
            <a:r>
              <a:rPr lang="en-US" b="1" baseline="0" dirty="0" err="1" smtClean="0"/>
              <a:t>della</a:t>
            </a:r>
            <a:r>
              <a:rPr lang="en-US" b="1" baseline="0" dirty="0" smtClean="0"/>
              <a:t> </a:t>
            </a:r>
            <a:r>
              <a:rPr lang="en-US" b="1" baseline="0" dirty="0" err="1" smtClean="0"/>
              <a:t>Robbia</a:t>
            </a:r>
            <a:r>
              <a:rPr lang="en-US" b="1" baseline="0" dirty="0" smtClean="0"/>
              <a:t> from Florence  often show cucumber in frames. Note the white tip and stripes.</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8</a:t>
            </a:fld>
            <a:endParaRPr lang="en-US"/>
          </a:p>
        </p:txBody>
      </p:sp>
    </p:spTree>
    <p:extLst>
      <p:ext uri="{BB962C8B-B14F-4D97-AF65-F5344CB8AC3E}">
        <p14:creationId xmlns:p14="http://schemas.microsoft.com/office/powerpoint/2010/main" val="1826020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Carlo</a:t>
            </a:r>
            <a:r>
              <a:rPr lang="en-US" b="1" baseline="0" dirty="0" smtClean="0"/>
              <a:t> </a:t>
            </a:r>
            <a:r>
              <a:rPr lang="en-US" b="1" baseline="0" dirty="0" err="1" smtClean="0"/>
              <a:t>Crivelli</a:t>
            </a:r>
            <a:r>
              <a:rPr lang="en-US" b="1" baseline="0" dirty="0" smtClean="0"/>
              <a:t>, Venetian Renaissance painter often painted fruits in connection with the Virgin Mary with prominent image of large  cucumber of pickling type, very warty. This obviously phallic symbol of perdition is assumed to indicate that Mary was without sin.</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A00BA6AC-3360-421E-B621-AB8E1FC2AEC0}" type="slidenum">
              <a:rPr lang="en-US" smtClean="0"/>
              <a:t>9</a:t>
            </a:fld>
            <a:endParaRPr lang="en-US"/>
          </a:p>
        </p:txBody>
      </p:sp>
    </p:spTree>
    <p:extLst>
      <p:ext uri="{BB962C8B-B14F-4D97-AF65-F5344CB8AC3E}">
        <p14:creationId xmlns:p14="http://schemas.microsoft.com/office/powerpoint/2010/main" val="1441259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35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38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3064" y="450850"/>
            <a:ext cx="2149475" cy="564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1464" y="450850"/>
            <a:ext cx="6299200" cy="5645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62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85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028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50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564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2038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4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933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545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1463" y="450850"/>
            <a:ext cx="8601075"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117601" y="1981200"/>
            <a:ext cx="6908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463454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600" b="1" i="0" u="none">
          <a:solidFill>
            <a:schemeClr val="tx1"/>
          </a:solidFill>
          <a:latin typeface="+mj-lt"/>
          <a:ea typeface="+mj-ea"/>
          <a:cs typeface="+mj-cs"/>
        </a:defRPr>
      </a:lvl1pPr>
      <a:lvl2pPr algn="ctr" rtl="0" eaLnBrk="1" fontAlgn="base" hangingPunct="1">
        <a:spcBef>
          <a:spcPct val="0"/>
        </a:spcBef>
        <a:spcAft>
          <a:spcPct val="0"/>
        </a:spcAft>
        <a:defRPr sz="3600" b="1">
          <a:solidFill>
            <a:schemeClr val="tx1"/>
          </a:solidFill>
          <a:latin typeface="Times New Roman" pitchFamily="18" charset="0"/>
        </a:defRPr>
      </a:lvl2pPr>
      <a:lvl3pPr algn="ctr" rtl="0" eaLnBrk="1" fontAlgn="base" hangingPunct="1">
        <a:spcBef>
          <a:spcPct val="0"/>
        </a:spcBef>
        <a:spcAft>
          <a:spcPct val="0"/>
        </a:spcAft>
        <a:defRPr sz="3600" b="1">
          <a:solidFill>
            <a:schemeClr val="tx1"/>
          </a:solidFill>
          <a:latin typeface="Times New Roman" pitchFamily="18" charset="0"/>
        </a:defRPr>
      </a:lvl3pPr>
      <a:lvl4pPr algn="ctr" rtl="0" eaLnBrk="1" fontAlgn="base" hangingPunct="1">
        <a:spcBef>
          <a:spcPct val="0"/>
        </a:spcBef>
        <a:spcAft>
          <a:spcPct val="0"/>
        </a:spcAft>
        <a:defRPr sz="3600" b="1">
          <a:solidFill>
            <a:schemeClr val="tx1"/>
          </a:solidFill>
          <a:latin typeface="Times New Roman" pitchFamily="18" charset="0"/>
        </a:defRPr>
      </a:lvl4pPr>
      <a:lvl5pPr algn="ctr" rtl="0" eaLnBrk="1" fontAlgn="base" hangingPunct="1">
        <a:spcBef>
          <a:spcPct val="0"/>
        </a:spcBef>
        <a:spcAft>
          <a:spcPct val="0"/>
        </a:spcAft>
        <a:defRPr sz="3600" b="1">
          <a:solidFill>
            <a:schemeClr val="tx1"/>
          </a:solidFill>
          <a:latin typeface="Times New Roman" pitchFamily="18" charset="0"/>
        </a:defRPr>
      </a:lvl5pPr>
      <a:lvl6pPr marL="457200" algn="ctr" rtl="0" eaLnBrk="1" fontAlgn="base" hangingPunct="1">
        <a:spcBef>
          <a:spcPct val="0"/>
        </a:spcBef>
        <a:spcAft>
          <a:spcPct val="0"/>
        </a:spcAft>
        <a:defRPr sz="3600" b="1">
          <a:solidFill>
            <a:schemeClr val="tx1"/>
          </a:solidFill>
          <a:latin typeface="Times New Roman" pitchFamily="18" charset="0"/>
        </a:defRPr>
      </a:lvl6pPr>
      <a:lvl7pPr marL="914400" algn="ctr" rtl="0" eaLnBrk="1" fontAlgn="base" hangingPunct="1">
        <a:spcBef>
          <a:spcPct val="0"/>
        </a:spcBef>
        <a:spcAft>
          <a:spcPct val="0"/>
        </a:spcAft>
        <a:defRPr sz="3600" b="1">
          <a:solidFill>
            <a:schemeClr val="tx1"/>
          </a:solidFill>
          <a:latin typeface="Times New Roman" pitchFamily="18" charset="0"/>
        </a:defRPr>
      </a:lvl7pPr>
      <a:lvl8pPr marL="1371600" algn="ctr" rtl="0" eaLnBrk="1" fontAlgn="base" hangingPunct="1">
        <a:spcBef>
          <a:spcPct val="0"/>
        </a:spcBef>
        <a:spcAft>
          <a:spcPct val="0"/>
        </a:spcAft>
        <a:defRPr sz="3600" b="1">
          <a:solidFill>
            <a:schemeClr val="tx1"/>
          </a:solidFill>
          <a:latin typeface="Times New Roman" pitchFamily="18" charset="0"/>
        </a:defRPr>
      </a:lvl8pPr>
      <a:lvl9pPr marL="1828800" algn="ctr" rtl="0" eaLnBrk="1" fontAlgn="base" hangingPunct="1">
        <a:spcBef>
          <a:spcPct val="0"/>
        </a:spcBef>
        <a:spcAft>
          <a:spcPct val="0"/>
        </a:spcAft>
        <a:defRPr sz="3600" b="1">
          <a:solidFill>
            <a:schemeClr val="tx1"/>
          </a:solidFill>
          <a:latin typeface="Times New Roman" pitchFamily="18" charset="0"/>
        </a:defRPr>
      </a:lvl9pPr>
    </p:titleStyle>
    <p:bodyStyle>
      <a:lvl1pPr marL="342900" indent="-342900" algn="l" rtl="0" eaLnBrk="1" fontAlgn="base" hangingPunct="1">
        <a:spcBef>
          <a:spcPct val="20000"/>
        </a:spcBef>
        <a:spcAft>
          <a:spcPct val="0"/>
        </a:spcAft>
        <a:buSzPct val="100000"/>
        <a:defRPr sz="2800" b="1">
          <a:solidFill>
            <a:schemeClr val="tx1"/>
          </a:solidFill>
          <a:latin typeface="+mn-lt"/>
          <a:ea typeface="+mn-ea"/>
          <a:cs typeface="+mn-cs"/>
        </a:defRPr>
      </a:lvl1pPr>
      <a:lvl2pPr marL="742950" indent="-285750" algn="l" rtl="0" eaLnBrk="1" fontAlgn="base" hangingPunct="1">
        <a:spcBef>
          <a:spcPct val="20000"/>
        </a:spcBef>
        <a:spcAft>
          <a:spcPct val="0"/>
        </a:spcAft>
        <a:buSzPct val="100000"/>
        <a:defRPr sz="2800" b="1" i="0" u="none">
          <a:solidFill>
            <a:schemeClr val="tx1"/>
          </a:solidFill>
          <a:latin typeface="+mn-lt"/>
        </a:defRPr>
      </a:lvl2pPr>
      <a:lvl3pPr marL="1143000" indent="-228600" algn="l" rtl="0" eaLnBrk="1" fontAlgn="base" hangingPunct="1">
        <a:spcBef>
          <a:spcPct val="20000"/>
        </a:spcBef>
        <a:spcAft>
          <a:spcPct val="0"/>
        </a:spcAft>
        <a:buSzPct val="100000"/>
        <a:defRPr sz="2800" b="1">
          <a:solidFill>
            <a:schemeClr val="tx1"/>
          </a:solidFill>
          <a:latin typeface="+mn-lt"/>
        </a:defRPr>
      </a:lvl3pPr>
      <a:lvl4pPr marL="1600200" indent="-228600" algn="l" rtl="0" eaLnBrk="1" fontAlgn="base" hangingPunct="1">
        <a:spcBef>
          <a:spcPct val="20000"/>
        </a:spcBef>
        <a:spcAft>
          <a:spcPct val="0"/>
        </a:spcAft>
        <a:buSzPct val="100000"/>
        <a:defRPr sz="2800" b="1">
          <a:solidFill>
            <a:schemeClr val="tx1"/>
          </a:solidFill>
          <a:latin typeface="+mn-lt"/>
        </a:defRPr>
      </a:lvl4pPr>
      <a:lvl5pPr marL="2057400" indent="-228600" algn="l" rtl="0" eaLnBrk="1" fontAlgn="base" hangingPunct="1">
        <a:spcBef>
          <a:spcPct val="20000"/>
        </a:spcBef>
        <a:spcAft>
          <a:spcPct val="0"/>
        </a:spcAft>
        <a:buSzPct val="100000"/>
        <a:defRPr sz="2800" b="1">
          <a:solidFill>
            <a:schemeClr val="tx1"/>
          </a:solidFill>
          <a:latin typeface="+mn-lt"/>
        </a:defRPr>
      </a:lvl5pPr>
      <a:lvl6pPr marL="2514600" indent="-228600" algn="l" rtl="0" eaLnBrk="1" fontAlgn="base" hangingPunct="1">
        <a:spcBef>
          <a:spcPct val="20000"/>
        </a:spcBef>
        <a:spcAft>
          <a:spcPct val="0"/>
        </a:spcAft>
        <a:buSzPct val="100000"/>
        <a:defRPr sz="2800" b="1">
          <a:solidFill>
            <a:schemeClr val="tx1"/>
          </a:solidFill>
          <a:latin typeface="+mn-lt"/>
        </a:defRPr>
      </a:lvl6pPr>
      <a:lvl7pPr marL="2971800" indent="-228600" algn="l" rtl="0" eaLnBrk="1" fontAlgn="base" hangingPunct="1">
        <a:spcBef>
          <a:spcPct val="20000"/>
        </a:spcBef>
        <a:spcAft>
          <a:spcPct val="0"/>
        </a:spcAft>
        <a:buSzPct val="100000"/>
        <a:defRPr sz="2800" b="1">
          <a:solidFill>
            <a:schemeClr val="tx1"/>
          </a:solidFill>
          <a:latin typeface="+mn-lt"/>
        </a:defRPr>
      </a:lvl7pPr>
      <a:lvl8pPr marL="3429000" indent="-228600" algn="l" rtl="0" eaLnBrk="1" fontAlgn="base" hangingPunct="1">
        <a:spcBef>
          <a:spcPct val="20000"/>
        </a:spcBef>
        <a:spcAft>
          <a:spcPct val="0"/>
        </a:spcAft>
        <a:buSzPct val="100000"/>
        <a:defRPr sz="2800" b="1">
          <a:solidFill>
            <a:schemeClr val="tx1"/>
          </a:solidFill>
          <a:latin typeface="+mn-lt"/>
        </a:defRPr>
      </a:lvl8pPr>
      <a:lvl9pPr marL="3886200" indent="-228600" algn="l" rtl="0" eaLnBrk="1" fontAlgn="base" hangingPunct="1">
        <a:spcBef>
          <a:spcPct val="20000"/>
        </a:spcBef>
        <a:spcAft>
          <a:spcPct val="0"/>
        </a:spcAft>
        <a:buSzPct val="100000"/>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sz="6000" dirty="0" smtClean="0">
                <a:effectLst>
                  <a:outerShdw blurRad="38100" dist="38100" dir="2700000" algn="tl">
                    <a:srgbClr val="000000">
                      <a:alpha val="43137"/>
                    </a:srgbClr>
                  </a:outerShdw>
                </a:effectLst>
              </a:rPr>
              <a:t>Cucumbers in Art </a:t>
            </a:r>
            <a:endParaRPr lang="en-US" sz="6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 y="2667000"/>
            <a:ext cx="8686800" cy="1752600"/>
          </a:xfrm>
        </p:spPr>
        <p:txBody>
          <a:bodyPr>
            <a:normAutofit/>
          </a:bodyPr>
          <a:lstStyle/>
          <a:p>
            <a:r>
              <a:rPr lang="en-US" dirty="0" smtClean="0"/>
              <a:t>Jules Janick, Richard L. Lower, and Ray Martyn</a:t>
            </a:r>
          </a:p>
          <a:p>
            <a:r>
              <a:rPr lang="en-US" dirty="0" smtClean="0"/>
              <a:t>Purdue University, </a:t>
            </a:r>
          </a:p>
          <a:p>
            <a:r>
              <a:rPr lang="en-US" dirty="0" smtClean="0"/>
              <a:t>West Lafayette Indiana</a:t>
            </a:r>
            <a:endParaRPr lang="en-US" dirty="0"/>
          </a:p>
        </p:txBody>
      </p:sp>
      <p:grpSp>
        <p:nvGrpSpPr>
          <p:cNvPr id="4" name="Group 4"/>
          <p:cNvGrpSpPr>
            <a:grpSpLocks/>
          </p:cNvGrpSpPr>
          <p:nvPr/>
        </p:nvGrpSpPr>
        <p:grpSpPr bwMode="auto">
          <a:xfrm>
            <a:off x="3829050" y="4813300"/>
            <a:ext cx="1530350" cy="1481138"/>
            <a:chOff x="1103" y="83"/>
            <a:chExt cx="4273" cy="4153"/>
          </a:xfrm>
        </p:grpSpPr>
        <p:sp>
          <p:nvSpPr>
            <p:cNvPr id="5" name="Freeform 5"/>
            <p:cNvSpPr>
              <a:spLocks/>
            </p:cNvSpPr>
            <p:nvPr/>
          </p:nvSpPr>
          <p:spPr bwMode="auto">
            <a:xfrm>
              <a:off x="2759" y="83"/>
              <a:ext cx="489" cy="376"/>
            </a:xfrm>
            <a:custGeom>
              <a:avLst/>
              <a:gdLst>
                <a:gd name="T0" fmla="*/ 360 w 489"/>
                <a:gd name="T1" fmla="*/ 0 h 376"/>
                <a:gd name="T2" fmla="*/ 440 w 489"/>
                <a:gd name="T3" fmla="*/ 16 h 376"/>
                <a:gd name="T4" fmla="*/ 472 w 489"/>
                <a:gd name="T5" fmla="*/ 40 h 376"/>
                <a:gd name="T6" fmla="*/ 481 w 489"/>
                <a:gd name="T7" fmla="*/ 80 h 376"/>
                <a:gd name="T8" fmla="*/ 472 w 489"/>
                <a:gd name="T9" fmla="*/ 112 h 376"/>
                <a:gd name="T10" fmla="*/ 440 w 489"/>
                <a:gd name="T11" fmla="*/ 136 h 376"/>
                <a:gd name="T12" fmla="*/ 368 w 489"/>
                <a:gd name="T13" fmla="*/ 168 h 376"/>
                <a:gd name="T14" fmla="*/ 392 w 489"/>
                <a:gd name="T15" fmla="*/ 176 h 376"/>
                <a:gd name="T16" fmla="*/ 489 w 489"/>
                <a:gd name="T17" fmla="*/ 160 h 376"/>
                <a:gd name="T18" fmla="*/ 464 w 489"/>
                <a:gd name="T19" fmla="*/ 192 h 376"/>
                <a:gd name="T20" fmla="*/ 432 w 489"/>
                <a:gd name="T21" fmla="*/ 208 h 376"/>
                <a:gd name="T22" fmla="*/ 368 w 489"/>
                <a:gd name="T23" fmla="*/ 216 h 376"/>
                <a:gd name="T24" fmla="*/ 216 w 489"/>
                <a:gd name="T25" fmla="*/ 216 h 376"/>
                <a:gd name="T26" fmla="*/ 152 w 489"/>
                <a:gd name="T27" fmla="*/ 224 h 376"/>
                <a:gd name="T28" fmla="*/ 128 w 489"/>
                <a:gd name="T29" fmla="*/ 232 h 376"/>
                <a:gd name="T30" fmla="*/ 120 w 489"/>
                <a:gd name="T31" fmla="*/ 256 h 376"/>
                <a:gd name="T32" fmla="*/ 128 w 489"/>
                <a:gd name="T33" fmla="*/ 296 h 376"/>
                <a:gd name="T34" fmla="*/ 160 w 489"/>
                <a:gd name="T35" fmla="*/ 320 h 376"/>
                <a:gd name="T36" fmla="*/ 248 w 489"/>
                <a:gd name="T37" fmla="*/ 344 h 376"/>
                <a:gd name="T38" fmla="*/ 360 w 489"/>
                <a:gd name="T39" fmla="*/ 320 h 376"/>
                <a:gd name="T40" fmla="*/ 448 w 489"/>
                <a:gd name="T41" fmla="*/ 256 h 376"/>
                <a:gd name="T42" fmla="*/ 400 w 489"/>
                <a:gd name="T43" fmla="*/ 328 h 376"/>
                <a:gd name="T44" fmla="*/ 360 w 489"/>
                <a:gd name="T45" fmla="*/ 344 h 376"/>
                <a:gd name="T46" fmla="*/ 320 w 489"/>
                <a:gd name="T47" fmla="*/ 360 h 376"/>
                <a:gd name="T48" fmla="*/ 232 w 489"/>
                <a:gd name="T49" fmla="*/ 376 h 376"/>
                <a:gd name="T50" fmla="*/ 136 w 489"/>
                <a:gd name="T51" fmla="*/ 376 h 376"/>
                <a:gd name="T52" fmla="*/ 80 w 489"/>
                <a:gd name="T53" fmla="*/ 360 h 376"/>
                <a:gd name="T54" fmla="*/ 40 w 489"/>
                <a:gd name="T55" fmla="*/ 328 h 376"/>
                <a:gd name="T56" fmla="*/ 8 w 489"/>
                <a:gd name="T57" fmla="*/ 280 h 376"/>
                <a:gd name="T58" fmla="*/ 0 w 489"/>
                <a:gd name="T59" fmla="*/ 216 h 376"/>
                <a:gd name="T60" fmla="*/ 8 w 489"/>
                <a:gd name="T61" fmla="*/ 160 h 376"/>
                <a:gd name="T62" fmla="*/ 32 w 489"/>
                <a:gd name="T63" fmla="*/ 112 h 376"/>
                <a:gd name="T64" fmla="*/ 72 w 489"/>
                <a:gd name="T65" fmla="*/ 72 h 376"/>
                <a:gd name="T66" fmla="*/ 120 w 489"/>
                <a:gd name="T67" fmla="*/ 48 h 376"/>
                <a:gd name="T68" fmla="*/ 176 w 489"/>
                <a:gd name="T69" fmla="*/ 24 h 376"/>
                <a:gd name="T70" fmla="*/ 240 w 489"/>
                <a:gd name="T71" fmla="*/ 8 h 376"/>
                <a:gd name="T72" fmla="*/ 360 w 489"/>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 h="376">
                  <a:moveTo>
                    <a:pt x="360" y="0"/>
                  </a:moveTo>
                  <a:lnTo>
                    <a:pt x="440" y="16"/>
                  </a:lnTo>
                  <a:lnTo>
                    <a:pt x="472" y="40"/>
                  </a:lnTo>
                  <a:lnTo>
                    <a:pt x="481" y="80"/>
                  </a:lnTo>
                  <a:lnTo>
                    <a:pt x="472" y="112"/>
                  </a:lnTo>
                  <a:lnTo>
                    <a:pt x="440" y="136"/>
                  </a:lnTo>
                  <a:lnTo>
                    <a:pt x="368" y="168"/>
                  </a:lnTo>
                  <a:lnTo>
                    <a:pt x="392" y="176"/>
                  </a:lnTo>
                  <a:lnTo>
                    <a:pt x="489" y="160"/>
                  </a:lnTo>
                  <a:lnTo>
                    <a:pt x="464" y="192"/>
                  </a:lnTo>
                  <a:lnTo>
                    <a:pt x="432" y="208"/>
                  </a:lnTo>
                  <a:lnTo>
                    <a:pt x="368" y="216"/>
                  </a:lnTo>
                  <a:lnTo>
                    <a:pt x="216" y="216"/>
                  </a:lnTo>
                  <a:lnTo>
                    <a:pt x="152" y="224"/>
                  </a:lnTo>
                  <a:lnTo>
                    <a:pt x="128" y="232"/>
                  </a:lnTo>
                  <a:lnTo>
                    <a:pt x="120" y="256"/>
                  </a:lnTo>
                  <a:lnTo>
                    <a:pt x="128" y="296"/>
                  </a:lnTo>
                  <a:lnTo>
                    <a:pt x="160" y="320"/>
                  </a:lnTo>
                  <a:lnTo>
                    <a:pt x="248" y="344"/>
                  </a:lnTo>
                  <a:lnTo>
                    <a:pt x="360" y="320"/>
                  </a:lnTo>
                  <a:lnTo>
                    <a:pt x="448" y="256"/>
                  </a:lnTo>
                  <a:lnTo>
                    <a:pt x="400" y="328"/>
                  </a:lnTo>
                  <a:lnTo>
                    <a:pt x="360" y="344"/>
                  </a:lnTo>
                  <a:lnTo>
                    <a:pt x="320" y="360"/>
                  </a:lnTo>
                  <a:lnTo>
                    <a:pt x="232" y="376"/>
                  </a:lnTo>
                  <a:lnTo>
                    <a:pt x="136" y="376"/>
                  </a:lnTo>
                  <a:lnTo>
                    <a:pt x="80" y="360"/>
                  </a:lnTo>
                  <a:lnTo>
                    <a:pt x="40" y="328"/>
                  </a:lnTo>
                  <a:lnTo>
                    <a:pt x="8" y="280"/>
                  </a:lnTo>
                  <a:lnTo>
                    <a:pt x="0" y="216"/>
                  </a:lnTo>
                  <a:lnTo>
                    <a:pt x="8" y="160"/>
                  </a:lnTo>
                  <a:lnTo>
                    <a:pt x="32" y="112"/>
                  </a:lnTo>
                  <a:lnTo>
                    <a:pt x="72" y="72"/>
                  </a:lnTo>
                  <a:lnTo>
                    <a:pt x="120" y="48"/>
                  </a:lnTo>
                  <a:lnTo>
                    <a:pt x="176" y="24"/>
                  </a:lnTo>
                  <a:lnTo>
                    <a:pt x="240" y="8"/>
                  </a:lnTo>
                  <a:lnTo>
                    <a:pt x="36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 name="Freeform 6"/>
            <p:cNvSpPr>
              <a:spLocks/>
            </p:cNvSpPr>
            <p:nvPr/>
          </p:nvSpPr>
          <p:spPr bwMode="auto">
            <a:xfrm>
              <a:off x="2879" y="107"/>
              <a:ext cx="232" cy="176"/>
            </a:xfrm>
            <a:custGeom>
              <a:avLst/>
              <a:gdLst>
                <a:gd name="T0" fmla="*/ 160 w 232"/>
                <a:gd name="T1" fmla="*/ 0 h 176"/>
                <a:gd name="T2" fmla="*/ 208 w 232"/>
                <a:gd name="T3" fmla="*/ 16 h 176"/>
                <a:gd name="T4" fmla="*/ 224 w 232"/>
                <a:gd name="T5" fmla="*/ 40 h 176"/>
                <a:gd name="T6" fmla="*/ 232 w 232"/>
                <a:gd name="T7" fmla="*/ 64 h 176"/>
                <a:gd name="T8" fmla="*/ 216 w 232"/>
                <a:gd name="T9" fmla="*/ 112 h 176"/>
                <a:gd name="T10" fmla="*/ 168 w 232"/>
                <a:gd name="T11" fmla="*/ 136 h 176"/>
                <a:gd name="T12" fmla="*/ 48 w 232"/>
                <a:gd name="T13" fmla="*/ 176 h 176"/>
                <a:gd name="T14" fmla="*/ 0 w 232"/>
                <a:gd name="T15" fmla="*/ 176 h 176"/>
                <a:gd name="T16" fmla="*/ 0 w 232"/>
                <a:gd name="T17" fmla="*/ 152 h 176"/>
                <a:gd name="T18" fmla="*/ 64 w 232"/>
                <a:gd name="T19" fmla="*/ 48 h 176"/>
                <a:gd name="T20" fmla="*/ 104 w 232"/>
                <a:gd name="T21" fmla="*/ 16 h 176"/>
                <a:gd name="T22" fmla="*/ 160 w 232"/>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2" h="176">
                  <a:moveTo>
                    <a:pt x="160" y="0"/>
                  </a:moveTo>
                  <a:lnTo>
                    <a:pt x="208" y="16"/>
                  </a:lnTo>
                  <a:lnTo>
                    <a:pt x="224" y="40"/>
                  </a:lnTo>
                  <a:lnTo>
                    <a:pt x="232" y="64"/>
                  </a:lnTo>
                  <a:lnTo>
                    <a:pt x="216" y="112"/>
                  </a:lnTo>
                  <a:lnTo>
                    <a:pt x="168" y="136"/>
                  </a:lnTo>
                  <a:lnTo>
                    <a:pt x="48" y="176"/>
                  </a:lnTo>
                  <a:lnTo>
                    <a:pt x="0" y="176"/>
                  </a:lnTo>
                  <a:lnTo>
                    <a:pt x="0" y="152"/>
                  </a:lnTo>
                  <a:lnTo>
                    <a:pt x="64" y="48"/>
                  </a:lnTo>
                  <a:lnTo>
                    <a:pt x="104" y="16"/>
                  </a:lnTo>
                  <a:lnTo>
                    <a:pt x="16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7" name="Freeform 7"/>
            <p:cNvSpPr>
              <a:spLocks/>
            </p:cNvSpPr>
            <p:nvPr/>
          </p:nvSpPr>
          <p:spPr bwMode="auto">
            <a:xfrm>
              <a:off x="3504" y="131"/>
              <a:ext cx="600" cy="456"/>
            </a:xfrm>
            <a:custGeom>
              <a:avLst/>
              <a:gdLst>
                <a:gd name="T0" fmla="*/ 112 w 600"/>
                <a:gd name="T1" fmla="*/ 0 h 456"/>
                <a:gd name="T2" fmla="*/ 168 w 600"/>
                <a:gd name="T3" fmla="*/ 0 h 456"/>
                <a:gd name="T4" fmla="*/ 272 w 600"/>
                <a:gd name="T5" fmla="*/ 40 h 456"/>
                <a:gd name="T6" fmla="*/ 376 w 600"/>
                <a:gd name="T7" fmla="*/ 72 h 456"/>
                <a:gd name="T8" fmla="*/ 200 w 600"/>
                <a:gd name="T9" fmla="*/ 128 h 456"/>
                <a:gd name="T10" fmla="*/ 144 w 600"/>
                <a:gd name="T11" fmla="*/ 176 h 456"/>
                <a:gd name="T12" fmla="*/ 120 w 600"/>
                <a:gd name="T13" fmla="*/ 256 h 456"/>
                <a:gd name="T14" fmla="*/ 144 w 600"/>
                <a:gd name="T15" fmla="*/ 320 h 456"/>
                <a:gd name="T16" fmla="*/ 168 w 600"/>
                <a:gd name="T17" fmla="*/ 344 h 456"/>
                <a:gd name="T18" fmla="*/ 208 w 600"/>
                <a:gd name="T19" fmla="*/ 352 h 456"/>
                <a:gd name="T20" fmla="*/ 296 w 600"/>
                <a:gd name="T21" fmla="*/ 352 h 456"/>
                <a:gd name="T22" fmla="*/ 376 w 600"/>
                <a:gd name="T23" fmla="*/ 328 h 456"/>
                <a:gd name="T24" fmla="*/ 424 w 600"/>
                <a:gd name="T25" fmla="*/ 272 h 456"/>
                <a:gd name="T26" fmla="*/ 504 w 600"/>
                <a:gd name="T27" fmla="*/ 112 h 456"/>
                <a:gd name="T28" fmla="*/ 600 w 600"/>
                <a:gd name="T29" fmla="*/ 144 h 456"/>
                <a:gd name="T30" fmla="*/ 536 w 600"/>
                <a:gd name="T31" fmla="*/ 296 h 456"/>
                <a:gd name="T32" fmla="*/ 512 w 600"/>
                <a:gd name="T33" fmla="*/ 368 h 456"/>
                <a:gd name="T34" fmla="*/ 504 w 600"/>
                <a:gd name="T35" fmla="*/ 456 h 456"/>
                <a:gd name="T36" fmla="*/ 472 w 600"/>
                <a:gd name="T37" fmla="*/ 456 h 456"/>
                <a:gd name="T38" fmla="*/ 424 w 600"/>
                <a:gd name="T39" fmla="*/ 448 h 456"/>
                <a:gd name="T40" fmla="*/ 392 w 600"/>
                <a:gd name="T41" fmla="*/ 424 h 456"/>
                <a:gd name="T42" fmla="*/ 392 w 600"/>
                <a:gd name="T43" fmla="*/ 392 h 456"/>
                <a:gd name="T44" fmla="*/ 376 w 600"/>
                <a:gd name="T45" fmla="*/ 368 h 456"/>
                <a:gd name="T46" fmla="*/ 344 w 600"/>
                <a:gd name="T47" fmla="*/ 384 h 456"/>
                <a:gd name="T48" fmla="*/ 272 w 600"/>
                <a:gd name="T49" fmla="*/ 384 h 456"/>
                <a:gd name="T50" fmla="*/ 176 w 600"/>
                <a:gd name="T51" fmla="*/ 376 h 456"/>
                <a:gd name="T52" fmla="*/ 88 w 600"/>
                <a:gd name="T53" fmla="*/ 344 h 456"/>
                <a:gd name="T54" fmla="*/ 24 w 600"/>
                <a:gd name="T55" fmla="*/ 296 h 456"/>
                <a:gd name="T56" fmla="*/ 8 w 600"/>
                <a:gd name="T57" fmla="*/ 256 h 456"/>
                <a:gd name="T58" fmla="*/ 0 w 600"/>
                <a:gd name="T59" fmla="*/ 216 h 456"/>
                <a:gd name="T60" fmla="*/ 8 w 600"/>
                <a:gd name="T61" fmla="*/ 184 h 456"/>
                <a:gd name="T62" fmla="*/ 24 w 600"/>
                <a:gd name="T63" fmla="*/ 152 h 456"/>
                <a:gd name="T64" fmla="*/ 72 w 600"/>
                <a:gd name="T65" fmla="*/ 112 h 456"/>
                <a:gd name="T66" fmla="*/ 224 w 600"/>
                <a:gd name="T67" fmla="*/ 56 h 456"/>
                <a:gd name="T68" fmla="*/ 168 w 600"/>
                <a:gd name="T69" fmla="*/ 32 h 456"/>
                <a:gd name="T70" fmla="*/ 112 w 600"/>
                <a:gd name="T71" fmla="*/ 24 h 456"/>
                <a:gd name="T72" fmla="*/ 112 w 600"/>
                <a:gd name="T73" fmla="*/ 0 h 4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0" h="456">
                  <a:moveTo>
                    <a:pt x="112" y="0"/>
                  </a:moveTo>
                  <a:lnTo>
                    <a:pt x="168" y="0"/>
                  </a:lnTo>
                  <a:lnTo>
                    <a:pt x="272" y="40"/>
                  </a:lnTo>
                  <a:lnTo>
                    <a:pt x="376" y="72"/>
                  </a:lnTo>
                  <a:lnTo>
                    <a:pt x="200" y="128"/>
                  </a:lnTo>
                  <a:lnTo>
                    <a:pt x="144" y="176"/>
                  </a:lnTo>
                  <a:lnTo>
                    <a:pt x="120" y="256"/>
                  </a:lnTo>
                  <a:lnTo>
                    <a:pt x="144" y="320"/>
                  </a:lnTo>
                  <a:lnTo>
                    <a:pt x="168" y="344"/>
                  </a:lnTo>
                  <a:lnTo>
                    <a:pt x="208" y="352"/>
                  </a:lnTo>
                  <a:lnTo>
                    <a:pt x="296" y="352"/>
                  </a:lnTo>
                  <a:lnTo>
                    <a:pt x="376" y="328"/>
                  </a:lnTo>
                  <a:lnTo>
                    <a:pt x="424" y="272"/>
                  </a:lnTo>
                  <a:lnTo>
                    <a:pt x="504" y="112"/>
                  </a:lnTo>
                  <a:lnTo>
                    <a:pt x="600" y="144"/>
                  </a:lnTo>
                  <a:lnTo>
                    <a:pt x="536" y="296"/>
                  </a:lnTo>
                  <a:lnTo>
                    <a:pt x="512" y="368"/>
                  </a:lnTo>
                  <a:lnTo>
                    <a:pt x="504" y="456"/>
                  </a:lnTo>
                  <a:lnTo>
                    <a:pt x="472" y="456"/>
                  </a:lnTo>
                  <a:lnTo>
                    <a:pt x="424" y="448"/>
                  </a:lnTo>
                  <a:lnTo>
                    <a:pt x="392" y="424"/>
                  </a:lnTo>
                  <a:lnTo>
                    <a:pt x="392" y="392"/>
                  </a:lnTo>
                  <a:lnTo>
                    <a:pt x="376" y="368"/>
                  </a:lnTo>
                  <a:lnTo>
                    <a:pt x="344" y="384"/>
                  </a:lnTo>
                  <a:lnTo>
                    <a:pt x="272" y="384"/>
                  </a:lnTo>
                  <a:lnTo>
                    <a:pt x="176" y="376"/>
                  </a:lnTo>
                  <a:lnTo>
                    <a:pt x="88" y="344"/>
                  </a:lnTo>
                  <a:lnTo>
                    <a:pt x="24" y="296"/>
                  </a:lnTo>
                  <a:lnTo>
                    <a:pt x="8" y="256"/>
                  </a:lnTo>
                  <a:lnTo>
                    <a:pt x="0" y="216"/>
                  </a:lnTo>
                  <a:lnTo>
                    <a:pt x="8" y="184"/>
                  </a:lnTo>
                  <a:lnTo>
                    <a:pt x="24" y="152"/>
                  </a:lnTo>
                  <a:lnTo>
                    <a:pt x="72" y="112"/>
                  </a:lnTo>
                  <a:lnTo>
                    <a:pt x="224" y="56"/>
                  </a:lnTo>
                  <a:lnTo>
                    <a:pt x="168" y="32"/>
                  </a:lnTo>
                  <a:lnTo>
                    <a:pt x="112" y="24"/>
                  </a:lnTo>
                  <a:lnTo>
                    <a:pt x="11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8" name="Freeform 8"/>
            <p:cNvSpPr>
              <a:spLocks/>
            </p:cNvSpPr>
            <p:nvPr/>
          </p:nvSpPr>
          <p:spPr bwMode="auto">
            <a:xfrm>
              <a:off x="2135" y="187"/>
              <a:ext cx="592" cy="488"/>
            </a:xfrm>
            <a:custGeom>
              <a:avLst/>
              <a:gdLst>
                <a:gd name="T0" fmla="*/ 480 w 592"/>
                <a:gd name="T1" fmla="*/ 0 h 488"/>
                <a:gd name="T2" fmla="*/ 488 w 592"/>
                <a:gd name="T3" fmla="*/ 88 h 488"/>
                <a:gd name="T4" fmla="*/ 504 w 592"/>
                <a:gd name="T5" fmla="*/ 168 h 488"/>
                <a:gd name="T6" fmla="*/ 536 w 592"/>
                <a:gd name="T7" fmla="*/ 240 h 488"/>
                <a:gd name="T8" fmla="*/ 592 w 592"/>
                <a:gd name="T9" fmla="*/ 304 h 488"/>
                <a:gd name="T10" fmla="*/ 552 w 592"/>
                <a:gd name="T11" fmla="*/ 344 h 488"/>
                <a:gd name="T12" fmla="*/ 496 w 592"/>
                <a:gd name="T13" fmla="*/ 360 h 488"/>
                <a:gd name="T14" fmla="*/ 480 w 592"/>
                <a:gd name="T15" fmla="*/ 352 h 488"/>
                <a:gd name="T16" fmla="*/ 464 w 592"/>
                <a:gd name="T17" fmla="*/ 328 h 488"/>
                <a:gd name="T18" fmla="*/ 392 w 592"/>
                <a:gd name="T19" fmla="*/ 384 h 488"/>
                <a:gd name="T20" fmla="*/ 328 w 592"/>
                <a:gd name="T21" fmla="*/ 440 h 488"/>
                <a:gd name="T22" fmla="*/ 264 w 592"/>
                <a:gd name="T23" fmla="*/ 472 h 488"/>
                <a:gd name="T24" fmla="*/ 176 w 592"/>
                <a:gd name="T25" fmla="*/ 488 h 488"/>
                <a:gd name="T26" fmla="*/ 80 w 592"/>
                <a:gd name="T27" fmla="*/ 464 h 488"/>
                <a:gd name="T28" fmla="*/ 48 w 592"/>
                <a:gd name="T29" fmla="*/ 432 h 488"/>
                <a:gd name="T30" fmla="*/ 32 w 592"/>
                <a:gd name="T31" fmla="*/ 384 h 488"/>
                <a:gd name="T32" fmla="*/ 32 w 592"/>
                <a:gd name="T33" fmla="*/ 320 h 488"/>
                <a:gd name="T34" fmla="*/ 48 w 592"/>
                <a:gd name="T35" fmla="*/ 256 h 488"/>
                <a:gd name="T36" fmla="*/ 96 w 592"/>
                <a:gd name="T37" fmla="*/ 200 h 488"/>
                <a:gd name="T38" fmla="*/ 40 w 592"/>
                <a:gd name="T39" fmla="*/ 200 h 488"/>
                <a:gd name="T40" fmla="*/ 16 w 592"/>
                <a:gd name="T41" fmla="*/ 216 h 488"/>
                <a:gd name="T42" fmla="*/ 0 w 592"/>
                <a:gd name="T43" fmla="*/ 232 h 488"/>
                <a:gd name="T44" fmla="*/ 0 w 592"/>
                <a:gd name="T45" fmla="*/ 200 h 488"/>
                <a:gd name="T46" fmla="*/ 232 w 592"/>
                <a:gd name="T47" fmla="*/ 104 h 488"/>
                <a:gd name="T48" fmla="*/ 168 w 592"/>
                <a:gd name="T49" fmla="*/ 200 h 488"/>
                <a:gd name="T50" fmla="*/ 144 w 592"/>
                <a:gd name="T51" fmla="*/ 248 h 488"/>
                <a:gd name="T52" fmla="*/ 136 w 592"/>
                <a:gd name="T53" fmla="*/ 304 h 488"/>
                <a:gd name="T54" fmla="*/ 144 w 592"/>
                <a:gd name="T55" fmla="*/ 352 h 488"/>
                <a:gd name="T56" fmla="*/ 168 w 592"/>
                <a:gd name="T57" fmla="*/ 400 h 488"/>
                <a:gd name="T58" fmla="*/ 208 w 592"/>
                <a:gd name="T59" fmla="*/ 432 h 488"/>
                <a:gd name="T60" fmla="*/ 256 w 592"/>
                <a:gd name="T61" fmla="*/ 440 h 488"/>
                <a:gd name="T62" fmla="*/ 328 w 592"/>
                <a:gd name="T63" fmla="*/ 424 h 488"/>
                <a:gd name="T64" fmla="*/ 376 w 592"/>
                <a:gd name="T65" fmla="*/ 368 h 488"/>
                <a:gd name="T66" fmla="*/ 408 w 592"/>
                <a:gd name="T67" fmla="*/ 304 h 488"/>
                <a:gd name="T68" fmla="*/ 416 w 592"/>
                <a:gd name="T69" fmla="*/ 224 h 488"/>
                <a:gd name="T70" fmla="*/ 392 w 592"/>
                <a:gd name="T71" fmla="*/ 144 h 488"/>
                <a:gd name="T72" fmla="*/ 376 w 592"/>
                <a:gd name="T73" fmla="*/ 104 h 488"/>
                <a:gd name="T74" fmla="*/ 368 w 592"/>
                <a:gd name="T75" fmla="*/ 56 h 488"/>
                <a:gd name="T76" fmla="*/ 376 w 592"/>
                <a:gd name="T77" fmla="*/ 32 h 488"/>
                <a:gd name="T78" fmla="*/ 408 w 592"/>
                <a:gd name="T79" fmla="*/ 16 h 488"/>
                <a:gd name="T80" fmla="*/ 480 w 592"/>
                <a:gd name="T81" fmla="*/ 0 h 4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92" h="488">
                  <a:moveTo>
                    <a:pt x="480" y="0"/>
                  </a:moveTo>
                  <a:lnTo>
                    <a:pt x="488" y="88"/>
                  </a:lnTo>
                  <a:lnTo>
                    <a:pt x="504" y="168"/>
                  </a:lnTo>
                  <a:lnTo>
                    <a:pt x="536" y="240"/>
                  </a:lnTo>
                  <a:lnTo>
                    <a:pt x="592" y="304"/>
                  </a:lnTo>
                  <a:lnTo>
                    <a:pt x="552" y="344"/>
                  </a:lnTo>
                  <a:lnTo>
                    <a:pt x="496" y="360"/>
                  </a:lnTo>
                  <a:lnTo>
                    <a:pt x="480" y="352"/>
                  </a:lnTo>
                  <a:lnTo>
                    <a:pt x="464" y="328"/>
                  </a:lnTo>
                  <a:lnTo>
                    <a:pt x="392" y="384"/>
                  </a:lnTo>
                  <a:lnTo>
                    <a:pt x="328" y="440"/>
                  </a:lnTo>
                  <a:lnTo>
                    <a:pt x="264" y="472"/>
                  </a:lnTo>
                  <a:lnTo>
                    <a:pt x="176" y="488"/>
                  </a:lnTo>
                  <a:lnTo>
                    <a:pt x="80" y="464"/>
                  </a:lnTo>
                  <a:lnTo>
                    <a:pt x="48" y="432"/>
                  </a:lnTo>
                  <a:lnTo>
                    <a:pt x="32" y="384"/>
                  </a:lnTo>
                  <a:lnTo>
                    <a:pt x="32" y="320"/>
                  </a:lnTo>
                  <a:lnTo>
                    <a:pt x="48" y="256"/>
                  </a:lnTo>
                  <a:lnTo>
                    <a:pt x="96" y="200"/>
                  </a:lnTo>
                  <a:lnTo>
                    <a:pt x="40" y="200"/>
                  </a:lnTo>
                  <a:lnTo>
                    <a:pt x="16" y="216"/>
                  </a:lnTo>
                  <a:lnTo>
                    <a:pt x="0" y="232"/>
                  </a:lnTo>
                  <a:lnTo>
                    <a:pt x="0" y="200"/>
                  </a:lnTo>
                  <a:lnTo>
                    <a:pt x="232" y="104"/>
                  </a:lnTo>
                  <a:lnTo>
                    <a:pt x="168" y="200"/>
                  </a:lnTo>
                  <a:lnTo>
                    <a:pt x="144" y="248"/>
                  </a:lnTo>
                  <a:lnTo>
                    <a:pt x="136" y="304"/>
                  </a:lnTo>
                  <a:lnTo>
                    <a:pt x="144" y="352"/>
                  </a:lnTo>
                  <a:lnTo>
                    <a:pt x="168" y="400"/>
                  </a:lnTo>
                  <a:lnTo>
                    <a:pt x="208" y="432"/>
                  </a:lnTo>
                  <a:lnTo>
                    <a:pt x="256" y="440"/>
                  </a:lnTo>
                  <a:lnTo>
                    <a:pt x="328" y="424"/>
                  </a:lnTo>
                  <a:lnTo>
                    <a:pt x="376" y="368"/>
                  </a:lnTo>
                  <a:lnTo>
                    <a:pt x="408" y="304"/>
                  </a:lnTo>
                  <a:lnTo>
                    <a:pt x="416" y="224"/>
                  </a:lnTo>
                  <a:lnTo>
                    <a:pt x="392" y="144"/>
                  </a:lnTo>
                  <a:lnTo>
                    <a:pt x="376" y="104"/>
                  </a:lnTo>
                  <a:lnTo>
                    <a:pt x="368" y="56"/>
                  </a:lnTo>
                  <a:lnTo>
                    <a:pt x="376" y="32"/>
                  </a:lnTo>
                  <a:lnTo>
                    <a:pt x="408" y="16"/>
                  </a:lnTo>
                  <a:lnTo>
                    <a:pt x="48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9" name="Freeform 9"/>
            <p:cNvSpPr>
              <a:spLocks/>
            </p:cNvSpPr>
            <p:nvPr/>
          </p:nvSpPr>
          <p:spPr bwMode="auto">
            <a:xfrm>
              <a:off x="4072" y="371"/>
              <a:ext cx="616" cy="568"/>
            </a:xfrm>
            <a:custGeom>
              <a:avLst/>
              <a:gdLst>
                <a:gd name="T0" fmla="*/ 208 w 616"/>
                <a:gd name="T1" fmla="*/ 0 h 568"/>
                <a:gd name="T2" fmla="*/ 272 w 616"/>
                <a:gd name="T3" fmla="*/ 32 h 568"/>
                <a:gd name="T4" fmla="*/ 288 w 616"/>
                <a:gd name="T5" fmla="*/ 56 h 568"/>
                <a:gd name="T6" fmla="*/ 296 w 616"/>
                <a:gd name="T7" fmla="*/ 88 h 568"/>
                <a:gd name="T8" fmla="*/ 304 w 616"/>
                <a:gd name="T9" fmla="*/ 112 h 568"/>
                <a:gd name="T10" fmla="*/ 328 w 616"/>
                <a:gd name="T11" fmla="*/ 120 h 568"/>
                <a:gd name="T12" fmla="*/ 392 w 616"/>
                <a:gd name="T13" fmla="*/ 128 h 568"/>
                <a:gd name="T14" fmla="*/ 544 w 616"/>
                <a:gd name="T15" fmla="*/ 216 h 568"/>
                <a:gd name="T16" fmla="*/ 592 w 616"/>
                <a:gd name="T17" fmla="*/ 280 h 568"/>
                <a:gd name="T18" fmla="*/ 608 w 616"/>
                <a:gd name="T19" fmla="*/ 312 h 568"/>
                <a:gd name="T20" fmla="*/ 616 w 616"/>
                <a:gd name="T21" fmla="*/ 360 h 568"/>
                <a:gd name="T22" fmla="*/ 608 w 616"/>
                <a:gd name="T23" fmla="*/ 392 h 568"/>
                <a:gd name="T24" fmla="*/ 592 w 616"/>
                <a:gd name="T25" fmla="*/ 424 h 568"/>
                <a:gd name="T26" fmla="*/ 544 w 616"/>
                <a:gd name="T27" fmla="*/ 472 h 568"/>
                <a:gd name="T28" fmla="*/ 472 w 616"/>
                <a:gd name="T29" fmla="*/ 496 h 568"/>
                <a:gd name="T30" fmla="*/ 400 w 616"/>
                <a:gd name="T31" fmla="*/ 488 h 568"/>
                <a:gd name="T32" fmla="*/ 360 w 616"/>
                <a:gd name="T33" fmla="*/ 496 h 568"/>
                <a:gd name="T34" fmla="*/ 448 w 616"/>
                <a:gd name="T35" fmla="*/ 560 h 568"/>
                <a:gd name="T36" fmla="*/ 424 w 616"/>
                <a:gd name="T37" fmla="*/ 568 h 568"/>
                <a:gd name="T38" fmla="*/ 400 w 616"/>
                <a:gd name="T39" fmla="*/ 560 h 568"/>
                <a:gd name="T40" fmla="*/ 376 w 616"/>
                <a:gd name="T41" fmla="*/ 544 h 568"/>
                <a:gd name="T42" fmla="*/ 336 w 616"/>
                <a:gd name="T43" fmla="*/ 504 h 568"/>
                <a:gd name="T44" fmla="*/ 264 w 616"/>
                <a:gd name="T45" fmla="*/ 456 h 568"/>
                <a:gd name="T46" fmla="*/ 200 w 616"/>
                <a:gd name="T47" fmla="*/ 400 h 568"/>
                <a:gd name="T48" fmla="*/ 264 w 616"/>
                <a:gd name="T49" fmla="*/ 424 h 568"/>
                <a:gd name="T50" fmla="*/ 328 w 616"/>
                <a:gd name="T51" fmla="*/ 432 h 568"/>
                <a:gd name="T52" fmla="*/ 400 w 616"/>
                <a:gd name="T53" fmla="*/ 424 h 568"/>
                <a:gd name="T54" fmla="*/ 456 w 616"/>
                <a:gd name="T55" fmla="*/ 392 h 568"/>
                <a:gd name="T56" fmla="*/ 488 w 616"/>
                <a:gd name="T57" fmla="*/ 376 h 568"/>
                <a:gd name="T58" fmla="*/ 504 w 616"/>
                <a:gd name="T59" fmla="*/ 352 h 568"/>
                <a:gd name="T60" fmla="*/ 520 w 616"/>
                <a:gd name="T61" fmla="*/ 288 h 568"/>
                <a:gd name="T62" fmla="*/ 504 w 616"/>
                <a:gd name="T63" fmla="*/ 232 h 568"/>
                <a:gd name="T64" fmla="*/ 472 w 616"/>
                <a:gd name="T65" fmla="*/ 192 h 568"/>
                <a:gd name="T66" fmla="*/ 416 w 616"/>
                <a:gd name="T67" fmla="*/ 160 h 568"/>
                <a:gd name="T68" fmla="*/ 360 w 616"/>
                <a:gd name="T69" fmla="*/ 152 h 568"/>
                <a:gd name="T70" fmla="*/ 296 w 616"/>
                <a:gd name="T71" fmla="*/ 160 h 568"/>
                <a:gd name="T72" fmla="*/ 248 w 616"/>
                <a:gd name="T73" fmla="*/ 176 h 568"/>
                <a:gd name="T74" fmla="*/ 152 w 616"/>
                <a:gd name="T75" fmla="*/ 248 h 568"/>
                <a:gd name="T76" fmla="*/ 120 w 616"/>
                <a:gd name="T77" fmla="*/ 288 h 568"/>
                <a:gd name="T78" fmla="*/ 104 w 616"/>
                <a:gd name="T79" fmla="*/ 304 h 568"/>
                <a:gd name="T80" fmla="*/ 80 w 616"/>
                <a:gd name="T81" fmla="*/ 312 h 568"/>
                <a:gd name="T82" fmla="*/ 40 w 616"/>
                <a:gd name="T83" fmla="*/ 296 h 568"/>
                <a:gd name="T84" fmla="*/ 0 w 616"/>
                <a:gd name="T85" fmla="*/ 256 h 568"/>
                <a:gd name="T86" fmla="*/ 56 w 616"/>
                <a:gd name="T87" fmla="*/ 192 h 568"/>
                <a:gd name="T88" fmla="*/ 112 w 616"/>
                <a:gd name="T89" fmla="*/ 136 h 568"/>
                <a:gd name="T90" fmla="*/ 168 w 616"/>
                <a:gd name="T91" fmla="*/ 80 h 568"/>
                <a:gd name="T92" fmla="*/ 208 w 616"/>
                <a:gd name="T93" fmla="*/ 0 h 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16" h="568">
                  <a:moveTo>
                    <a:pt x="208" y="0"/>
                  </a:moveTo>
                  <a:lnTo>
                    <a:pt x="272" y="32"/>
                  </a:lnTo>
                  <a:lnTo>
                    <a:pt x="288" y="56"/>
                  </a:lnTo>
                  <a:lnTo>
                    <a:pt x="296" y="88"/>
                  </a:lnTo>
                  <a:lnTo>
                    <a:pt x="304" y="112"/>
                  </a:lnTo>
                  <a:lnTo>
                    <a:pt x="328" y="120"/>
                  </a:lnTo>
                  <a:lnTo>
                    <a:pt x="392" y="128"/>
                  </a:lnTo>
                  <a:lnTo>
                    <a:pt x="544" y="216"/>
                  </a:lnTo>
                  <a:lnTo>
                    <a:pt x="592" y="280"/>
                  </a:lnTo>
                  <a:lnTo>
                    <a:pt x="608" y="312"/>
                  </a:lnTo>
                  <a:lnTo>
                    <a:pt x="616" y="360"/>
                  </a:lnTo>
                  <a:lnTo>
                    <a:pt x="608" y="392"/>
                  </a:lnTo>
                  <a:lnTo>
                    <a:pt x="592" y="424"/>
                  </a:lnTo>
                  <a:lnTo>
                    <a:pt x="544" y="472"/>
                  </a:lnTo>
                  <a:lnTo>
                    <a:pt x="472" y="496"/>
                  </a:lnTo>
                  <a:lnTo>
                    <a:pt x="400" y="488"/>
                  </a:lnTo>
                  <a:lnTo>
                    <a:pt x="360" y="496"/>
                  </a:lnTo>
                  <a:lnTo>
                    <a:pt x="448" y="560"/>
                  </a:lnTo>
                  <a:lnTo>
                    <a:pt x="424" y="568"/>
                  </a:lnTo>
                  <a:lnTo>
                    <a:pt x="400" y="560"/>
                  </a:lnTo>
                  <a:lnTo>
                    <a:pt x="376" y="544"/>
                  </a:lnTo>
                  <a:lnTo>
                    <a:pt x="336" y="504"/>
                  </a:lnTo>
                  <a:lnTo>
                    <a:pt x="264" y="456"/>
                  </a:lnTo>
                  <a:lnTo>
                    <a:pt x="200" y="400"/>
                  </a:lnTo>
                  <a:lnTo>
                    <a:pt x="264" y="424"/>
                  </a:lnTo>
                  <a:lnTo>
                    <a:pt x="328" y="432"/>
                  </a:lnTo>
                  <a:lnTo>
                    <a:pt x="400" y="424"/>
                  </a:lnTo>
                  <a:lnTo>
                    <a:pt x="456" y="392"/>
                  </a:lnTo>
                  <a:lnTo>
                    <a:pt x="488" y="376"/>
                  </a:lnTo>
                  <a:lnTo>
                    <a:pt x="504" y="352"/>
                  </a:lnTo>
                  <a:lnTo>
                    <a:pt x="520" y="288"/>
                  </a:lnTo>
                  <a:lnTo>
                    <a:pt x="504" y="232"/>
                  </a:lnTo>
                  <a:lnTo>
                    <a:pt x="472" y="192"/>
                  </a:lnTo>
                  <a:lnTo>
                    <a:pt x="416" y="160"/>
                  </a:lnTo>
                  <a:lnTo>
                    <a:pt x="360" y="152"/>
                  </a:lnTo>
                  <a:lnTo>
                    <a:pt x="296" y="160"/>
                  </a:lnTo>
                  <a:lnTo>
                    <a:pt x="248" y="176"/>
                  </a:lnTo>
                  <a:lnTo>
                    <a:pt x="152" y="248"/>
                  </a:lnTo>
                  <a:lnTo>
                    <a:pt x="120" y="288"/>
                  </a:lnTo>
                  <a:lnTo>
                    <a:pt x="104" y="304"/>
                  </a:lnTo>
                  <a:lnTo>
                    <a:pt x="80" y="312"/>
                  </a:lnTo>
                  <a:lnTo>
                    <a:pt x="40" y="296"/>
                  </a:lnTo>
                  <a:lnTo>
                    <a:pt x="0" y="256"/>
                  </a:lnTo>
                  <a:lnTo>
                    <a:pt x="56" y="192"/>
                  </a:lnTo>
                  <a:lnTo>
                    <a:pt x="112" y="136"/>
                  </a:lnTo>
                  <a:lnTo>
                    <a:pt x="168" y="80"/>
                  </a:lnTo>
                  <a:lnTo>
                    <a:pt x="20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0" name="Freeform 10"/>
            <p:cNvSpPr>
              <a:spLocks/>
            </p:cNvSpPr>
            <p:nvPr/>
          </p:nvSpPr>
          <p:spPr bwMode="auto">
            <a:xfrm>
              <a:off x="1239" y="547"/>
              <a:ext cx="912" cy="1048"/>
            </a:xfrm>
            <a:custGeom>
              <a:avLst/>
              <a:gdLst>
                <a:gd name="T0" fmla="*/ 744 w 912"/>
                <a:gd name="T1" fmla="*/ 0 h 1048"/>
                <a:gd name="T2" fmla="*/ 808 w 912"/>
                <a:gd name="T3" fmla="*/ 16 h 1048"/>
                <a:gd name="T4" fmla="*/ 864 w 912"/>
                <a:gd name="T5" fmla="*/ 56 h 1048"/>
                <a:gd name="T6" fmla="*/ 896 w 912"/>
                <a:gd name="T7" fmla="*/ 104 h 1048"/>
                <a:gd name="T8" fmla="*/ 912 w 912"/>
                <a:gd name="T9" fmla="*/ 176 h 1048"/>
                <a:gd name="T10" fmla="*/ 904 w 912"/>
                <a:gd name="T11" fmla="*/ 240 h 1048"/>
                <a:gd name="T12" fmla="*/ 880 w 912"/>
                <a:gd name="T13" fmla="*/ 288 h 1048"/>
                <a:gd name="T14" fmla="*/ 792 w 912"/>
                <a:gd name="T15" fmla="*/ 368 h 1048"/>
                <a:gd name="T16" fmla="*/ 688 w 912"/>
                <a:gd name="T17" fmla="*/ 448 h 1048"/>
                <a:gd name="T18" fmla="*/ 640 w 912"/>
                <a:gd name="T19" fmla="*/ 488 h 1048"/>
                <a:gd name="T20" fmla="*/ 600 w 912"/>
                <a:gd name="T21" fmla="*/ 544 h 1048"/>
                <a:gd name="T22" fmla="*/ 536 w 912"/>
                <a:gd name="T23" fmla="*/ 664 h 1048"/>
                <a:gd name="T24" fmla="*/ 504 w 912"/>
                <a:gd name="T25" fmla="*/ 720 h 1048"/>
                <a:gd name="T26" fmla="*/ 456 w 912"/>
                <a:gd name="T27" fmla="*/ 760 h 1048"/>
                <a:gd name="T28" fmla="*/ 328 w 912"/>
                <a:gd name="T29" fmla="*/ 808 h 1048"/>
                <a:gd name="T30" fmla="*/ 280 w 912"/>
                <a:gd name="T31" fmla="*/ 840 h 1048"/>
                <a:gd name="T32" fmla="*/ 264 w 912"/>
                <a:gd name="T33" fmla="*/ 896 h 1048"/>
                <a:gd name="T34" fmla="*/ 272 w 912"/>
                <a:gd name="T35" fmla="*/ 920 h 1048"/>
                <a:gd name="T36" fmla="*/ 288 w 912"/>
                <a:gd name="T37" fmla="*/ 936 h 1048"/>
                <a:gd name="T38" fmla="*/ 344 w 912"/>
                <a:gd name="T39" fmla="*/ 952 h 1048"/>
                <a:gd name="T40" fmla="*/ 288 w 912"/>
                <a:gd name="T41" fmla="*/ 1048 h 1048"/>
                <a:gd name="T42" fmla="*/ 0 w 912"/>
                <a:gd name="T43" fmla="*/ 872 h 1048"/>
                <a:gd name="T44" fmla="*/ 24 w 912"/>
                <a:gd name="T45" fmla="*/ 824 h 1048"/>
                <a:gd name="T46" fmla="*/ 40 w 912"/>
                <a:gd name="T47" fmla="*/ 800 h 1048"/>
                <a:gd name="T48" fmla="*/ 64 w 912"/>
                <a:gd name="T49" fmla="*/ 784 h 1048"/>
                <a:gd name="T50" fmla="*/ 88 w 912"/>
                <a:gd name="T51" fmla="*/ 784 h 1048"/>
                <a:gd name="T52" fmla="*/ 104 w 912"/>
                <a:gd name="T53" fmla="*/ 680 h 1048"/>
                <a:gd name="T54" fmla="*/ 136 w 912"/>
                <a:gd name="T55" fmla="*/ 584 h 1048"/>
                <a:gd name="T56" fmla="*/ 160 w 912"/>
                <a:gd name="T57" fmla="*/ 544 h 1048"/>
                <a:gd name="T58" fmla="*/ 184 w 912"/>
                <a:gd name="T59" fmla="*/ 512 h 1048"/>
                <a:gd name="T60" fmla="*/ 224 w 912"/>
                <a:gd name="T61" fmla="*/ 496 h 1048"/>
                <a:gd name="T62" fmla="*/ 272 w 912"/>
                <a:gd name="T63" fmla="*/ 488 h 1048"/>
                <a:gd name="T64" fmla="*/ 336 w 912"/>
                <a:gd name="T65" fmla="*/ 512 h 1048"/>
                <a:gd name="T66" fmla="*/ 368 w 912"/>
                <a:gd name="T67" fmla="*/ 576 h 1048"/>
                <a:gd name="T68" fmla="*/ 368 w 912"/>
                <a:gd name="T69" fmla="*/ 616 h 1048"/>
                <a:gd name="T70" fmla="*/ 352 w 912"/>
                <a:gd name="T71" fmla="*/ 656 h 1048"/>
                <a:gd name="T72" fmla="*/ 352 w 912"/>
                <a:gd name="T73" fmla="*/ 688 h 1048"/>
                <a:gd name="T74" fmla="*/ 368 w 912"/>
                <a:gd name="T75" fmla="*/ 704 h 1048"/>
                <a:gd name="T76" fmla="*/ 416 w 912"/>
                <a:gd name="T77" fmla="*/ 688 h 1048"/>
                <a:gd name="T78" fmla="*/ 456 w 912"/>
                <a:gd name="T79" fmla="*/ 656 h 1048"/>
                <a:gd name="T80" fmla="*/ 528 w 912"/>
                <a:gd name="T81" fmla="*/ 624 h 1048"/>
                <a:gd name="T82" fmla="*/ 552 w 912"/>
                <a:gd name="T83" fmla="*/ 592 h 1048"/>
                <a:gd name="T84" fmla="*/ 560 w 912"/>
                <a:gd name="T85" fmla="*/ 560 h 1048"/>
                <a:gd name="T86" fmla="*/ 544 w 912"/>
                <a:gd name="T87" fmla="*/ 504 h 1048"/>
                <a:gd name="T88" fmla="*/ 512 w 912"/>
                <a:gd name="T89" fmla="*/ 464 h 1048"/>
                <a:gd name="T90" fmla="*/ 416 w 912"/>
                <a:gd name="T91" fmla="*/ 384 h 1048"/>
                <a:gd name="T92" fmla="*/ 368 w 912"/>
                <a:gd name="T93" fmla="*/ 352 h 1048"/>
                <a:gd name="T94" fmla="*/ 352 w 912"/>
                <a:gd name="T95" fmla="*/ 344 h 1048"/>
                <a:gd name="T96" fmla="*/ 344 w 912"/>
                <a:gd name="T97" fmla="*/ 320 h 1048"/>
                <a:gd name="T98" fmla="*/ 352 w 912"/>
                <a:gd name="T99" fmla="*/ 288 h 1048"/>
                <a:gd name="T100" fmla="*/ 360 w 912"/>
                <a:gd name="T101" fmla="*/ 264 h 1048"/>
                <a:gd name="T102" fmla="*/ 416 w 912"/>
                <a:gd name="T103" fmla="*/ 240 h 1048"/>
                <a:gd name="T104" fmla="*/ 448 w 912"/>
                <a:gd name="T105" fmla="*/ 256 h 1048"/>
                <a:gd name="T106" fmla="*/ 512 w 912"/>
                <a:gd name="T107" fmla="*/ 168 h 1048"/>
                <a:gd name="T108" fmla="*/ 576 w 912"/>
                <a:gd name="T109" fmla="*/ 80 h 1048"/>
                <a:gd name="T110" fmla="*/ 648 w 912"/>
                <a:gd name="T111" fmla="*/ 24 h 1048"/>
                <a:gd name="T112" fmla="*/ 744 w 912"/>
                <a:gd name="T113" fmla="*/ 0 h 10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12" h="1048">
                  <a:moveTo>
                    <a:pt x="744" y="0"/>
                  </a:moveTo>
                  <a:lnTo>
                    <a:pt x="808" y="16"/>
                  </a:lnTo>
                  <a:lnTo>
                    <a:pt x="864" y="56"/>
                  </a:lnTo>
                  <a:lnTo>
                    <a:pt x="896" y="104"/>
                  </a:lnTo>
                  <a:lnTo>
                    <a:pt x="912" y="176"/>
                  </a:lnTo>
                  <a:lnTo>
                    <a:pt x="904" y="240"/>
                  </a:lnTo>
                  <a:lnTo>
                    <a:pt x="880" y="288"/>
                  </a:lnTo>
                  <a:lnTo>
                    <a:pt x="792" y="368"/>
                  </a:lnTo>
                  <a:lnTo>
                    <a:pt x="688" y="448"/>
                  </a:lnTo>
                  <a:lnTo>
                    <a:pt x="640" y="488"/>
                  </a:lnTo>
                  <a:lnTo>
                    <a:pt x="600" y="544"/>
                  </a:lnTo>
                  <a:lnTo>
                    <a:pt x="536" y="664"/>
                  </a:lnTo>
                  <a:lnTo>
                    <a:pt x="504" y="720"/>
                  </a:lnTo>
                  <a:lnTo>
                    <a:pt x="456" y="760"/>
                  </a:lnTo>
                  <a:lnTo>
                    <a:pt x="328" y="808"/>
                  </a:lnTo>
                  <a:lnTo>
                    <a:pt x="280" y="840"/>
                  </a:lnTo>
                  <a:lnTo>
                    <a:pt x="264" y="896"/>
                  </a:lnTo>
                  <a:lnTo>
                    <a:pt x="272" y="920"/>
                  </a:lnTo>
                  <a:lnTo>
                    <a:pt x="288" y="936"/>
                  </a:lnTo>
                  <a:lnTo>
                    <a:pt x="344" y="952"/>
                  </a:lnTo>
                  <a:lnTo>
                    <a:pt x="288" y="1048"/>
                  </a:lnTo>
                  <a:lnTo>
                    <a:pt x="0" y="872"/>
                  </a:lnTo>
                  <a:lnTo>
                    <a:pt x="24" y="824"/>
                  </a:lnTo>
                  <a:lnTo>
                    <a:pt x="40" y="800"/>
                  </a:lnTo>
                  <a:lnTo>
                    <a:pt x="64" y="784"/>
                  </a:lnTo>
                  <a:lnTo>
                    <a:pt x="88" y="784"/>
                  </a:lnTo>
                  <a:lnTo>
                    <a:pt x="104" y="680"/>
                  </a:lnTo>
                  <a:lnTo>
                    <a:pt x="136" y="584"/>
                  </a:lnTo>
                  <a:lnTo>
                    <a:pt x="160" y="544"/>
                  </a:lnTo>
                  <a:lnTo>
                    <a:pt x="184" y="512"/>
                  </a:lnTo>
                  <a:lnTo>
                    <a:pt x="224" y="496"/>
                  </a:lnTo>
                  <a:lnTo>
                    <a:pt x="272" y="488"/>
                  </a:lnTo>
                  <a:lnTo>
                    <a:pt x="336" y="512"/>
                  </a:lnTo>
                  <a:lnTo>
                    <a:pt x="368" y="576"/>
                  </a:lnTo>
                  <a:lnTo>
                    <a:pt x="368" y="616"/>
                  </a:lnTo>
                  <a:lnTo>
                    <a:pt x="352" y="656"/>
                  </a:lnTo>
                  <a:lnTo>
                    <a:pt x="352" y="688"/>
                  </a:lnTo>
                  <a:lnTo>
                    <a:pt x="368" y="704"/>
                  </a:lnTo>
                  <a:lnTo>
                    <a:pt x="416" y="688"/>
                  </a:lnTo>
                  <a:lnTo>
                    <a:pt x="456" y="656"/>
                  </a:lnTo>
                  <a:lnTo>
                    <a:pt x="528" y="624"/>
                  </a:lnTo>
                  <a:lnTo>
                    <a:pt x="552" y="592"/>
                  </a:lnTo>
                  <a:lnTo>
                    <a:pt x="560" y="560"/>
                  </a:lnTo>
                  <a:lnTo>
                    <a:pt x="544" y="504"/>
                  </a:lnTo>
                  <a:lnTo>
                    <a:pt x="512" y="464"/>
                  </a:lnTo>
                  <a:lnTo>
                    <a:pt x="416" y="384"/>
                  </a:lnTo>
                  <a:lnTo>
                    <a:pt x="368" y="352"/>
                  </a:lnTo>
                  <a:lnTo>
                    <a:pt x="352" y="344"/>
                  </a:lnTo>
                  <a:lnTo>
                    <a:pt x="344" y="320"/>
                  </a:lnTo>
                  <a:lnTo>
                    <a:pt x="352" y="288"/>
                  </a:lnTo>
                  <a:lnTo>
                    <a:pt x="360" y="264"/>
                  </a:lnTo>
                  <a:lnTo>
                    <a:pt x="416" y="240"/>
                  </a:lnTo>
                  <a:lnTo>
                    <a:pt x="448" y="256"/>
                  </a:lnTo>
                  <a:lnTo>
                    <a:pt x="512" y="168"/>
                  </a:lnTo>
                  <a:lnTo>
                    <a:pt x="576" y="80"/>
                  </a:lnTo>
                  <a:lnTo>
                    <a:pt x="648" y="24"/>
                  </a:lnTo>
                  <a:lnTo>
                    <a:pt x="7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1" name="Freeform 11"/>
            <p:cNvSpPr>
              <a:spLocks/>
            </p:cNvSpPr>
            <p:nvPr/>
          </p:nvSpPr>
          <p:spPr bwMode="auto">
            <a:xfrm>
              <a:off x="1783" y="643"/>
              <a:ext cx="256" cy="328"/>
            </a:xfrm>
            <a:custGeom>
              <a:avLst/>
              <a:gdLst>
                <a:gd name="T0" fmla="*/ 88 w 256"/>
                <a:gd name="T1" fmla="*/ 0 h 328"/>
                <a:gd name="T2" fmla="*/ 160 w 256"/>
                <a:gd name="T3" fmla="*/ 0 h 328"/>
                <a:gd name="T4" fmla="*/ 200 w 256"/>
                <a:gd name="T5" fmla="*/ 16 h 328"/>
                <a:gd name="T6" fmla="*/ 232 w 256"/>
                <a:gd name="T7" fmla="*/ 48 h 328"/>
                <a:gd name="T8" fmla="*/ 248 w 256"/>
                <a:gd name="T9" fmla="*/ 96 h 328"/>
                <a:gd name="T10" fmla="*/ 256 w 256"/>
                <a:gd name="T11" fmla="*/ 152 h 328"/>
                <a:gd name="T12" fmla="*/ 248 w 256"/>
                <a:gd name="T13" fmla="*/ 216 h 328"/>
                <a:gd name="T14" fmla="*/ 216 w 256"/>
                <a:gd name="T15" fmla="*/ 272 h 328"/>
                <a:gd name="T16" fmla="*/ 168 w 256"/>
                <a:gd name="T17" fmla="*/ 312 h 328"/>
                <a:gd name="T18" fmla="*/ 104 w 256"/>
                <a:gd name="T19" fmla="*/ 328 h 328"/>
                <a:gd name="T20" fmla="*/ 56 w 256"/>
                <a:gd name="T21" fmla="*/ 312 h 328"/>
                <a:gd name="T22" fmla="*/ 24 w 256"/>
                <a:gd name="T23" fmla="*/ 272 h 328"/>
                <a:gd name="T24" fmla="*/ 8 w 256"/>
                <a:gd name="T25" fmla="*/ 216 h 328"/>
                <a:gd name="T26" fmla="*/ 0 w 256"/>
                <a:gd name="T27" fmla="*/ 160 h 328"/>
                <a:gd name="T28" fmla="*/ 16 w 256"/>
                <a:gd name="T29" fmla="*/ 56 h 328"/>
                <a:gd name="T30" fmla="*/ 48 w 256"/>
                <a:gd name="T31" fmla="*/ 16 h 328"/>
                <a:gd name="T32" fmla="*/ 88 w 256"/>
                <a:gd name="T33" fmla="*/ 0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6" h="328">
                  <a:moveTo>
                    <a:pt x="88" y="0"/>
                  </a:moveTo>
                  <a:lnTo>
                    <a:pt x="160" y="0"/>
                  </a:lnTo>
                  <a:lnTo>
                    <a:pt x="200" y="16"/>
                  </a:lnTo>
                  <a:lnTo>
                    <a:pt x="232" y="48"/>
                  </a:lnTo>
                  <a:lnTo>
                    <a:pt x="248" y="96"/>
                  </a:lnTo>
                  <a:lnTo>
                    <a:pt x="256" y="152"/>
                  </a:lnTo>
                  <a:lnTo>
                    <a:pt x="248" y="216"/>
                  </a:lnTo>
                  <a:lnTo>
                    <a:pt x="216" y="272"/>
                  </a:lnTo>
                  <a:lnTo>
                    <a:pt x="168" y="312"/>
                  </a:lnTo>
                  <a:lnTo>
                    <a:pt x="104" y="328"/>
                  </a:lnTo>
                  <a:lnTo>
                    <a:pt x="56" y="312"/>
                  </a:lnTo>
                  <a:lnTo>
                    <a:pt x="24" y="272"/>
                  </a:lnTo>
                  <a:lnTo>
                    <a:pt x="8" y="216"/>
                  </a:lnTo>
                  <a:lnTo>
                    <a:pt x="0" y="160"/>
                  </a:lnTo>
                  <a:lnTo>
                    <a:pt x="16" y="56"/>
                  </a:lnTo>
                  <a:lnTo>
                    <a:pt x="48" y="16"/>
                  </a:lnTo>
                  <a:lnTo>
                    <a:pt x="8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2" name="Freeform 12"/>
            <p:cNvSpPr>
              <a:spLocks/>
            </p:cNvSpPr>
            <p:nvPr/>
          </p:nvSpPr>
          <p:spPr bwMode="auto">
            <a:xfrm>
              <a:off x="4584" y="803"/>
              <a:ext cx="336" cy="320"/>
            </a:xfrm>
            <a:custGeom>
              <a:avLst/>
              <a:gdLst>
                <a:gd name="T0" fmla="*/ 248 w 336"/>
                <a:gd name="T1" fmla="*/ 0 h 320"/>
                <a:gd name="T2" fmla="*/ 336 w 336"/>
                <a:gd name="T3" fmla="*/ 96 h 320"/>
                <a:gd name="T4" fmla="*/ 280 w 336"/>
                <a:gd name="T5" fmla="*/ 168 h 320"/>
                <a:gd name="T6" fmla="*/ 216 w 336"/>
                <a:gd name="T7" fmla="*/ 216 h 320"/>
                <a:gd name="T8" fmla="*/ 80 w 336"/>
                <a:gd name="T9" fmla="*/ 320 h 320"/>
                <a:gd name="T10" fmla="*/ 24 w 336"/>
                <a:gd name="T11" fmla="*/ 288 h 320"/>
                <a:gd name="T12" fmla="*/ 8 w 336"/>
                <a:gd name="T13" fmla="*/ 272 h 320"/>
                <a:gd name="T14" fmla="*/ 0 w 336"/>
                <a:gd name="T15" fmla="*/ 240 h 320"/>
                <a:gd name="T16" fmla="*/ 8 w 336"/>
                <a:gd name="T17" fmla="*/ 216 h 320"/>
                <a:gd name="T18" fmla="*/ 24 w 336"/>
                <a:gd name="T19" fmla="*/ 200 h 320"/>
                <a:gd name="T20" fmla="*/ 72 w 336"/>
                <a:gd name="T21" fmla="*/ 176 h 320"/>
                <a:gd name="T22" fmla="*/ 128 w 336"/>
                <a:gd name="T23" fmla="*/ 136 h 320"/>
                <a:gd name="T24" fmla="*/ 168 w 336"/>
                <a:gd name="T25" fmla="*/ 96 h 320"/>
                <a:gd name="T26" fmla="*/ 208 w 336"/>
                <a:gd name="T27" fmla="*/ 56 h 320"/>
                <a:gd name="T28" fmla="*/ 248 w 336"/>
                <a:gd name="T29" fmla="*/ 0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6" h="320">
                  <a:moveTo>
                    <a:pt x="248" y="0"/>
                  </a:moveTo>
                  <a:lnTo>
                    <a:pt x="336" y="96"/>
                  </a:lnTo>
                  <a:lnTo>
                    <a:pt x="280" y="168"/>
                  </a:lnTo>
                  <a:lnTo>
                    <a:pt x="216" y="216"/>
                  </a:lnTo>
                  <a:lnTo>
                    <a:pt x="80" y="320"/>
                  </a:lnTo>
                  <a:lnTo>
                    <a:pt x="24" y="288"/>
                  </a:lnTo>
                  <a:lnTo>
                    <a:pt x="8" y="272"/>
                  </a:lnTo>
                  <a:lnTo>
                    <a:pt x="0" y="240"/>
                  </a:lnTo>
                  <a:lnTo>
                    <a:pt x="8" y="216"/>
                  </a:lnTo>
                  <a:lnTo>
                    <a:pt x="24" y="200"/>
                  </a:lnTo>
                  <a:lnTo>
                    <a:pt x="72" y="176"/>
                  </a:lnTo>
                  <a:lnTo>
                    <a:pt x="128" y="136"/>
                  </a:lnTo>
                  <a:lnTo>
                    <a:pt x="168" y="96"/>
                  </a:lnTo>
                  <a:lnTo>
                    <a:pt x="208" y="56"/>
                  </a:lnTo>
                  <a:lnTo>
                    <a:pt x="24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3" name="Freeform 13"/>
            <p:cNvSpPr>
              <a:spLocks/>
            </p:cNvSpPr>
            <p:nvPr/>
          </p:nvSpPr>
          <p:spPr bwMode="auto">
            <a:xfrm>
              <a:off x="1791" y="963"/>
              <a:ext cx="1585" cy="784"/>
            </a:xfrm>
            <a:custGeom>
              <a:avLst/>
              <a:gdLst>
                <a:gd name="T0" fmla="*/ 1416 w 1585"/>
                <a:gd name="T1" fmla="*/ 32 h 784"/>
                <a:gd name="T2" fmla="*/ 1440 w 1585"/>
                <a:gd name="T3" fmla="*/ 168 h 784"/>
                <a:gd name="T4" fmla="*/ 1416 w 1585"/>
                <a:gd name="T5" fmla="*/ 288 h 784"/>
                <a:gd name="T6" fmla="*/ 1521 w 1585"/>
                <a:gd name="T7" fmla="*/ 408 h 784"/>
                <a:gd name="T8" fmla="*/ 1585 w 1585"/>
                <a:gd name="T9" fmla="*/ 328 h 784"/>
                <a:gd name="T10" fmla="*/ 1537 w 1585"/>
                <a:gd name="T11" fmla="*/ 472 h 784"/>
                <a:gd name="T12" fmla="*/ 1497 w 1585"/>
                <a:gd name="T13" fmla="*/ 520 h 784"/>
                <a:gd name="T14" fmla="*/ 1432 w 1585"/>
                <a:gd name="T15" fmla="*/ 536 h 784"/>
                <a:gd name="T16" fmla="*/ 1256 w 1585"/>
                <a:gd name="T17" fmla="*/ 552 h 784"/>
                <a:gd name="T18" fmla="*/ 1360 w 1585"/>
                <a:gd name="T19" fmla="*/ 352 h 784"/>
                <a:gd name="T20" fmla="*/ 1360 w 1585"/>
                <a:gd name="T21" fmla="*/ 184 h 784"/>
                <a:gd name="T22" fmla="*/ 1312 w 1585"/>
                <a:gd name="T23" fmla="*/ 136 h 784"/>
                <a:gd name="T24" fmla="*/ 1240 w 1585"/>
                <a:gd name="T25" fmla="*/ 168 h 784"/>
                <a:gd name="T26" fmla="*/ 1136 w 1585"/>
                <a:gd name="T27" fmla="*/ 296 h 784"/>
                <a:gd name="T28" fmla="*/ 1064 w 1585"/>
                <a:gd name="T29" fmla="*/ 328 h 784"/>
                <a:gd name="T30" fmla="*/ 680 w 1585"/>
                <a:gd name="T31" fmla="*/ 320 h 784"/>
                <a:gd name="T32" fmla="*/ 608 w 1585"/>
                <a:gd name="T33" fmla="*/ 352 h 784"/>
                <a:gd name="T34" fmla="*/ 520 w 1585"/>
                <a:gd name="T35" fmla="*/ 488 h 784"/>
                <a:gd name="T36" fmla="*/ 448 w 1585"/>
                <a:gd name="T37" fmla="*/ 520 h 784"/>
                <a:gd name="T38" fmla="*/ 160 w 1585"/>
                <a:gd name="T39" fmla="*/ 536 h 784"/>
                <a:gd name="T40" fmla="*/ 96 w 1585"/>
                <a:gd name="T41" fmla="*/ 600 h 784"/>
                <a:gd name="T42" fmla="*/ 80 w 1585"/>
                <a:gd name="T43" fmla="*/ 696 h 784"/>
                <a:gd name="T44" fmla="*/ 192 w 1585"/>
                <a:gd name="T45" fmla="*/ 616 h 784"/>
                <a:gd name="T46" fmla="*/ 448 w 1585"/>
                <a:gd name="T47" fmla="*/ 616 h 784"/>
                <a:gd name="T48" fmla="*/ 696 w 1585"/>
                <a:gd name="T49" fmla="*/ 600 h 784"/>
                <a:gd name="T50" fmla="*/ 704 w 1585"/>
                <a:gd name="T51" fmla="*/ 624 h 784"/>
                <a:gd name="T52" fmla="*/ 640 w 1585"/>
                <a:gd name="T53" fmla="*/ 704 h 784"/>
                <a:gd name="T54" fmla="*/ 136 w 1585"/>
                <a:gd name="T55" fmla="*/ 712 h 784"/>
                <a:gd name="T56" fmla="*/ 64 w 1585"/>
                <a:gd name="T57" fmla="*/ 736 h 784"/>
                <a:gd name="T58" fmla="*/ 24 w 1585"/>
                <a:gd name="T59" fmla="*/ 728 h 784"/>
                <a:gd name="T60" fmla="*/ 112 w 1585"/>
                <a:gd name="T61" fmla="*/ 568 h 784"/>
                <a:gd name="T62" fmla="*/ 240 w 1585"/>
                <a:gd name="T63" fmla="*/ 400 h 784"/>
                <a:gd name="T64" fmla="*/ 528 w 1585"/>
                <a:gd name="T65" fmla="*/ 384 h 784"/>
                <a:gd name="T66" fmla="*/ 592 w 1585"/>
                <a:gd name="T67" fmla="*/ 352 h 784"/>
                <a:gd name="T68" fmla="*/ 664 w 1585"/>
                <a:gd name="T69" fmla="*/ 256 h 784"/>
                <a:gd name="T70" fmla="*/ 712 w 1585"/>
                <a:gd name="T71" fmla="*/ 200 h 784"/>
                <a:gd name="T72" fmla="*/ 1088 w 1585"/>
                <a:gd name="T73" fmla="*/ 192 h 784"/>
                <a:gd name="T74" fmla="*/ 1264 w 1585"/>
                <a:gd name="T75" fmla="*/ 144 h 784"/>
                <a:gd name="T76" fmla="*/ 1392 w 1585"/>
                <a:gd name="T77" fmla="*/ 0 h 7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85" h="784">
                  <a:moveTo>
                    <a:pt x="1392" y="0"/>
                  </a:moveTo>
                  <a:lnTo>
                    <a:pt x="1416" y="32"/>
                  </a:lnTo>
                  <a:lnTo>
                    <a:pt x="1432" y="72"/>
                  </a:lnTo>
                  <a:lnTo>
                    <a:pt x="1440" y="168"/>
                  </a:lnTo>
                  <a:lnTo>
                    <a:pt x="1432" y="232"/>
                  </a:lnTo>
                  <a:lnTo>
                    <a:pt x="1416" y="288"/>
                  </a:lnTo>
                  <a:lnTo>
                    <a:pt x="1384" y="408"/>
                  </a:lnTo>
                  <a:lnTo>
                    <a:pt x="1521" y="408"/>
                  </a:lnTo>
                  <a:lnTo>
                    <a:pt x="1553" y="368"/>
                  </a:lnTo>
                  <a:lnTo>
                    <a:pt x="1585" y="328"/>
                  </a:lnTo>
                  <a:lnTo>
                    <a:pt x="1561" y="400"/>
                  </a:lnTo>
                  <a:lnTo>
                    <a:pt x="1537" y="472"/>
                  </a:lnTo>
                  <a:lnTo>
                    <a:pt x="1521" y="496"/>
                  </a:lnTo>
                  <a:lnTo>
                    <a:pt x="1497" y="520"/>
                  </a:lnTo>
                  <a:lnTo>
                    <a:pt x="1465" y="528"/>
                  </a:lnTo>
                  <a:lnTo>
                    <a:pt x="1432" y="536"/>
                  </a:lnTo>
                  <a:lnTo>
                    <a:pt x="1312" y="536"/>
                  </a:lnTo>
                  <a:lnTo>
                    <a:pt x="1256" y="552"/>
                  </a:lnTo>
                  <a:lnTo>
                    <a:pt x="1336" y="416"/>
                  </a:lnTo>
                  <a:lnTo>
                    <a:pt x="1360" y="352"/>
                  </a:lnTo>
                  <a:lnTo>
                    <a:pt x="1368" y="272"/>
                  </a:lnTo>
                  <a:lnTo>
                    <a:pt x="1360" y="184"/>
                  </a:lnTo>
                  <a:lnTo>
                    <a:pt x="1344" y="152"/>
                  </a:lnTo>
                  <a:lnTo>
                    <a:pt x="1312" y="136"/>
                  </a:lnTo>
                  <a:lnTo>
                    <a:pt x="1272" y="144"/>
                  </a:lnTo>
                  <a:lnTo>
                    <a:pt x="1240" y="168"/>
                  </a:lnTo>
                  <a:lnTo>
                    <a:pt x="1184" y="232"/>
                  </a:lnTo>
                  <a:lnTo>
                    <a:pt x="1136" y="296"/>
                  </a:lnTo>
                  <a:lnTo>
                    <a:pt x="1104" y="320"/>
                  </a:lnTo>
                  <a:lnTo>
                    <a:pt x="1064" y="328"/>
                  </a:lnTo>
                  <a:lnTo>
                    <a:pt x="872" y="320"/>
                  </a:lnTo>
                  <a:lnTo>
                    <a:pt x="680" y="320"/>
                  </a:lnTo>
                  <a:lnTo>
                    <a:pt x="640" y="328"/>
                  </a:lnTo>
                  <a:lnTo>
                    <a:pt x="608" y="352"/>
                  </a:lnTo>
                  <a:lnTo>
                    <a:pt x="560" y="424"/>
                  </a:lnTo>
                  <a:lnTo>
                    <a:pt x="520" y="488"/>
                  </a:lnTo>
                  <a:lnTo>
                    <a:pt x="488" y="512"/>
                  </a:lnTo>
                  <a:lnTo>
                    <a:pt x="448" y="520"/>
                  </a:lnTo>
                  <a:lnTo>
                    <a:pt x="216" y="520"/>
                  </a:lnTo>
                  <a:lnTo>
                    <a:pt x="160" y="536"/>
                  </a:lnTo>
                  <a:lnTo>
                    <a:pt x="112" y="576"/>
                  </a:lnTo>
                  <a:lnTo>
                    <a:pt x="96" y="600"/>
                  </a:lnTo>
                  <a:lnTo>
                    <a:pt x="88" y="632"/>
                  </a:lnTo>
                  <a:lnTo>
                    <a:pt x="80" y="696"/>
                  </a:lnTo>
                  <a:lnTo>
                    <a:pt x="152" y="640"/>
                  </a:lnTo>
                  <a:lnTo>
                    <a:pt x="192" y="616"/>
                  </a:lnTo>
                  <a:lnTo>
                    <a:pt x="240" y="608"/>
                  </a:lnTo>
                  <a:lnTo>
                    <a:pt x="448" y="616"/>
                  </a:lnTo>
                  <a:lnTo>
                    <a:pt x="656" y="616"/>
                  </a:lnTo>
                  <a:lnTo>
                    <a:pt x="696" y="600"/>
                  </a:lnTo>
                  <a:lnTo>
                    <a:pt x="728" y="576"/>
                  </a:lnTo>
                  <a:lnTo>
                    <a:pt x="704" y="624"/>
                  </a:lnTo>
                  <a:lnTo>
                    <a:pt x="680" y="672"/>
                  </a:lnTo>
                  <a:lnTo>
                    <a:pt x="640" y="704"/>
                  </a:lnTo>
                  <a:lnTo>
                    <a:pt x="592" y="712"/>
                  </a:lnTo>
                  <a:lnTo>
                    <a:pt x="136" y="712"/>
                  </a:lnTo>
                  <a:lnTo>
                    <a:pt x="96" y="720"/>
                  </a:lnTo>
                  <a:lnTo>
                    <a:pt x="64" y="736"/>
                  </a:lnTo>
                  <a:lnTo>
                    <a:pt x="0" y="784"/>
                  </a:lnTo>
                  <a:lnTo>
                    <a:pt x="24" y="728"/>
                  </a:lnTo>
                  <a:lnTo>
                    <a:pt x="48" y="672"/>
                  </a:lnTo>
                  <a:lnTo>
                    <a:pt x="112" y="568"/>
                  </a:lnTo>
                  <a:lnTo>
                    <a:pt x="184" y="440"/>
                  </a:lnTo>
                  <a:lnTo>
                    <a:pt x="240" y="400"/>
                  </a:lnTo>
                  <a:lnTo>
                    <a:pt x="304" y="384"/>
                  </a:lnTo>
                  <a:lnTo>
                    <a:pt x="528" y="384"/>
                  </a:lnTo>
                  <a:lnTo>
                    <a:pt x="568" y="376"/>
                  </a:lnTo>
                  <a:lnTo>
                    <a:pt x="592" y="352"/>
                  </a:lnTo>
                  <a:lnTo>
                    <a:pt x="640" y="288"/>
                  </a:lnTo>
                  <a:lnTo>
                    <a:pt x="664" y="256"/>
                  </a:lnTo>
                  <a:lnTo>
                    <a:pt x="688" y="224"/>
                  </a:lnTo>
                  <a:lnTo>
                    <a:pt x="712" y="200"/>
                  </a:lnTo>
                  <a:lnTo>
                    <a:pt x="752" y="192"/>
                  </a:lnTo>
                  <a:lnTo>
                    <a:pt x="1088" y="192"/>
                  </a:lnTo>
                  <a:lnTo>
                    <a:pt x="1184" y="176"/>
                  </a:lnTo>
                  <a:lnTo>
                    <a:pt x="1264" y="144"/>
                  </a:lnTo>
                  <a:lnTo>
                    <a:pt x="1336" y="80"/>
                  </a:lnTo>
                  <a:lnTo>
                    <a:pt x="139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4" name="Freeform 14"/>
            <p:cNvSpPr>
              <a:spLocks/>
            </p:cNvSpPr>
            <p:nvPr/>
          </p:nvSpPr>
          <p:spPr bwMode="auto">
            <a:xfrm>
              <a:off x="4752" y="1091"/>
              <a:ext cx="480" cy="520"/>
            </a:xfrm>
            <a:custGeom>
              <a:avLst/>
              <a:gdLst>
                <a:gd name="T0" fmla="*/ 256 w 480"/>
                <a:gd name="T1" fmla="*/ 0 h 520"/>
                <a:gd name="T2" fmla="*/ 288 w 480"/>
                <a:gd name="T3" fmla="*/ 0 h 520"/>
                <a:gd name="T4" fmla="*/ 336 w 480"/>
                <a:gd name="T5" fmla="*/ 96 h 520"/>
                <a:gd name="T6" fmla="*/ 376 w 480"/>
                <a:gd name="T7" fmla="*/ 192 h 520"/>
                <a:gd name="T8" fmla="*/ 296 w 480"/>
                <a:gd name="T9" fmla="*/ 152 h 520"/>
                <a:gd name="T10" fmla="*/ 208 w 480"/>
                <a:gd name="T11" fmla="*/ 136 h 520"/>
                <a:gd name="T12" fmla="*/ 152 w 480"/>
                <a:gd name="T13" fmla="*/ 144 h 520"/>
                <a:gd name="T14" fmla="*/ 96 w 480"/>
                <a:gd name="T15" fmla="*/ 168 h 520"/>
                <a:gd name="T16" fmla="*/ 64 w 480"/>
                <a:gd name="T17" fmla="*/ 200 h 520"/>
                <a:gd name="T18" fmla="*/ 48 w 480"/>
                <a:gd name="T19" fmla="*/ 256 h 520"/>
                <a:gd name="T20" fmla="*/ 64 w 480"/>
                <a:gd name="T21" fmla="*/ 320 h 520"/>
                <a:gd name="T22" fmla="*/ 104 w 480"/>
                <a:gd name="T23" fmla="*/ 368 h 520"/>
                <a:gd name="T24" fmla="*/ 168 w 480"/>
                <a:gd name="T25" fmla="*/ 408 h 520"/>
                <a:gd name="T26" fmla="*/ 240 w 480"/>
                <a:gd name="T27" fmla="*/ 416 h 520"/>
                <a:gd name="T28" fmla="*/ 320 w 480"/>
                <a:gd name="T29" fmla="*/ 416 h 520"/>
                <a:gd name="T30" fmla="*/ 384 w 480"/>
                <a:gd name="T31" fmla="*/ 392 h 520"/>
                <a:gd name="T32" fmla="*/ 408 w 480"/>
                <a:gd name="T33" fmla="*/ 360 h 520"/>
                <a:gd name="T34" fmla="*/ 416 w 480"/>
                <a:gd name="T35" fmla="*/ 328 h 520"/>
                <a:gd name="T36" fmla="*/ 400 w 480"/>
                <a:gd name="T37" fmla="*/ 288 h 520"/>
                <a:gd name="T38" fmla="*/ 456 w 480"/>
                <a:gd name="T39" fmla="*/ 336 h 520"/>
                <a:gd name="T40" fmla="*/ 472 w 480"/>
                <a:gd name="T41" fmla="*/ 360 h 520"/>
                <a:gd name="T42" fmla="*/ 480 w 480"/>
                <a:gd name="T43" fmla="*/ 400 h 520"/>
                <a:gd name="T44" fmla="*/ 464 w 480"/>
                <a:gd name="T45" fmla="*/ 448 h 520"/>
                <a:gd name="T46" fmla="*/ 424 w 480"/>
                <a:gd name="T47" fmla="*/ 488 h 520"/>
                <a:gd name="T48" fmla="*/ 376 w 480"/>
                <a:gd name="T49" fmla="*/ 512 h 520"/>
                <a:gd name="T50" fmla="*/ 312 w 480"/>
                <a:gd name="T51" fmla="*/ 520 h 520"/>
                <a:gd name="T52" fmla="*/ 248 w 480"/>
                <a:gd name="T53" fmla="*/ 512 h 520"/>
                <a:gd name="T54" fmla="*/ 192 w 480"/>
                <a:gd name="T55" fmla="*/ 480 h 520"/>
                <a:gd name="T56" fmla="*/ 96 w 480"/>
                <a:gd name="T57" fmla="*/ 368 h 520"/>
                <a:gd name="T58" fmla="*/ 32 w 480"/>
                <a:gd name="T59" fmla="*/ 272 h 520"/>
                <a:gd name="T60" fmla="*/ 8 w 480"/>
                <a:gd name="T61" fmla="*/ 224 h 520"/>
                <a:gd name="T62" fmla="*/ 0 w 480"/>
                <a:gd name="T63" fmla="*/ 168 h 520"/>
                <a:gd name="T64" fmla="*/ 8 w 480"/>
                <a:gd name="T65" fmla="*/ 112 h 520"/>
                <a:gd name="T66" fmla="*/ 40 w 480"/>
                <a:gd name="T67" fmla="*/ 72 h 520"/>
                <a:gd name="T68" fmla="*/ 80 w 480"/>
                <a:gd name="T69" fmla="*/ 40 h 520"/>
                <a:gd name="T70" fmla="*/ 136 w 480"/>
                <a:gd name="T71" fmla="*/ 32 h 520"/>
                <a:gd name="T72" fmla="*/ 216 w 480"/>
                <a:gd name="T73" fmla="*/ 48 h 520"/>
                <a:gd name="T74" fmla="*/ 288 w 480"/>
                <a:gd name="T75" fmla="*/ 96 h 520"/>
                <a:gd name="T76" fmla="*/ 312 w 480"/>
                <a:gd name="T77" fmla="*/ 88 h 520"/>
                <a:gd name="T78" fmla="*/ 256 w 480"/>
                <a:gd name="T79" fmla="*/ 0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0" h="520">
                  <a:moveTo>
                    <a:pt x="256" y="0"/>
                  </a:moveTo>
                  <a:lnTo>
                    <a:pt x="288" y="0"/>
                  </a:lnTo>
                  <a:lnTo>
                    <a:pt x="336" y="96"/>
                  </a:lnTo>
                  <a:lnTo>
                    <a:pt x="376" y="192"/>
                  </a:lnTo>
                  <a:lnTo>
                    <a:pt x="296" y="152"/>
                  </a:lnTo>
                  <a:lnTo>
                    <a:pt x="208" y="136"/>
                  </a:lnTo>
                  <a:lnTo>
                    <a:pt x="152" y="144"/>
                  </a:lnTo>
                  <a:lnTo>
                    <a:pt x="96" y="168"/>
                  </a:lnTo>
                  <a:lnTo>
                    <a:pt x="64" y="200"/>
                  </a:lnTo>
                  <a:lnTo>
                    <a:pt x="48" y="256"/>
                  </a:lnTo>
                  <a:lnTo>
                    <a:pt x="64" y="320"/>
                  </a:lnTo>
                  <a:lnTo>
                    <a:pt x="104" y="368"/>
                  </a:lnTo>
                  <a:lnTo>
                    <a:pt x="168" y="408"/>
                  </a:lnTo>
                  <a:lnTo>
                    <a:pt x="240" y="416"/>
                  </a:lnTo>
                  <a:lnTo>
                    <a:pt x="320" y="416"/>
                  </a:lnTo>
                  <a:lnTo>
                    <a:pt x="384" y="392"/>
                  </a:lnTo>
                  <a:lnTo>
                    <a:pt x="408" y="360"/>
                  </a:lnTo>
                  <a:lnTo>
                    <a:pt x="416" y="328"/>
                  </a:lnTo>
                  <a:lnTo>
                    <a:pt x="400" y="288"/>
                  </a:lnTo>
                  <a:lnTo>
                    <a:pt x="456" y="336"/>
                  </a:lnTo>
                  <a:lnTo>
                    <a:pt x="472" y="360"/>
                  </a:lnTo>
                  <a:lnTo>
                    <a:pt x="480" y="400"/>
                  </a:lnTo>
                  <a:lnTo>
                    <a:pt x="464" y="448"/>
                  </a:lnTo>
                  <a:lnTo>
                    <a:pt x="424" y="488"/>
                  </a:lnTo>
                  <a:lnTo>
                    <a:pt x="376" y="512"/>
                  </a:lnTo>
                  <a:lnTo>
                    <a:pt x="312" y="520"/>
                  </a:lnTo>
                  <a:lnTo>
                    <a:pt x="248" y="512"/>
                  </a:lnTo>
                  <a:lnTo>
                    <a:pt x="192" y="480"/>
                  </a:lnTo>
                  <a:lnTo>
                    <a:pt x="96" y="368"/>
                  </a:lnTo>
                  <a:lnTo>
                    <a:pt x="32" y="272"/>
                  </a:lnTo>
                  <a:lnTo>
                    <a:pt x="8" y="224"/>
                  </a:lnTo>
                  <a:lnTo>
                    <a:pt x="0" y="168"/>
                  </a:lnTo>
                  <a:lnTo>
                    <a:pt x="8" y="112"/>
                  </a:lnTo>
                  <a:lnTo>
                    <a:pt x="40" y="72"/>
                  </a:lnTo>
                  <a:lnTo>
                    <a:pt x="80" y="40"/>
                  </a:lnTo>
                  <a:lnTo>
                    <a:pt x="136" y="32"/>
                  </a:lnTo>
                  <a:lnTo>
                    <a:pt x="216" y="48"/>
                  </a:lnTo>
                  <a:lnTo>
                    <a:pt x="288" y="96"/>
                  </a:lnTo>
                  <a:lnTo>
                    <a:pt x="312" y="88"/>
                  </a:lnTo>
                  <a:lnTo>
                    <a:pt x="25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5" name="Freeform 15"/>
            <p:cNvSpPr>
              <a:spLocks/>
            </p:cNvSpPr>
            <p:nvPr/>
          </p:nvSpPr>
          <p:spPr bwMode="auto">
            <a:xfrm>
              <a:off x="1391" y="1107"/>
              <a:ext cx="2753" cy="3129"/>
            </a:xfrm>
            <a:custGeom>
              <a:avLst/>
              <a:gdLst>
                <a:gd name="T0" fmla="*/ 2753 w 2753"/>
                <a:gd name="T1" fmla="*/ 24 h 3129"/>
                <a:gd name="T2" fmla="*/ 2681 w 2753"/>
                <a:gd name="T3" fmla="*/ 192 h 3129"/>
                <a:gd name="T4" fmla="*/ 2457 w 2753"/>
                <a:gd name="T5" fmla="*/ 208 h 3129"/>
                <a:gd name="T6" fmla="*/ 2217 w 2753"/>
                <a:gd name="T7" fmla="*/ 216 h 3129"/>
                <a:gd name="T8" fmla="*/ 2129 w 2753"/>
                <a:gd name="T9" fmla="*/ 296 h 3129"/>
                <a:gd name="T10" fmla="*/ 2073 w 2753"/>
                <a:gd name="T11" fmla="*/ 496 h 3129"/>
                <a:gd name="T12" fmla="*/ 2073 w 2753"/>
                <a:gd name="T13" fmla="*/ 760 h 3129"/>
                <a:gd name="T14" fmla="*/ 2145 w 2753"/>
                <a:gd name="T15" fmla="*/ 1040 h 3129"/>
                <a:gd name="T16" fmla="*/ 2249 w 2753"/>
                <a:gd name="T17" fmla="*/ 1425 h 3129"/>
                <a:gd name="T18" fmla="*/ 2265 w 2753"/>
                <a:gd name="T19" fmla="*/ 1697 h 3129"/>
                <a:gd name="T20" fmla="*/ 2225 w 2753"/>
                <a:gd name="T21" fmla="*/ 2201 h 3129"/>
                <a:gd name="T22" fmla="*/ 2105 w 2753"/>
                <a:gd name="T23" fmla="*/ 2601 h 3129"/>
                <a:gd name="T24" fmla="*/ 1945 w 2753"/>
                <a:gd name="T25" fmla="*/ 2897 h 3129"/>
                <a:gd name="T26" fmla="*/ 1784 w 2753"/>
                <a:gd name="T27" fmla="*/ 3129 h 3129"/>
                <a:gd name="T28" fmla="*/ 1576 w 2753"/>
                <a:gd name="T29" fmla="*/ 3121 h 3129"/>
                <a:gd name="T30" fmla="*/ 1304 w 2753"/>
                <a:gd name="T31" fmla="*/ 3049 h 3129"/>
                <a:gd name="T32" fmla="*/ 1008 w 2753"/>
                <a:gd name="T33" fmla="*/ 2953 h 3129"/>
                <a:gd name="T34" fmla="*/ 576 w 2753"/>
                <a:gd name="T35" fmla="*/ 2689 h 3129"/>
                <a:gd name="T36" fmla="*/ 368 w 2753"/>
                <a:gd name="T37" fmla="*/ 2505 h 3129"/>
                <a:gd name="T38" fmla="*/ 184 w 2753"/>
                <a:gd name="T39" fmla="*/ 2273 h 3129"/>
                <a:gd name="T40" fmla="*/ 16 w 2753"/>
                <a:gd name="T41" fmla="*/ 2033 h 3129"/>
                <a:gd name="T42" fmla="*/ 16 w 2753"/>
                <a:gd name="T43" fmla="*/ 1953 h 3129"/>
                <a:gd name="T44" fmla="*/ 136 w 2753"/>
                <a:gd name="T45" fmla="*/ 1905 h 3129"/>
                <a:gd name="T46" fmla="*/ 416 w 2753"/>
                <a:gd name="T47" fmla="*/ 1753 h 3129"/>
                <a:gd name="T48" fmla="*/ 752 w 2753"/>
                <a:gd name="T49" fmla="*/ 1505 h 3129"/>
                <a:gd name="T50" fmla="*/ 1096 w 2753"/>
                <a:gd name="T51" fmla="*/ 1321 h 3129"/>
                <a:gd name="T52" fmla="*/ 1520 w 2753"/>
                <a:gd name="T53" fmla="*/ 1249 h 3129"/>
                <a:gd name="T54" fmla="*/ 1897 w 2753"/>
                <a:gd name="T55" fmla="*/ 1137 h 3129"/>
                <a:gd name="T56" fmla="*/ 2049 w 2753"/>
                <a:gd name="T57" fmla="*/ 1097 h 3129"/>
                <a:gd name="T58" fmla="*/ 2025 w 2753"/>
                <a:gd name="T59" fmla="*/ 952 h 3129"/>
                <a:gd name="T60" fmla="*/ 2001 w 2753"/>
                <a:gd name="T61" fmla="*/ 808 h 3129"/>
                <a:gd name="T62" fmla="*/ 2041 w 2753"/>
                <a:gd name="T63" fmla="*/ 536 h 3129"/>
                <a:gd name="T64" fmla="*/ 2201 w 2753"/>
                <a:gd name="T65" fmla="*/ 144 h 3129"/>
                <a:gd name="T66" fmla="*/ 2249 w 2753"/>
                <a:gd name="T67" fmla="*/ 96 h 3129"/>
                <a:gd name="T68" fmla="*/ 2497 w 2753"/>
                <a:gd name="T69" fmla="*/ 72 h 3129"/>
                <a:gd name="T70" fmla="*/ 2721 w 2753"/>
                <a:gd name="T71" fmla="*/ 40 h 3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53" h="3129">
                  <a:moveTo>
                    <a:pt x="2753" y="0"/>
                  </a:moveTo>
                  <a:lnTo>
                    <a:pt x="2753" y="24"/>
                  </a:lnTo>
                  <a:lnTo>
                    <a:pt x="2713" y="144"/>
                  </a:lnTo>
                  <a:lnTo>
                    <a:pt x="2681" y="192"/>
                  </a:lnTo>
                  <a:lnTo>
                    <a:pt x="2633" y="208"/>
                  </a:lnTo>
                  <a:lnTo>
                    <a:pt x="2457" y="208"/>
                  </a:lnTo>
                  <a:lnTo>
                    <a:pt x="2281" y="200"/>
                  </a:lnTo>
                  <a:lnTo>
                    <a:pt x="2217" y="216"/>
                  </a:lnTo>
                  <a:lnTo>
                    <a:pt x="2161" y="240"/>
                  </a:lnTo>
                  <a:lnTo>
                    <a:pt x="2129" y="296"/>
                  </a:lnTo>
                  <a:lnTo>
                    <a:pt x="2097" y="352"/>
                  </a:lnTo>
                  <a:lnTo>
                    <a:pt x="2073" y="496"/>
                  </a:lnTo>
                  <a:lnTo>
                    <a:pt x="2065" y="656"/>
                  </a:lnTo>
                  <a:lnTo>
                    <a:pt x="2073" y="760"/>
                  </a:lnTo>
                  <a:lnTo>
                    <a:pt x="2089" y="864"/>
                  </a:lnTo>
                  <a:lnTo>
                    <a:pt x="2145" y="1040"/>
                  </a:lnTo>
                  <a:lnTo>
                    <a:pt x="2201" y="1217"/>
                  </a:lnTo>
                  <a:lnTo>
                    <a:pt x="2249" y="1425"/>
                  </a:lnTo>
                  <a:lnTo>
                    <a:pt x="2265" y="1569"/>
                  </a:lnTo>
                  <a:lnTo>
                    <a:pt x="2265" y="1697"/>
                  </a:lnTo>
                  <a:lnTo>
                    <a:pt x="2257" y="1969"/>
                  </a:lnTo>
                  <a:lnTo>
                    <a:pt x="2225" y="2201"/>
                  </a:lnTo>
                  <a:lnTo>
                    <a:pt x="2177" y="2401"/>
                  </a:lnTo>
                  <a:lnTo>
                    <a:pt x="2105" y="2601"/>
                  </a:lnTo>
                  <a:lnTo>
                    <a:pt x="2001" y="2809"/>
                  </a:lnTo>
                  <a:lnTo>
                    <a:pt x="1945" y="2897"/>
                  </a:lnTo>
                  <a:lnTo>
                    <a:pt x="1889" y="2969"/>
                  </a:lnTo>
                  <a:lnTo>
                    <a:pt x="1784" y="3129"/>
                  </a:lnTo>
                  <a:lnTo>
                    <a:pt x="1680" y="3129"/>
                  </a:lnTo>
                  <a:lnTo>
                    <a:pt x="1576" y="3121"/>
                  </a:lnTo>
                  <a:lnTo>
                    <a:pt x="1488" y="3105"/>
                  </a:lnTo>
                  <a:lnTo>
                    <a:pt x="1304" y="3049"/>
                  </a:lnTo>
                  <a:lnTo>
                    <a:pt x="1144" y="3001"/>
                  </a:lnTo>
                  <a:lnTo>
                    <a:pt x="1008" y="2953"/>
                  </a:lnTo>
                  <a:lnTo>
                    <a:pt x="744" y="2801"/>
                  </a:lnTo>
                  <a:lnTo>
                    <a:pt x="576" y="2689"/>
                  </a:lnTo>
                  <a:lnTo>
                    <a:pt x="432" y="2569"/>
                  </a:lnTo>
                  <a:lnTo>
                    <a:pt x="368" y="2505"/>
                  </a:lnTo>
                  <a:lnTo>
                    <a:pt x="304" y="2441"/>
                  </a:lnTo>
                  <a:lnTo>
                    <a:pt x="184" y="2273"/>
                  </a:lnTo>
                  <a:lnTo>
                    <a:pt x="56" y="2081"/>
                  </a:lnTo>
                  <a:lnTo>
                    <a:pt x="16" y="2033"/>
                  </a:lnTo>
                  <a:lnTo>
                    <a:pt x="0" y="1985"/>
                  </a:lnTo>
                  <a:lnTo>
                    <a:pt x="16" y="1953"/>
                  </a:lnTo>
                  <a:lnTo>
                    <a:pt x="48" y="1937"/>
                  </a:lnTo>
                  <a:lnTo>
                    <a:pt x="136" y="1905"/>
                  </a:lnTo>
                  <a:lnTo>
                    <a:pt x="328" y="1801"/>
                  </a:lnTo>
                  <a:lnTo>
                    <a:pt x="416" y="1753"/>
                  </a:lnTo>
                  <a:lnTo>
                    <a:pt x="512" y="1681"/>
                  </a:lnTo>
                  <a:lnTo>
                    <a:pt x="752" y="1505"/>
                  </a:lnTo>
                  <a:lnTo>
                    <a:pt x="1008" y="1345"/>
                  </a:lnTo>
                  <a:lnTo>
                    <a:pt x="1096" y="1321"/>
                  </a:lnTo>
                  <a:lnTo>
                    <a:pt x="1192" y="1313"/>
                  </a:lnTo>
                  <a:lnTo>
                    <a:pt x="1520" y="1249"/>
                  </a:lnTo>
                  <a:lnTo>
                    <a:pt x="1776" y="1169"/>
                  </a:lnTo>
                  <a:lnTo>
                    <a:pt x="1897" y="1137"/>
                  </a:lnTo>
                  <a:lnTo>
                    <a:pt x="2041" y="1121"/>
                  </a:lnTo>
                  <a:lnTo>
                    <a:pt x="2049" y="1097"/>
                  </a:lnTo>
                  <a:lnTo>
                    <a:pt x="2041" y="1016"/>
                  </a:lnTo>
                  <a:lnTo>
                    <a:pt x="2025" y="952"/>
                  </a:lnTo>
                  <a:lnTo>
                    <a:pt x="2009" y="880"/>
                  </a:lnTo>
                  <a:lnTo>
                    <a:pt x="2001" y="808"/>
                  </a:lnTo>
                  <a:lnTo>
                    <a:pt x="2009" y="664"/>
                  </a:lnTo>
                  <a:lnTo>
                    <a:pt x="2041" y="536"/>
                  </a:lnTo>
                  <a:lnTo>
                    <a:pt x="2137" y="280"/>
                  </a:lnTo>
                  <a:lnTo>
                    <a:pt x="2201" y="144"/>
                  </a:lnTo>
                  <a:lnTo>
                    <a:pt x="2217" y="112"/>
                  </a:lnTo>
                  <a:lnTo>
                    <a:pt x="2249" y="96"/>
                  </a:lnTo>
                  <a:lnTo>
                    <a:pt x="2313" y="72"/>
                  </a:lnTo>
                  <a:lnTo>
                    <a:pt x="2497" y="72"/>
                  </a:lnTo>
                  <a:lnTo>
                    <a:pt x="2689" y="80"/>
                  </a:lnTo>
                  <a:lnTo>
                    <a:pt x="2721" y="40"/>
                  </a:lnTo>
                  <a:lnTo>
                    <a:pt x="2753"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6" name="Freeform 16"/>
            <p:cNvSpPr>
              <a:spLocks/>
            </p:cNvSpPr>
            <p:nvPr/>
          </p:nvSpPr>
          <p:spPr bwMode="auto">
            <a:xfrm>
              <a:off x="1375" y="1139"/>
              <a:ext cx="168" cy="288"/>
            </a:xfrm>
            <a:custGeom>
              <a:avLst/>
              <a:gdLst>
                <a:gd name="T0" fmla="*/ 72 w 168"/>
                <a:gd name="T1" fmla="*/ 0 h 288"/>
                <a:gd name="T2" fmla="*/ 112 w 168"/>
                <a:gd name="T3" fmla="*/ 8 h 288"/>
                <a:gd name="T4" fmla="*/ 144 w 168"/>
                <a:gd name="T5" fmla="*/ 32 h 288"/>
                <a:gd name="T6" fmla="*/ 160 w 168"/>
                <a:gd name="T7" fmla="*/ 72 h 288"/>
                <a:gd name="T8" fmla="*/ 168 w 168"/>
                <a:gd name="T9" fmla="*/ 112 h 288"/>
                <a:gd name="T10" fmla="*/ 152 w 168"/>
                <a:gd name="T11" fmla="*/ 208 h 288"/>
                <a:gd name="T12" fmla="*/ 112 w 168"/>
                <a:gd name="T13" fmla="*/ 288 h 288"/>
                <a:gd name="T14" fmla="*/ 64 w 168"/>
                <a:gd name="T15" fmla="*/ 248 h 288"/>
                <a:gd name="T16" fmla="*/ 32 w 168"/>
                <a:gd name="T17" fmla="*/ 208 h 288"/>
                <a:gd name="T18" fmla="*/ 8 w 168"/>
                <a:gd name="T19" fmla="*/ 160 h 288"/>
                <a:gd name="T20" fmla="*/ 0 w 168"/>
                <a:gd name="T21" fmla="*/ 104 h 288"/>
                <a:gd name="T22" fmla="*/ 16 w 168"/>
                <a:gd name="T23" fmla="*/ 32 h 288"/>
                <a:gd name="T24" fmla="*/ 40 w 168"/>
                <a:gd name="T25" fmla="*/ 8 h 288"/>
                <a:gd name="T26" fmla="*/ 72 w 168"/>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8" h="288">
                  <a:moveTo>
                    <a:pt x="72" y="0"/>
                  </a:moveTo>
                  <a:lnTo>
                    <a:pt x="112" y="8"/>
                  </a:lnTo>
                  <a:lnTo>
                    <a:pt x="144" y="32"/>
                  </a:lnTo>
                  <a:lnTo>
                    <a:pt x="160" y="72"/>
                  </a:lnTo>
                  <a:lnTo>
                    <a:pt x="168" y="112"/>
                  </a:lnTo>
                  <a:lnTo>
                    <a:pt x="152" y="208"/>
                  </a:lnTo>
                  <a:lnTo>
                    <a:pt x="112" y="288"/>
                  </a:lnTo>
                  <a:lnTo>
                    <a:pt x="64" y="248"/>
                  </a:lnTo>
                  <a:lnTo>
                    <a:pt x="32" y="208"/>
                  </a:lnTo>
                  <a:lnTo>
                    <a:pt x="8" y="160"/>
                  </a:lnTo>
                  <a:lnTo>
                    <a:pt x="0" y="104"/>
                  </a:lnTo>
                  <a:lnTo>
                    <a:pt x="16" y="32"/>
                  </a:lnTo>
                  <a:lnTo>
                    <a:pt x="40" y="8"/>
                  </a:lnTo>
                  <a:lnTo>
                    <a:pt x="7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7" name="Freeform 17"/>
            <p:cNvSpPr>
              <a:spLocks/>
            </p:cNvSpPr>
            <p:nvPr/>
          </p:nvSpPr>
          <p:spPr bwMode="auto">
            <a:xfrm>
              <a:off x="1103" y="1619"/>
              <a:ext cx="400" cy="593"/>
            </a:xfrm>
            <a:custGeom>
              <a:avLst/>
              <a:gdLst>
                <a:gd name="T0" fmla="*/ 72 w 400"/>
                <a:gd name="T1" fmla="*/ 0 h 593"/>
                <a:gd name="T2" fmla="*/ 168 w 400"/>
                <a:gd name="T3" fmla="*/ 32 h 593"/>
                <a:gd name="T4" fmla="*/ 272 w 400"/>
                <a:gd name="T5" fmla="*/ 48 h 593"/>
                <a:gd name="T6" fmla="*/ 400 w 400"/>
                <a:gd name="T7" fmla="*/ 48 h 593"/>
                <a:gd name="T8" fmla="*/ 400 w 400"/>
                <a:gd name="T9" fmla="*/ 104 h 593"/>
                <a:gd name="T10" fmla="*/ 376 w 400"/>
                <a:gd name="T11" fmla="*/ 152 h 593"/>
                <a:gd name="T12" fmla="*/ 336 w 400"/>
                <a:gd name="T13" fmla="*/ 192 h 593"/>
                <a:gd name="T14" fmla="*/ 360 w 400"/>
                <a:gd name="T15" fmla="*/ 264 h 593"/>
                <a:gd name="T16" fmla="*/ 368 w 400"/>
                <a:gd name="T17" fmla="*/ 344 h 593"/>
                <a:gd name="T18" fmla="*/ 360 w 400"/>
                <a:gd name="T19" fmla="*/ 424 h 593"/>
                <a:gd name="T20" fmla="*/ 336 w 400"/>
                <a:gd name="T21" fmla="*/ 512 h 593"/>
                <a:gd name="T22" fmla="*/ 320 w 400"/>
                <a:gd name="T23" fmla="*/ 545 h 593"/>
                <a:gd name="T24" fmla="*/ 296 w 400"/>
                <a:gd name="T25" fmla="*/ 569 h 593"/>
                <a:gd name="T26" fmla="*/ 264 w 400"/>
                <a:gd name="T27" fmla="*/ 585 h 593"/>
                <a:gd name="T28" fmla="*/ 224 w 400"/>
                <a:gd name="T29" fmla="*/ 593 h 593"/>
                <a:gd name="T30" fmla="*/ 160 w 400"/>
                <a:gd name="T31" fmla="*/ 577 h 593"/>
                <a:gd name="T32" fmla="*/ 120 w 400"/>
                <a:gd name="T33" fmla="*/ 536 h 593"/>
                <a:gd name="T34" fmla="*/ 80 w 400"/>
                <a:gd name="T35" fmla="*/ 480 h 593"/>
                <a:gd name="T36" fmla="*/ 32 w 400"/>
                <a:gd name="T37" fmla="*/ 432 h 593"/>
                <a:gd name="T38" fmla="*/ 24 w 400"/>
                <a:gd name="T39" fmla="*/ 536 h 593"/>
                <a:gd name="T40" fmla="*/ 8 w 400"/>
                <a:gd name="T41" fmla="*/ 520 h 593"/>
                <a:gd name="T42" fmla="*/ 0 w 400"/>
                <a:gd name="T43" fmla="*/ 504 h 593"/>
                <a:gd name="T44" fmla="*/ 8 w 400"/>
                <a:gd name="T45" fmla="*/ 384 h 593"/>
                <a:gd name="T46" fmla="*/ 24 w 400"/>
                <a:gd name="T47" fmla="*/ 272 h 593"/>
                <a:gd name="T48" fmla="*/ 120 w 400"/>
                <a:gd name="T49" fmla="*/ 400 h 593"/>
                <a:gd name="T50" fmla="*/ 168 w 400"/>
                <a:gd name="T51" fmla="*/ 456 h 593"/>
                <a:gd name="T52" fmla="*/ 200 w 400"/>
                <a:gd name="T53" fmla="*/ 464 h 593"/>
                <a:gd name="T54" fmla="*/ 232 w 400"/>
                <a:gd name="T55" fmla="*/ 472 h 593"/>
                <a:gd name="T56" fmla="*/ 280 w 400"/>
                <a:gd name="T57" fmla="*/ 464 h 593"/>
                <a:gd name="T58" fmla="*/ 320 w 400"/>
                <a:gd name="T59" fmla="*/ 440 h 593"/>
                <a:gd name="T60" fmla="*/ 344 w 400"/>
                <a:gd name="T61" fmla="*/ 408 h 593"/>
                <a:gd name="T62" fmla="*/ 352 w 400"/>
                <a:gd name="T63" fmla="*/ 368 h 593"/>
                <a:gd name="T64" fmla="*/ 344 w 400"/>
                <a:gd name="T65" fmla="*/ 312 h 593"/>
                <a:gd name="T66" fmla="*/ 328 w 400"/>
                <a:gd name="T67" fmla="*/ 264 h 593"/>
                <a:gd name="T68" fmla="*/ 256 w 400"/>
                <a:gd name="T69" fmla="*/ 184 h 593"/>
                <a:gd name="T70" fmla="*/ 216 w 400"/>
                <a:gd name="T71" fmla="*/ 160 h 593"/>
                <a:gd name="T72" fmla="*/ 168 w 400"/>
                <a:gd name="T73" fmla="*/ 136 h 593"/>
                <a:gd name="T74" fmla="*/ 56 w 400"/>
                <a:gd name="T75" fmla="*/ 120 h 593"/>
                <a:gd name="T76" fmla="*/ 56 w 400"/>
                <a:gd name="T77" fmla="*/ 56 h 593"/>
                <a:gd name="T78" fmla="*/ 72 w 400"/>
                <a:gd name="T79" fmla="*/ 0 h 5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0" h="593">
                  <a:moveTo>
                    <a:pt x="72" y="0"/>
                  </a:moveTo>
                  <a:lnTo>
                    <a:pt x="168" y="32"/>
                  </a:lnTo>
                  <a:lnTo>
                    <a:pt x="272" y="48"/>
                  </a:lnTo>
                  <a:lnTo>
                    <a:pt x="400" y="48"/>
                  </a:lnTo>
                  <a:lnTo>
                    <a:pt x="400" y="104"/>
                  </a:lnTo>
                  <a:lnTo>
                    <a:pt x="376" y="152"/>
                  </a:lnTo>
                  <a:lnTo>
                    <a:pt x="336" y="192"/>
                  </a:lnTo>
                  <a:lnTo>
                    <a:pt x="360" y="264"/>
                  </a:lnTo>
                  <a:lnTo>
                    <a:pt x="368" y="344"/>
                  </a:lnTo>
                  <a:lnTo>
                    <a:pt x="360" y="424"/>
                  </a:lnTo>
                  <a:lnTo>
                    <a:pt x="336" y="512"/>
                  </a:lnTo>
                  <a:lnTo>
                    <a:pt x="320" y="545"/>
                  </a:lnTo>
                  <a:lnTo>
                    <a:pt x="296" y="569"/>
                  </a:lnTo>
                  <a:lnTo>
                    <a:pt x="264" y="585"/>
                  </a:lnTo>
                  <a:lnTo>
                    <a:pt x="224" y="593"/>
                  </a:lnTo>
                  <a:lnTo>
                    <a:pt x="160" y="577"/>
                  </a:lnTo>
                  <a:lnTo>
                    <a:pt x="120" y="536"/>
                  </a:lnTo>
                  <a:lnTo>
                    <a:pt x="80" y="480"/>
                  </a:lnTo>
                  <a:lnTo>
                    <a:pt x="32" y="432"/>
                  </a:lnTo>
                  <a:lnTo>
                    <a:pt x="24" y="536"/>
                  </a:lnTo>
                  <a:lnTo>
                    <a:pt x="8" y="520"/>
                  </a:lnTo>
                  <a:lnTo>
                    <a:pt x="0" y="504"/>
                  </a:lnTo>
                  <a:lnTo>
                    <a:pt x="8" y="384"/>
                  </a:lnTo>
                  <a:lnTo>
                    <a:pt x="24" y="272"/>
                  </a:lnTo>
                  <a:lnTo>
                    <a:pt x="120" y="400"/>
                  </a:lnTo>
                  <a:lnTo>
                    <a:pt x="168" y="456"/>
                  </a:lnTo>
                  <a:lnTo>
                    <a:pt x="200" y="464"/>
                  </a:lnTo>
                  <a:lnTo>
                    <a:pt x="232" y="472"/>
                  </a:lnTo>
                  <a:lnTo>
                    <a:pt x="280" y="464"/>
                  </a:lnTo>
                  <a:lnTo>
                    <a:pt x="320" y="440"/>
                  </a:lnTo>
                  <a:lnTo>
                    <a:pt x="344" y="408"/>
                  </a:lnTo>
                  <a:lnTo>
                    <a:pt x="352" y="368"/>
                  </a:lnTo>
                  <a:lnTo>
                    <a:pt x="344" y="312"/>
                  </a:lnTo>
                  <a:lnTo>
                    <a:pt x="328" y="264"/>
                  </a:lnTo>
                  <a:lnTo>
                    <a:pt x="256" y="184"/>
                  </a:lnTo>
                  <a:lnTo>
                    <a:pt x="216" y="160"/>
                  </a:lnTo>
                  <a:lnTo>
                    <a:pt x="168" y="136"/>
                  </a:lnTo>
                  <a:lnTo>
                    <a:pt x="56" y="120"/>
                  </a:lnTo>
                  <a:lnTo>
                    <a:pt x="56" y="56"/>
                  </a:lnTo>
                  <a:lnTo>
                    <a:pt x="7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8" name="Freeform 18"/>
            <p:cNvSpPr>
              <a:spLocks/>
            </p:cNvSpPr>
            <p:nvPr/>
          </p:nvSpPr>
          <p:spPr bwMode="auto">
            <a:xfrm>
              <a:off x="3648" y="1635"/>
              <a:ext cx="760" cy="192"/>
            </a:xfrm>
            <a:custGeom>
              <a:avLst/>
              <a:gdLst>
                <a:gd name="T0" fmla="*/ 736 w 760"/>
                <a:gd name="T1" fmla="*/ 0 h 192"/>
                <a:gd name="T2" fmla="*/ 760 w 760"/>
                <a:gd name="T3" fmla="*/ 0 h 192"/>
                <a:gd name="T4" fmla="*/ 760 w 760"/>
                <a:gd name="T5" fmla="*/ 24 h 192"/>
                <a:gd name="T6" fmla="*/ 712 w 760"/>
                <a:gd name="T7" fmla="*/ 128 h 192"/>
                <a:gd name="T8" fmla="*/ 680 w 760"/>
                <a:gd name="T9" fmla="*/ 168 h 192"/>
                <a:gd name="T10" fmla="*/ 624 w 760"/>
                <a:gd name="T11" fmla="*/ 184 h 192"/>
                <a:gd name="T12" fmla="*/ 360 w 760"/>
                <a:gd name="T13" fmla="*/ 152 h 192"/>
                <a:gd name="T14" fmla="*/ 88 w 760"/>
                <a:gd name="T15" fmla="*/ 136 h 192"/>
                <a:gd name="T16" fmla="*/ 64 w 760"/>
                <a:gd name="T17" fmla="*/ 144 h 192"/>
                <a:gd name="T18" fmla="*/ 40 w 760"/>
                <a:gd name="T19" fmla="*/ 160 h 192"/>
                <a:gd name="T20" fmla="*/ 0 w 760"/>
                <a:gd name="T21" fmla="*/ 192 h 192"/>
                <a:gd name="T22" fmla="*/ 24 w 760"/>
                <a:gd name="T23" fmla="*/ 128 h 192"/>
                <a:gd name="T24" fmla="*/ 64 w 760"/>
                <a:gd name="T25" fmla="*/ 72 h 192"/>
                <a:gd name="T26" fmla="*/ 120 w 760"/>
                <a:gd name="T27" fmla="*/ 32 h 192"/>
                <a:gd name="T28" fmla="*/ 184 w 760"/>
                <a:gd name="T29" fmla="*/ 16 h 192"/>
                <a:gd name="T30" fmla="*/ 656 w 760"/>
                <a:gd name="T31" fmla="*/ 80 h 192"/>
                <a:gd name="T32" fmla="*/ 704 w 760"/>
                <a:gd name="T33" fmla="*/ 48 h 192"/>
                <a:gd name="T34" fmla="*/ 736 w 76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0" h="192">
                  <a:moveTo>
                    <a:pt x="736" y="0"/>
                  </a:moveTo>
                  <a:lnTo>
                    <a:pt x="760" y="0"/>
                  </a:lnTo>
                  <a:lnTo>
                    <a:pt x="760" y="24"/>
                  </a:lnTo>
                  <a:lnTo>
                    <a:pt x="712" y="128"/>
                  </a:lnTo>
                  <a:lnTo>
                    <a:pt x="680" y="168"/>
                  </a:lnTo>
                  <a:lnTo>
                    <a:pt x="624" y="184"/>
                  </a:lnTo>
                  <a:lnTo>
                    <a:pt x="360" y="152"/>
                  </a:lnTo>
                  <a:lnTo>
                    <a:pt x="88" y="136"/>
                  </a:lnTo>
                  <a:lnTo>
                    <a:pt x="64" y="144"/>
                  </a:lnTo>
                  <a:lnTo>
                    <a:pt x="40" y="160"/>
                  </a:lnTo>
                  <a:lnTo>
                    <a:pt x="0" y="192"/>
                  </a:lnTo>
                  <a:lnTo>
                    <a:pt x="24" y="128"/>
                  </a:lnTo>
                  <a:lnTo>
                    <a:pt x="64" y="72"/>
                  </a:lnTo>
                  <a:lnTo>
                    <a:pt x="120" y="32"/>
                  </a:lnTo>
                  <a:lnTo>
                    <a:pt x="184" y="16"/>
                  </a:lnTo>
                  <a:lnTo>
                    <a:pt x="656" y="80"/>
                  </a:lnTo>
                  <a:lnTo>
                    <a:pt x="704" y="48"/>
                  </a:lnTo>
                  <a:lnTo>
                    <a:pt x="73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19" name="Freeform 19"/>
            <p:cNvSpPr>
              <a:spLocks/>
            </p:cNvSpPr>
            <p:nvPr/>
          </p:nvSpPr>
          <p:spPr bwMode="auto">
            <a:xfrm>
              <a:off x="4976" y="1675"/>
              <a:ext cx="392" cy="497"/>
            </a:xfrm>
            <a:custGeom>
              <a:avLst/>
              <a:gdLst>
                <a:gd name="T0" fmla="*/ 144 w 392"/>
                <a:gd name="T1" fmla="*/ 0 h 497"/>
                <a:gd name="T2" fmla="*/ 200 w 392"/>
                <a:gd name="T3" fmla="*/ 8 h 497"/>
                <a:gd name="T4" fmla="*/ 248 w 392"/>
                <a:gd name="T5" fmla="*/ 32 h 497"/>
                <a:gd name="T6" fmla="*/ 296 w 392"/>
                <a:gd name="T7" fmla="*/ 64 h 497"/>
                <a:gd name="T8" fmla="*/ 328 w 392"/>
                <a:gd name="T9" fmla="*/ 112 h 497"/>
                <a:gd name="T10" fmla="*/ 360 w 392"/>
                <a:gd name="T11" fmla="*/ 160 h 497"/>
                <a:gd name="T12" fmla="*/ 376 w 392"/>
                <a:gd name="T13" fmla="*/ 216 h 497"/>
                <a:gd name="T14" fmla="*/ 392 w 392"/>
                <a:gd name="T15" fmla="*/ 344 h 497"/>
                <a:gd name="T16" fmla="*/ 392 w 392"/>
                <a:gd name="T17" fmla="*/ 392 h 497"/>
                <a:gd name="T18" fmla="*/ 376 w 392"/>
                <a:gd name="T19" fmla="*/ 432 h 497"/>
                <a:gd name="T20" fmla="*/ 352 w 392"/>
                <a:gd name="T21" fmla="*/ 464 h 497"/>
                <a:gd name="T22" fmla="*/ 312 w 392"/>
                <a:gd name="T23" fmla="*/ 480 h 497"/>
                <a:gd name="T24" fmla="*/ 280 w 392"/>
                <a:gd name="T25" fmla="*/ 464 h 497"/>
                <a:gd name="T26" fmla="*/ 256 w 392"/>
                <a:gd name="T27" fmla="*/ 424 h 497"/>
                <a:gd name="T28" fmla="*/ 224 w 392"/>
                <a:gd name="T29" fmla="*/ 376 h 497"/>
                <a:gd name="T30" fmla="*/ 216 w 392"/>
                <a:gd name="T31" fmla="*/ 368 h 497"/>
                <a:gd name="T32" fmla="*/ 208 w 392"/>
                <a:gd name="T33" fmla="*/ 376 h 497"/>
                <a:gd name="T34" fmla="*/ 216 w 392"/>
                <a:gd name="T35" fmla="*/ 432 h 497"/>
                <a:gd name="T36" fmla="*/ 232 w 392"/>
                <a:gd name="T37" fmla="*/ 497 h 497"/>
                <a:gd name="T38" fmla="*/ 208 w 392"/>
                <a:gd name="T39" fmla="*/ 472 h 497"/>
                <a:gd name="T40" fmla="*/ 192 w 392"/>
                <a:gd name="T41" fmla="*/ 432 h 497"/>
                <a:gd name="T42" fmla="*/ 192 w 392"/>
                <a:gd name="T43" fmla="*/ 352 h 497"/>
                <a:gd name="T44" fmla="*/ 176 w 392"/>
                <a:gd name="T45" fmla="*/ 248 h 497"/>
                <a:gd name="T46" fmla="*/ 160 w 392"/>
                <a:gd name="T47" fmla="*/ 136 h 497"/>
                <a:gd name="T48" fmla="*/ 128 w 392"/>
                <a:gd name="T49" fmla="*/ 128 h 497"/>
                <a:gd name="T50" fmla="*/ 88 w 392"/>
                <a:gd name="T51" fmla="*/ 136 h 497"/>
                <a:gd name="T52" fmla="*/ 56 w 392"/>
                <a:gd name="T53" fmla="*/ 160 h 497"/>
                <a:gd name="T54" fmla="*/ 40 w 392"/>
                <a:gd name="T55" fmla="*/ 200 h 497"/>
                <a:gd name="T56" fmla="*/ 32 w 392"/>
                <a:gd name="T57" fmla="*/ 240 h 497"/>
                <a:gd name="T58" fmla="*/ 40 w 392"/>
                <a:gd name="T59" fmla="*/ 304 h 497"/>
                <a:gd name="T60" fmla="*/ 64 w 392"/>
                <a:gd name="T61" fmla="*/ 360 h 497"/>
                <a:gd name="T62" fmla="*/ 136 w 392"/>
                <a:gd name="T63" fmla="*/ 464 h 497"/>
                <a:gd name="T64" fmla="*/ 96 w 392"/>
                <a:gd name="T65" fmla="*/ 448 h 497"/>
                <a:gd name="T66" fmla="*/ 64 w 392"/>
                <a:gd name="T67" fmla="*/ 424 h 497"/>
                <a:gd name="T68" fmla="*/ 24 w 392"/>
                <a:gd name="T69" fmla="*/ 360 h 497"/>
                <a:gd name="T70" fmla="*/ 8 w 392"/>
                <a:gd name="T71" fmla="*/ 280 h 497"/>
                <a:gd name="T72" fmla="*/ 0 w 392"/>
                <a:gd name="T73" fmla="*/ 192 h 497"/>
                <a:gd name="T74" fmla="*/ 8 w 392"/>
                <a:gd name="T75" fmla="*/ 120 h 497"/>
                <a:gd name="T76" fmla="*/ 40 w 392"/>
                <a:gd name="T77" fmla="*/ 64 h 497"/>
                <a:gd name="T78" fmla="*/ 80 w 392"/>
                <a:gd name="T79" fmla="*/ 16 h 497"/>
                <a:gd name="T80" fmla="*/ 144 w 392"/>
                <a:gd name="T81" fmla="*/ 0 h 4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2" h="497">
                  <a:moveTo>
                    <a:pt x="144" y="0"/>
                  </a:moveTo>
                  <a:lnTo>
                    <a:pt x="200" y="8"/>
                  </a:lnTo>
                  <a:lnTo>
                    <a:pt x="248" y="32"/>
                  </a:lnTo>
                  <a:lnTo>
                    <a:pt x="296" y="64"/>
                  </a:lnTo>
                  <a:lnTo>
                    <a:pt x="328" y="112"/>
                  </a:lnTo>
                  <a:lnTo>
                    <a:pt x="360" y="160"/>
                  </a:lnTo>
                  <a:lnTo>
                    <a:pt x="376" y="216"/>
                  </a:lnTo>
                  <a:lnTo>
                    <a:pt x="392" y="344"/>
                  </a:lnTo>
                  <a:lnTo>
                    <a:pt x="392" y="392"/>
                  </a:lnTo>
                  <a:lnTo>
                    <a:pt x="376" y="432"/>
                  </a:lnTo>
                  <a:lnTo>
                    <a:pt x="352" y="464"/>
                  </a:lnTo>
                  <a:lnTo>
                    <a:pt x="312" y="480"/>
                  </a:lnTo>
                  <a:lnTo>
                    <a:pt x="280" y="464"/>
                  </a:lnTo>
                  <a:lnTo>
                    <a:pt x="256" y="424"/>
                  </a:lnTo>
                  <a:lnTo>
                    <a:pt x="224" y="376"/>
                  </a:lnTo>
                  <a:lnTo>
                    <a:pt x="216" y="368"/>
                  </a:lnTo>
                  <a:lnTo>
                    <a:pt x="208" y="376"/>
                  </a:lnTo>
                  <a:lnTo>
                    <a:pt x="216" y="432"/>
                  </a:lnTo>
                  <a:lnTo>
                    <a:pt x="232" y="497"/>
                  </a:lnTo>
                  <a:lnTo>
                    <a:pt x="208" y="472"/>
                  </a:lnTo>
                  <a:lnTo>
                    <a:pt x="192" y="432"/>
                  </a:lnTo>
                  <a:lnTo>
                    <a:pt x="192" y="352"/>
                  </a:lnTo>
                  <a:lnTo>
                    <a:pt x="176" y="248"/>
                  </a:lnTo>
                  <a:lnTo>
                    <a:pt x="160" y="136"/>
                  </a:lnTo>
                  <a:lnTo>
                    <a:pt x="128" y="128"/>
                  </a:lnTo>
                  <a:lnTo>
                    <a:pt x="88" y="136"/>
                  </a:lnTo>
                  <a:lnTo>
                    <a:pt x="56" y="160"/>
                  </a:lnTo>
                  <a:lnTo>
                    <a:pt x="40" y="200"/>
                  </a:lnTo>
                  <a:lnTo>
                    <a:pt x="32" y="240"/>
                  </a:lnTo>
                  <a:lnTo>
                    <a:pt x="40" y="304"/>
                  </a:lnTo>
                  <a:lnTo>
                    <a:pt x="64" y="360"/>
                  </a:lnTo>
                  <a:lnTo>
                    <a:pt x="136" y="464"/>
                  </a:lnTo>
                  <a:lnTo>
                    <a:pt x="96" y="448"/>
                  </a:lnTo>
                  <a:lnTo>
                    <a:pt x="64" y="424"/>
                  </a:lnTo>
                  <a:lnTo>
                    <a:pt x="24" y="360"/>
                  </a:lnTo>
                  <a:lnTo>
                    <a:pt x="8" y="280"/>
                  </a:lnTo>
                  <a:lnTo>
                    <a:pt x="0" y="192"/>
                  </a:lnTo>
                  <a:lnTo>
                    <a:pt x="8" y="120"/>
                  </a:lnTo>
                  <a:lnTo>
                    <a:pt x="40" y="64"/>
                  </a:lnTo>
                  <a:lnTo>
                    <a:pt x="80" y="16"/>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0" name="Freeform 20"/>
            <p:cNvSpPr>
              <a:spLocks/>
            </p:cNvSpPr>
            <p:nvPr/>
          </p:nvSpPr>
          <p:spPr bwMode="auto">
            <a:xfrm>
              <a:off x="1847" y="1731"/>
              <a:ext cx="680" cy="633"/>
            </a:xfrm>
            <a:custGeom>
              <a:avLst/>
              <a:gdLst>
                <a:gd name="T0" fmla="*/ 424 w 680"/>
                <a:gd name="T1" fmla="*/ 0 h 633"/>
                <a:gd name="T2" fmla="*/ 520 w 680"/>
                <a:gd name="T3" fmla="*/ 24 h 633"/>
                <a:gd name="T4" fmla="*/ 608 w 680"/>
                <a:gd name="T5" fmla="*/ 80 h 633"/>
                <a:gd name="T6" fmla="*/ 656 w 680"/>
                <a:gd name="T7" fmla="*/ 160 h 633"/>
                <a:gd name="T8" fmla="*/ 672 w 680"/>
                <a:gd name="T9" fmla="*/ 216 h 633"/>
                <a:gd name="T10" fmla="*/ 680 w 680"/>
                <a:gd name="T11" fmla="*/ 264 h 633"/>
                <a:gd name="T12" fmla="*/ 664 w 680"/>
                <a:gd name="T13" fmla="*/ 384 h 633"/>
                <a:gd name="T14" fmla="*/ 616 w 680"/>
                <a:gd name="T15" fmla="*/ 497 h 633"/>
                <a:gd name="T16" fmla="*/ 592 w 680"/>
                <a:gd name="T17" fmla="*/ 569 h 633"/>
                <a:gd name="T18" fmla="*/ 552 w 680"/>
                <a:gd name="T19" fmla="*/ 633 h 633"/>
                <a:gd name="T20" fmla="*/ 576 w 680"/>
                <a:gd name="T21" fmla="*/ 561 h 633"/>
                <a:gd name="T22" fmla="*/ 600 w 680"/>
                <a:gd name="T23" fmla="*/ 497 h 633"/>
                <a:gd name="T24" fmla="*/ 624 w 680"/>
                <a:gd name="T25" fmla="*/ 433 h 633"/>
                <a:gd name="T26" fmla="*/ 632 w 680"/>
                <a:gd name="T27" fmla="*/ 360 h 633"/>
                <a:gd name="T28" fmla="*/ 608 w 680"/>
                <a:gd name="T29" fmla="*/ 248 h 633"/>
                <a:gd name="T30" fmla="*/ 552 w 680"/>
                <a:gd name="T31" fmla="*/ 160 h 633"/>
                <a:gd name="T32" fmla="*/ 464 w 680"/>
                <a:gd name="T33" fmla="*/ 96 h 633"/>
                <a:gd name="T34" fmla="*/ 352 w 680"/>
                <a:gd name="T35" fmla="*/ 72 h 633"/>
                <a:gd name="T36" fmla="*/ 304 w 680"/>
                <a:gd name="T37" fmla="*/ 80 h 633"/>
                <a:gd name="T38" fmla="*/ 256 w 680"/>
                <a:gd name="T39" fmla="*/ 96 h 633"/>
                <a:gd name="T40" fmla="*/ 192 w 680"/>
                <a:gd name="T41" fmla="*/ 152 h 633"/>
                <a:gd name="T42" fmla="*/ 64 w 680"/>
                <a:gd name="T43" fmla="*/ 304 h 633"/>
                <a:gd name="T44" fmla="*/ 48 w 680"/>
                <a:gd name="T45" fmla="*/ 296 h 633"/>
                <a:gd name="T46" fmla="*/ 88 w 680"/>
                <a:gd name="T47" fmla="*/ 240 h 633"/>
                <a:gd name="T48" fmla="*/ 112 w 680"/>
                <a:gd name="T49" fmla="*/ 176 h 633"/>
                <a:gd name="T50" fmla="*/ 96 w 680"/>
                <a:gd name="T51" fmla="*/ 168 h 633"/>
                <a:gd name="T52" fmla="*/ 64 w 680"/>
                <a:gd name="T53" fmla="*/ 176 h 633"/>
                <a:gd name="T54" fmla="*/ 40 w 680"/>
                <a:gd name="T55" fmla="*/ 208 h 633"/>
                <a:gd name="T56" fmla="*/ 0 w 680"/>
                <a:gd name="T57" fmla="*/ 264 h 633"/>
                <a:gd name="T58" fmla="*/ 0 w 680"/>
                <a:gd name="T59" fmla="*/ 240 h 633"/>
                <a:gd name="T60" fmla="*/ 96 w 680"/>
                <a:gd name="T61" fmla="*/ 144 h 633"/>
                <a:gd name="T62" fmla="*/ 192 w 680"/>
                <a:gd name="T63" fmla="*/ 72 h 633"/>
                <a:gd name="T64" fmla="*/ 240 w 680"/>
                <a:gd name="T65" fmla="*/ 40 h 633"/>
                <a:gd name="T66" fmla="*/ 296 w 680"/>
                <a:gd name="T67" fmla="*/ 16 h 633"/>
                <a:gd name="T68" fmla="*/ 360 w 680"/>
                <a:gd name="T69" fmla="*/ 8 h 633"/>
                <a:gd name="T70" fmla="*/ 424 w 680"/>
                <a:gd name="T71" fmla="*/ 0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0" h="633">
                  <a:moveTo>
                    <a:pt x="424" y="0"/>
                  </a:moveTo>
                  <a:lnTo>
                    <a:pt x="520" y="24"/>
                  </a:lnTo>
                  <a:lnTo>
                    <a:pt x="608" y="80"/>
                  </a:lnTo>
                  <a:lnTo>
                    <a:pt x="656" y="160"/>
                  </a:lnTo>
                  <a:lnTo>
                    <a:pt x="672" y="216"/>
                  </a:lnTo>
                  <a:lnTo>
                    <a:pt x="680" y="264"/>
                  </a:lnTo>
                  <a:lnTo>
                    <a:pt x="664" y="384"/>
                  </a:lnTo>
                  <a:lnTo>
                    <a:pt x="616" y="497"/>
                  </a:lnTo>
                  <a:lnTo>
                    <a:pt x="592" y="569"/>
                  </a:lnTo>
                  <a:lnTo>
                    <a:pt x="552" y="633"/>
                  </a:lnTo>
                  <a:lnTo>
                    <a:pt x="576" y="561"/>
                  </a:lnTo>
                  <a:lnTo>
                    <a:pt x="600" y="497"/>
                  </a:lnTo>
                  <a:lnTo>
                    <a:pt x="624" y="433"/>
                  </a:lnTo>
                  <a:lnTo>
                    <a:pt x="632" y="360"/>
                  </a:lnTo>
                  <a:lnTo>
                    <a:pt x="608" y="248"/>
                  </a:lnTo>
                  <a:lnTo>
                    <a:pt x="552" y="160"/>
                  </a:lnTo>
                  <a:lnTo>
                    <a:pt x="464" y="96"/>
                  </a:lnTo>
                  <a:lnTo>
                    <a:pt x="352" y="72"/>
                  </a:lnTo>
                  <a:lnTo>
                    <a:pt x="304" y="80"/>
                  </a:lnTo>
                  <a:lnTo>
                    <a:pt x="256" y="96"/>
                  </a:lnTo>
                  <a:lnTo>
                    <a:pt x="192" y="152"/>
                  </a:lnTo>
                  <a:lnTo>
                    <a:pt x="64" y="304"/>
                  </a:lnTo>
                  <a:lnTo>
                    <a:pt x="48" y="296"/>
                  </a:lnTo>
                  <a:lnTo>
                    <a:pt x="88" y="240"/>
                  </a:lnTo>
                  <a:lnTo>
                    <a:pt x="112" y="176"/>
                  </a:lnTo>
                  <a:lnTo>
                    <a:pt x="96" y="168"/>
                  </a:lnTo>
                  <a:lnTo>
                    <a:pt x="64" y="176"/>
                  </a:lnTo>
                  <a:lnTo>
                    <a:pt x="40" y="208"/>
                  </a:lnTo>
                  <a:lnTo>
                    <a:pt x="0" y="264"/>
                  </a:lnTo>
                  <a:lnTo>
                    <a:pt x="0" y="240"/>
                  </a:lnTo>
                  <a:lnTo>
                    <a:pt x="96" y="144"/>
                  </a:lnTo>
                  <a:lnTo>
                    <a:pt x="192" y="72"/>
                  </a:lnTo>
                  <a:lnTo>
                    <a:pt x="240" y="40"/>
                  </a:lnTo>
                  <a:lnTo>
                    <a:pt x="296" y="16"/>
                  </a:lnTo>
                  <a:lnTo>
                    <a:pt x="360" y="8"/>
                  </a:lnTo>
                  <a:lnTo>
                    <a:pt x="42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1" name="Freeform 21"/>
            <p:cNvSpPr>
              <a:spLocks/>
            </p:cNvSpPr>
            <p:nvPr/>
          </p:nvSpPr>
          <p:spPr bwMode="auto">
            <a:xfrm>
              <a:off x="5144" y="1803"/>
              <a:ext cx="200" cy="224"/>
            </a:xfrm>
            <a:custGeom>
              <a:avLst/>
              <a:gdLst>
                <a:gd name="T0" fmla="*/ 24 w 200"/>
                <a:gd name="T1" fmla="*/ 0 h 224"/>
                <a:gd name="T2" fmla="*/ 96 w 200"/>
                <a:gd name="T3" fmla="*/ 16 h 224"/>
                <a:gd name="T4" fmla="*/ 144 w 200"/>
                <a:gd name="T5" fmla="*/ 48 h 224"/>
                <a:gd name="T6" fmla="*/ 184 w 200"/>
                <a:gd name="T7" fmla="*/ 96 h 224"/>
                <a:gd name="T8" fmla="*/ 200 w 200"/>
                <a:gd name="T9" fmla="*/ 160 h 224"/>
                <a:gd name="T10" fmla="*/ 184 w 200"/>
                <a:gd name="T11" fmla="*/ 200 h 224"/>
                <a:gd name="T12" fmla="*/ 144 w 200"/>
                <a:gd name="T13" fmla="*/ 224 h 224"/>
                <a:gd name="T14" fmla="*/ 112 w 200"/>
                <a:gd name="T15" fmla="*/ 216 h 224"/>
                <a:gd name="T16" fmla="*/ 88 w 200"/>
                <a:gd name="T17" fmla="*/ 200 h 224"/>
                <a:gd name="T18" fmla="*/ 48 w 200"/>
                <a:gd name="T19" fmla="*/ 152 h 224"/>
                <a:gd name="T20" fmla="*/ 0 w 200"/>
                <a:gd name="T21" fmla="*/ 8 h 224"/>
                <a:gd name="T22" fmla="*/ 24 w 200"/>
                <a:gd name="T23" fmla="*/ 0 h 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24">
                  <a:moveTo>
                    <a:pt x="24" y="0"/>
                  </a:moveTo>
                  <a:lnTo>
                    <a:pt x="96" y="16"/>
                  </a:lnTo>
                  <a:lnTo>
                    <a:pt x="144" y="48"/>
                  </a:lnTo>
                  <a:lnTo>
                    <a:pt x="184" y="96"/>
                  </a:lnTo>
                  <a:lnTo>
                    <a:pt x="200" y="160"/>
                  </a:lnTo>
                  <a:lnTo>
                    <a:pt x="184" y="200"/>
                  </a:lnTo>
                  <a:lnTo>
                    <a:pt x="144" y="224"/>
                  </a:lnTo>
                  <a:lnTo>
                    <a:pt x="112" y="216"/>
                  </a:lnTo>
                  <a:lnTo>
                    <a:pt x="88" y="200"/>
                  </a:lnTo>
                  <a:lnTo>
                    <a:pt x="48" y="152"/>
                  </a:lnTo>
                  <a:lnTo>
                    <a:pt x="0" y="8"/>
                  </a:lnTo>
                  <a:lnTo>
                    <a:pt x="2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2" name="Freeform 22"/>
            <p:cNvSpPr>
              <a:spLocks/>
            </p:cNvSpPr>
            <p:nvPr/>
          </p:nvSpPr>
          <p:spPr bwMode="auto">
            <a:xfrm>
              <a:off x="3712" y="2035"/>
              <a:ext cx="880" cy="225"/>
            </a:xfrm>
            <a:custGeom>
              <a:avLst/>
              <a:gdLst>
                <a:gd name="T0" fmla="*/ 144 w 880"/>
                <a:gd name="T1" fmla="*/ 0 h 225"/>
                <a:gd name="T2" fmla="*/ 768 w 880"/>
                <a:gd name="T3" fmla="*/ 120 h 225"/>
                <a:gd name="T4" fmla="*/ 800 w 880"/>
                <a:gd name="T5" fmla="*/ 112 h 225"/>
                <a:gd name="T6" fmla="*/ 824 w 880"/>
                <a:gd name="T7" fmla="*/ 96 h 225"/>
                <a:gd name="T8" fmla="*/ 880 w 880"/>
                <a:gd name="T9" fmla="*/ 48 h 225"/>
                <a:gd name="T10" fmla="*/ 848 w 880"/>
                <a:gd name="T11" fmla="*/ 161 h 225"/>
                <a:gd name="T12" fmla="*/ 816 w 880"/>
                <a:gd name="T13" fmla="*/ 201 h 225"/>
                <a:gd name="T14" fmla="*/ 768 w 880"/>
                <a:gd name="T15" fmla="*/ 225 h 225"/>
                <a:gd name="T16" fmla="*/ 96 w 880"/>
                <a:gd name="T17" fmla="*/ 96 h 225"/>
                <a:gd name="T18" fmla="*/ 48 w 880"/>
                <a:gd name="T19" fmla="*/ 129 h 225"/>
                <a:gd name="T20" fmla="*/ 8 w 880"/>
                <a:gd name="T21" fmla="*/ 161 h 225"/>
                <a:gd name="T22" fmla="*/ 0 w 880"/>
                <a:gd name="T23" fmla="*/ 145 h 225"/>
                <a:gd name="T24" fmla="*/ 16 w 880"/>
                <a:gd name="T25" fmla="*/ 112 h 225"/>
                <a:gd name="T26" fmla="*/ 48 w 880"/>
                <a:gd name="T27" fmla="*/ 80 h 225"/>
                <a:gd name="T28" fmla="*/ 88 w 880"/>
                <a:gd name="T29" fmla="*/ 32 h 225"/>
                <a:gd name="T30" fmla="*/ 144 w 880"/>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0" h="225">
                  <a:moveTo>
                    <a:pt x="144" y="0"/>
                  </a:moveTo>
                  <a:lnTo>
                    <a:pt x="768" y="120"/>
                  </a:lnTo>
                  <a:lnTo>
                    <a:pt x="800" y="112"/>
                  </a:lnTo>
                  <a:lnTo>
                    <a:pt x="824" y="96"/>
                  </a:lnTo>
                  <a:lnTo>
                    <a:pt x="880" y="48"/>
                  </a:lnTo>
                  <a:lnTo>
                    <a:pt x="848" y="161"/>
                  </a:lnTo>
                  <a:lnTo>
                    <a:pt x="816" y="201"/>
                  </a:lnTo>
                  <a:lnTo>
                    <a:pt x="768" y="225"/>
                  </a:lnTo>
                  <a:lnTo>
                    <a:pt x="96" y="96"/>
                  </a:lnTo>
                  <a:lnTo>
                    <a:pt x="48" y="129"/>
                  </a:lnTo>
                  <a:lnTo>
                    <a:pt x="8" y="161"/>
                  </a:lnTo>
                  <a:lnTo>
                    <a:pt x="0" y="145"/>
                  </a:lnTo>
                  <a:lnTo>
                    <a:pt x="16" y="112"/>
                  </a:lnTo>
                  <a:lnTo>
                    <a:pt x="48" y="80"/>
                  </a:lnTo>
                  <a:lnTo>
                    <a:pt x="88" y="32"/>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3" name="Freeform 23"/>
            <p:cNvSpPr>
              <a:spLocks/>
            </p:cNvSpPr>
            <p:nvPr/>
          </p:nvSpPr>
          <p:spPr bwMode="auto">
            <a:xfrm>
              <a:off x="4840" y="2260"/>
              <a:ext cx="536" cy="600"/>
            </a:xfrm>
            <a:custGeom>
              <a:avLst/>
              <a:gdLst>
                <a:gd name="T0" fmla="*/ 192 w 536"/>
                <a:gd name="T1" fmla="*/ 0 h 600"/>
                <a:gd name="T2" fmla="*/ 360 w 536"/>
                <a:gd name="T3" fmla="*/ 48 h 600"/>
                <a:gd name="T4" fmla="*/ 440 w 536"/>
                <a:gd name="T5" fmla="*/ 72 h 600"/>
                <a:gd name="T6" fmla="*/ 536 w 536"/>
                <a:gd name="T7" fmla="*/ 80 h 600"/>
                <a:gd name="T8" fmla="*/ 520 w 536"/>
                <a:gd name="T9" fmla="*/ 160 h 600"/>
                <a:gd name="T10" fmla="*/ 504 w 536"/>
                <a:gd name="T11" fmla="*/ 184 h 600"/>
                <a:gd name="T12" fmla="*/ 480 w 536"/>
                <a:gd name="T13" fmla="*/ 208 h 600"/>
                <a:gd name="T14" fmla="*/ 496 w 536"/>
                <a:gd name="T15" fmla="*/ 320 h 600"/>
                <a:gd name="T16" fmla="*/ 488 w 536"/>
                <a:gd name="T17" fmla="*/ 440 h 600"/>
                <a:gd name="T18" fmla="*/ 472 w 536"/>
                <a:gd name="T19" fmla="*/ 488 h 600"/>
                <a:gd name="T20" fmla="*/ 448 w 536"/>
                <a:gd name="T21" fmla="*/ 528 h 600"/>
                <a:gd name="T22" fmla="*/ 416 w 536"/>
                <a:gd name="T23" fmla="*/ 552 h 600"/>
                <a:gd name="T24" fmla="*/ 368 w 536"/>
                <a:gd name="T25" fmla="*/ 560 h 600"/>
                <a:gd name="T26" fmla="*/ 312 w 536"/>
                <a:gd name="T27" fmla="*/ 544 h 600"/>
                <a:gd name="T28" fmla="*/ 280 w 536"/>
                <a:gd name="T29" fmla="*/ 496 h 600"/>
                <a:gd name="T30" fmla="*/ 232 w 536"/>
                <a:gd name="T31" fmla="*/ 376 h 600"/>
                <a:gd name="T32" fmla="*/ 104 w 536"/>
                <a:gd name="T33" fmla="*/ 480 h 600"/>
                <a:gd name="T34" fmla="*/ 0 w 536"/>
                <a:gd name="T35" fmla="*/ 600 h 600"/>
                <a:gd name="T36" fmla="*/ 0 w 536"/>
                <a:gd name="T37" fmla="*/ 576 h 600"/>
                <a:gd name="T38" fmla="*/ 24 w 536"/>
                <a:gd name="T39" fmla="*/ 488 h 600"/>
                <a:gd name="T40" fmla="*/ 40 w 536"/>
                <a:gd name="T41" fmla="*/ 440 h 600"/>
                <a:gd name="T42" fmla="*/ 64 w 536"/>
                <a:gd name="T43" fmla="*/ 400 h 600"/>
                <a:gd name="T44" fmla="*/ 200 w 536"/>
                <a:gd name="T45" fmla="*/ 296 h 600"/>
                <a:gd name="T46" fmla="*/ 224 w 536"/>
                <a:gd name="T47" fmla="*/ 272 h 600"/>
                <a:gd name="T48" fmla="*/ 248 w 536"/>
                <a:gd name="T49" fmla="*/ 248 h 600"/>
                <a:gd name="T50" fmla="*/ 272 w 536"/>
                <a:gd name="T51" fmla="*/ 176 h 600"/>
                <a:gd name="T52" fmla="*/ 264 w 536"/>
                <a:gd name="T53" fmla="*/ 144 h 600"/>
                <a:gd name="T54" fmla="*/ 240 w 536"/>
                <a:gd name="T55" fmla="*/ 128 h 600"/>
                <a:gd name="T56" fmla="*/ 176 w 536"/>
                <a:gd name="T57" fmla="*/ 120 h 600"/>
                <a:gd name="T58" fmla="*/ 168 w 536"/>
                <a:gd name="T59" fmla="*/ 104 h 600"/>
                <a:gd name="T60" fmla="*/ 176 w 536"/>
                <a:gd name="T61" fmla="*/ 56 h 600"/>
                <a:gd name="T62" fmla="*/ 192 w 536"/>
                <a:gd name="T63" fmla="*/ 0 h 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6" h="600">
                  <a:moveTo>
                    <a:pt x="192" y="0"/>
                  </a:moveTo>
                  <a:lnTo>
                    <a:pt x="360" y="48"/>
                  </a:lnTo>
                  <a:lnTo>
                    <a:pt x="440" y="72"/>
                  </a:lnTo>
                  <a:lnTo>
                    <a:pt x="536" y="80"/>
                  </a:lnTo>
                  <a:lnTo>
                    <a:pt x="520" y="160"/>
                  </a:lnTo>
                  <a:lnTo>
                    <a:pt x="504" y="184"/>
                  </a:lnTo>
                  <a:lnTo>
                    <a:pt x="480" y="208"/>
                  </a:lnTo>
                  <a:lnTo>
                    <a:pt x="496" y="320"/>
                  </a:lnTo>
                  <a:lnTo>
                    <a:pt x="488" y="440"/>
                  </a:lnTo>
                  <a:lnTo>
                    <a:pt x="472" y="488"/>
                  </a:lnTo>
                  <a:lnTo>
                    <a:pt x="448" y="528"/>
                  </a:lnTo>
                  <a:lnTo>
                    <a:pt x="416" y="552"/>
                  </a:lnTo>
                  <a:lnTo>
                    <a:pt x="368" y="560"/>
                  </a:lnTo>
                  <a:lnTo>
                    <a:pt x="312" y="544"/>
                  </a:lnTo>
                  <a:lnTo>
                    <a:pt x="280" y="496"/>
                  </a:lnTo>
                  <a:lnTo>
                    <a:pt x="232" y="376"/>
                  </a:lnTo>
                  <a:lnTo>
                    <a:pt x="104" y="480"/>
                  </a:lnTo>
                  <a:lnTo>
                    <a:pt x="0" y="600"/>
                  </a:lnTo>
                  <a:lnTo>
                    <a:pt x="0" y="576"/>
                  </a:lnTo>
                  <a:lnTo>
                    <a:pt x="24" y="488"/>
                  </a:lnTo>
                  <a:lnTo>
                    <a:pt x="40" y="440"/>
                  </a:lnTo>
                  <a:lnTo>
                    <a:pt x="64" y="400"/>
                  </a:lnTo>
                  <a:lnTo>
                    <a:pt x="200" y="296"/>
                  </a:lnTo>
                  <a:lnTo>
                    <a:pt x="224" y="272"/>
                  </a:lnTo>
                  <a:lnTo>
                    <a:pt x="248" y="248"/>
                  </a:lnTo>
                  <a:lnTo>
                    <a:pt x="272" y="176"/>
                  </a:lnTo>
                  <a:lnTo>
                    <a:pt x="264" y="144"/>
                  </a:lnTo>
                  <a:lnTo>
                    <a:pt x="240" y="128"/>
                  </a:lnTo>
                  <a:lnTo>
                    <a:pt x="176" y="120"/>
                  </a:lnTo>
                  <a:lnTo>
                    <a:pt x="168" y="104"/>
                  </a:lnTo>
                  <a:lnTo>
                    <a:pt x="176" y="56"/>
                  </a:lnTo>
                  <a:lnTo>
                    <a:pt x="19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4" name="Freeform 24"/>
            <p:cNvSpPr>
              <a:spLocks/>
            </p:cNvSpPr>
            <p:nvPr/>
          </p:nvSpPr>
          <p:spPr bwMode="auto">
            <a:xfrm>
              <a:off x="1143" y="2308"/>
              <a:ext cx="568" cy="536"/>
            </a:xfrm>
            <a:custGeom>
              <a:avLst/>
              <a:gdLst>
                <a:gd name="T0" fmla="*/ 152 w 568"/>
                <a:gd name="T1" fmla="*/ 0 h 536"/>
                <a:gd name="T2" fmla="*/ 216 w 568"/>
                <a:gd name="T3" fmla="*/ 8 h 536"/>
                <a:gd name="T4" fmla="*/ 264 w 568"/>
                <a:gd name="T5" fmla="*/ 32 h 536"/>
                <a:gd name="T6" fmla="*/ 296 w 568"/>
                <a:gd name="T7" fmla="*/ 72 h 536"/>
                <a:gd name="T8" fmla="*/ 328 w 568"/>
                <a:gd name="T9" fmla="*/ 120 h 536"/>
                <a:gd name="T10" fmla="*/ 368 w 568"/>
                <a:gd name="T11" fmla="*/ 240 h 536"/>
                <a:gd name="T12" fmla="*/ 376 w 568"/>
                <a:gd name="T13" fmla="*/ 368 h 536"/>
                <a:gd name="T14" fmla="*/ 448 w 568"/>
                <a:gd name="T15" fmla="*/ 368 h 536"/>
                <a:gd name="T16" fmla="*/ 552 w 568"/>
                <a:gd name="T17" fmla="*/ 344 h 536"/>
                <a:gd name="T18" fmla="*/ 568 w 568"/>
                <a:gd name="T19" fmla="*/ 424 h 536"/>
                <a:gd name="T20" fmla="*/ 560 w 568"/>
                <a:gd name="T21" fmla="*/ 448 h 536"/>
                <a:gd name="T22" fmla="*/ 544 w 568"/>
                <a:gd name="T23" fmla="*/ 472 h 536"/>
                <a:gd name="T24" fmla="*/ 480 w 568"/>
                <a:gd name="T25" fmla="*/ 488 h 536"/>
                <a:gd name="T26" fmla="*/ 328 w 568"/>
                <a:gd name="T27" fmla="*/ 488 h 536"/>
                <a:gd name="T28" fmla="*/ 152 w 568"/>
                <a:gd name="T29" fmla="*/ 488 h 536"/>
                <a:gd name="T30" fmla="*/ 112 w 568"/>
                <a:gd name="T31" fmla="*/ 504 h 536"/>
                <a:gd name="T32" fmla="*/ 88 w 568"/>
                <a:gd name="T33" fmla="*/ 536 h 536"/>
                <a:gd name="T34" fmla="*/ 40 w 568"/>
                <a:gd name="T35" fmla="*/ 536 h 536"/>
                <a:gd name="T36" fmla="*/ 40 w 568"/>
                <a:gd name="T37" fmla="*/ 432 h 536"/>
                <a:gd name="T38" fmla="*/ 48 w 568"/>
                <a:gd name="T39" fmla="*/ 416 h 536"/>
                <a:gd name="T40" fmla="*/ 64 w 568"/>
                <a:gd name="T41" fmla="*/ 400 h 536"/>
                <a:gd name="T42" fmla="*/ 56 w 568"/>
                <a:gd name="T43" fmla="*/ 336 h 536"/>
                <a:gd name="T44" fmla="*/ 32 w 568"/>
                <a:gd name="T45" fmla="*/ 288 h 536"/>
                <a:gd name="T46" fmla="*/ 8 w 568"/>
                <a:gd name="T47" fmla="*/ 232 h 536"/>
                <a:gd name="T48" fmla="*/ 0 w 568"/>
                <a:gd name="T49" fmla="*/ 176 h 536"/>
                <a:gd name="T50" fmla="*/ 8 w 568"/>
                <a:gd name="T51" fmla="*/ 104 h 536"/>
                <a:gd name="T52" fmla="*/ 40 w 568"/>
                <a:gd name="T53" fmla="*/ 56 h 536"/>
                <a:gd name="T54" fmla="*/ 96 w 568"/>
                <a:gd name="T55" fmla="*/ 16 h 536"/>
                <a:gd name="T56" fmla="*/ 152 w 568"/>
                <a:gd name="T57" fmla="*/ 0 h 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68" h="536">
                  <a:moveTo>
                    <a:pt x="152" y="0"/>
                  </a:moveTo>
                  <a:lnTo>
                    <a:pt x="216" y="8"/>
                  </a:lnTo>
                  <a:lnTo>
                    <a:pt x="264" y="32"/>
                  </a:lnTo>
                  <a:lnTo>
                    <a:pt x="296" y="72"/>
                  </a:lnTo>
                  <a:lnTo>
                    <a:pt x="328" y="120"/>
                  </a:lnTo>
                  <a:lnTo>
                    <a:pt x="368" y="240"/>
                  </a:lnTo>
                  <a:lnTo>
                    <a:pt x="376" y="368"/>
                  </a:lnTo>
                  <a:lnTo>
                    <a:pt x="448" y="368"/>
                  </a:lnTo>
                  <a:lnTo>
                    <a:pt x="552" y="344"/>
                  </a:lnTo>
                  <a:lnTo>
                    <a:pt x="568" y="424"/>
                  </a:lnTo>
                  <a:lnTo>
                    <a:pt x="560" y="448"/>
                  </a:lnTo>
                  <a:lnTo>
                    <a:pt x="544" y="472"/>
                  </a:lnTo>
                  <a:lnTo>
                    <a:pt x="480" y="488"/>
                  </a:lnTo>
                  <a:lnTo>
                    <a:pt x="328" y="488"/>
                  </a:lnTo>
                  <a:lnTo>
                    <a:pt x="152" y="488"/>
                  </a:lnTo>
                  <a:lnTo>
                    <a:pt x="112" y="504"/>
                  </a:lnTo>
                  <a:lnTo>
                    <a:pt x="88" y="536"/>
                  </a:lnTo>
                  <a:lnTo>
                    <a:pt x="40" y="536"/>
                  </a:lnTo>
                  <a:lnTo>
                    <a:pt x="40" y="432"/>
                  </a:lnTo>
                  <a:lnTo>
                    <a:pt x="48" y="416"/>
                  </a:lnTo>
                  <a:lnTo>
                    <a:pt x="64" y="400"/>
                  </a:lnTo>
                  <a:lnTo>
                    <a:pt x="56" y="336"/>
                  </a:lnTo>
                  <a:lnTo>
                    <a:pt x="32" y="288"/>
                  </a:lnTo>
                  <a:lnTo>
                    <a:pt x="8" y="232"/>
                  </a:lnTo>
                  <a:lnTo>
                    <a:pt x="0" y="176"/>
                  </a:lnTo>
                  <a:lnTo>
                    <a:pt x="8" y="104"/>
                  </a:lnTo>
                  <a:lnTo>
                    <a:pt x="40" y="56"/>
                  </a:lnTo>
                  <a:lnTo>
                    <a:pt x="96" y="16"/>
                  </a:lnTo>
                  <a:lnTo>
                    <a:pt x="15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5" name="Freeform 25"/>
            <p:cNvSpPr>
              <a:spLocks/>
            </p:cNvSpPr>
            <p:nvPr/>
          </p:nvSpPr>
          <p:spPr bwMode="auto">
            <a:xfrm>
              <a:off x="2495" y="2324"/>
              <a:ext cx="1097" cy="1000"/>
            </a:xfrm>
            <a:custGeom>
              <a:avLst/>
              <a:gdLst>
                <a:gd name="T0" fmla="*/ 969 w 1097"/>
                <a:gd name="T1" fmla="*/ 0 h 1000"/>
                <a:gd name="T2" fmla="*/ 993 w 1097"/>
                <a:gd name="T3" fmla="*/ 24 h 1000"/>
                <a:gd name="T4" fmla="*/ 1009 w 1097"/>
                <a:gd name="T5" fmla="*/ 48 h 1000"/>
                <a:gd name="T6" fmla="*/ 1025 w 1097"/>
                <a:gd name="T7" fmla="*/ 128 h 1000"/>
                <a:gd name="T8" fmla="*/ 1065 w 1097"/>
                <a:gd name="T9" fmla="*/ 280 h 1000"/>
                <a:gd name="T10" fmla="*/ 1089 w 1097"/>
                <a:gd name="T11" fmla="*/ 432 h 1000"/>
                <a:gd name="T12" fmla="*/ 1097 w 1097"/>
                <a:gd name="T13" fmla="*/ 600 h 1000"/>
                <a:gd name="T14" fmla="*/ 1089 w 1097"/>
                <a:gd name="T15" fmla="*/ 760 h 1000"/>
                <a:gd name="T16" fmla="*/ 1065 w 1097"/>
                <a:gd name="T17" fmla="*/ 880 h 1000"/>
                <a:gd name="T18" fmla="*/ 1057 w 1097"/>
                <a:gd name="T19" fmla="*/ 1000 h 1000"/>
                <a:gd name="T20" fmla="*/ 969 w 1097"/>
                <a:gd name="T21" fmla="*/ 960 h 1000"/>
                <a:gd name="T22" fmla="*/ 897 w 1097"/>
                <a:gd name="T23" fmla="*/ 912 h 1000"/>
                <a:gd name="T24" fmla="*/ 833 w 1097"/>
                <a:gd name="T25" fmla="*/ 856 h 1000"/>
                <a:gd name="T26" fmla="*/ 761 w 1097"/>
                <a:gd name="T27" fmla="*/ 792 h 1000"/>
                <a:gd name="T28" fmla="*/ 384 w 1097"/>
                <a:gd name="T29" fmla="*/ 496 h 1000"/>
                <a:gd name="T30" fmla="*/ 208 w 1097"/>
                <a:gd name="T31" fmla="*/ 352 h 1000"/>
                <a:gd name="T32" fmla="*/ 0 w 1097"/>
                <a:gd name="T33" fmla="*/ 216 h 1000"/>
                <a:gd name="T34" fmla="*/ 969 w 1097"/>
                <a:gd name="T35" fmla="*/ 0 h 1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7" h="1000">
                  <a:moveTo>
                    <a:pt x="969" y="0"/>
                  </a:moveTo>
                  <a:lnTo>
                    <a:pt x="993" y="24"/>
                  </a:lnTo>
                  <a:lnTo>
                    <a:pt x="1009" y="48"/>
                  </a:lnTo>
                  <a:lnTo>
                    <a:pt x="1025" y="128"/>
                  </a:lnTo>
                  <a:lnTo>
                    <a:pt x="1065" y="280"/>
                  </a:lnTo>
                  <a:lnTo>
                    <a:pt x="1089" y="432"/>
                  </a:lnTo>
                  <a:lnTo>
                    <a:pt x="1097" y="600"/>
                  </a:lnTo>
                  <a:lnTo>
                    <a:pt x="1089" y="760"/>
                  </a:lnTo>
                  <a:lnTo>
                    <a:pt x="1065" y="880"/>
                  </a:lnTo>
                  <a:lnTo>
                    <a:pt x="1057" y="1000"/>
                  </a:lnTo>
                  <a:lnTo>
                    <a:pt x="969" y="960"/>
                  </a:lnTo>
                  <a:lnTo>
                    <a:pt x="897" y="912"/>
                  </a:lnTo>
                  <a:lnTo>
                    <a:pt x="833" y="856"/>
                  </a:lnTo>
                  <a:lnTo>
                    <a:pt x="761" y="792"/>
                  </a:lnTo>
                  <a:lnTo>
                    <a:pt x="384" y="496"/>
                  </a:lnTo>
                  <a:lnTo>
                    <a:pt x="208" y="352"/>
                  </a:lnTo>
                  <a:lnTo>
                    <a:pt x="0" y="216"/>
                  </a:lnTo>
                  <a:lnTo>
                    <a:pt x="969"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6" name="Freeform 26"/>
            <p:cNvSpPr>
              <a:spLocks/>
            </p:cNvSpPr>
            <p:nvPr/>
          </p:nvSpPr>
          <p:spPr bwMode="auto">
            <a:xfrm>
              <a:off x="3816" y="2412"/>
              <a:ext cx="720" cy="272"/>
            </a:xfrm>
            <a:custGeom>
              <a:avLst/>
              <a:gdLst>
                <a:gd name="T0" fmla="*/ 144 w 720"/>
                <a:gd name="T1" fmla="*/ 0 h 272"/>
                <a:gd name="T2" fmla="*/ 216 w 720"/>
                <a:gd name="T3" fmla="*/ 8 h 272"/>
                <a:gd name="T4" fmla="*/ 272 w 720"/>
                <a:gd name="T5" fmla="*/ 32 h 272"/>
                <a:gd name="T6" fmla="*/ 384 w 720"/>
                <a:gd name="T7" fmla="*/ 88 h 272"/>
                <a:gd name="T8" fmla="*/ 496 w 720"/>
                <a:gd name="T9" fmla="*/ 152 h 272"/>
                <a:gd name="T10" fmla="*/ 624 w 720"/>
                <a:gd name="T11" fmla="*/ 176 h 272"/>
                <a:gd name="T12" fmla="*/ 648 w 720"/>
                <a:gd name="T13" fmla="*/ 168 h 272"/>
                <a:gd name="T14" fmla="*/ 672 w 720"/>
                <a:gd name="T15" fmla="*/ 152 h 272"/>
                <a:gd name="T16" fmla="*/ 720 w 720"/>
                <a:gd name="T17" fmla="*/ 120 h 272"/>
                <a:gd name="T18" fmla="*/ 720 w 720"/>
                <a:gd name="T19" fmla="*/ 144 h 272"/>
                <a:gd name="T20" fmla="*/ 656 w 720"/>
                <a:gd name="T21" fmla="*/ 216 h 272"/>
                <a:gd name="T22" fmla="*/ 624 w 720"/>
                <a:gd name="T23" fmla="*/ 248 h 272"/>
                <a:gd name="T24" fmla="*/ 584 w 720"/>
                <a:gd name="T25" fmla="*/ 272 h 272"/>
                <a:gd name="T26" fmla="*/ 80 w 720"/>
                <a:gd name="T27" fmla="*/ 96 h 272"/>
                <a:gd name="T28" fmla="*/ 48 w 720"/>
                <a:gd name="T29" fmla="*/ 112 h 272"/>
                <a:gd name="T30" fmla="*/ 24 w 720"/>
                <a:gd name="T31" fmla="*/ 144 h 272"/>
                <a:gd name="T32" fmla="*/ 0 w 720"/>
                <a:gd name="T33" fmla="*/ 144 h 272"/>
                <a:gd name="T34" fmla="*/ 56 w 720"/>
                <a:gd name="T35" fmla="*/ 48 h 272"/>
                <a:gd name="T36" fmla="*/ 96 w 720"/>
                <a:gd name="T37" fmla="*/ 16 h 272"/>
                <a:gd name="T38" fmla="*/ 144 w 720"/>
                <a:gd name="T39" fmla="*/ 0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0" h="272">
                  <a:moveTo>
                    <a:pt x="144" y="0"/>
                  </a:moveTo>
                  <a:lnTo>
                    <a:pt x="216" y="8"/>
                  </a:lnTo>
                  <a:lnTo>
                    <a:pt x="272" y="32"/>
                  </a:lnTo>
                  <a:lnTo>
                    <a:pt x="384" y="88"/>
                  </a:lnTo>
                  <a:lnTo>
                    <a:pt x="496" y="152"/>
                  </a:lnTo>
                  <a:lnTo>
                    <a:pt x="624" y="176"/>
                  </a:lnTo>
                  <a:lnTo>
                    <a:pt x="648" y="168"/>
                  </a:lnTo>
                  <a:lnTo>
                    <a:pt x="672" y="152"/>
                  </a:lnTo>
                  <a:lnTo>
                    <a:pt x="720" y="120"/>
                  </a:lnTo>
                  <a:lnTo>
                    <a:pt x="720" y="144"/>
                  </a:lnTo>
                  <a:lnTo>
                    <a:pt x="656" y="216"/>
                  </a:lnTo>
                  <a:lnTo>
                    <a:pt x="624" y="248"/>
                  </a:lnTo>
                  <a:lnTo>
                    <a:pt x="584" y="272"/>
                  </a:lnTo>
                  <a:lnTo>
                    <a:pt x="80" y="96"/>
                  </a:lnTo>
                  <a:lnTo>
                    <a:pt x="48" y="112"/>
                  </a:lnTo>
                  <a:lnTo>
                    <a:pt x="24" y="144"/>
                  </a:lnTo>
                  <a:lnTo>
                    <a:pt x="0" y="144"/>
                  </a:lnTo>
                  <a:lnTo>
                    <a:pt x="56" y="48"/>
                  </a:lnTo>
                  <a:lnTo>
                    <a:pt x="96" y="16"/>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7" name="Freeform 27"/>
            <p:cNvSpPr>
              <a:spLocks/>
            </p:cNvSpPr>
            <p:nvPr/>
          </p:nvSpPr>
          <p:spPr bwMode="auto">
            <a:xfrm>
              <a:off x="5128" y="2420"/>
              <a:ext cx="176" cy="280"/>
            </a:xfrm>
            <a:custGeom>
              <a:avLst/>
              <a:gdLst>
                <a:gd name="T0" fmla="*/ 0 w 176"/>
                <a:gd name="T1" fmla="*/ 0 h 280"/>
                <a:gd name="T2" fmla="*/ 40 w 176"/>
                <a:gd name="T3" fmla="*/ 0 h 280"/>
                <a:gd name="T4" fmla="*/ 96 w 176"/>
                <a:gd name="T5" fmla="*/ 32 h 280"/>
                <a:gd name="T6" fmla="*/ 136 w 176"/>
                <a:gd name="T7" fmla="*/ 72 h 280"/>
                <a:gd name="T8" fmla="*/ 168 w 176"/>
                <a:gd name="T9" fmla="*/ 120 h 280"/>
                <a:gd name="T10" fmla="*/ 176 w 176"/>
                <a:gd name="T11" fmla="*/ 176 h 280"/>
                <a:gd name="T12" fmla="*/ 152 w 176"/>
                <a:gd name="T13" fmla="*/ 248 h 280"/>
                <a:gd name="T14" fmla="*/ 128 w 176"/>
                <a:gd name="T15" fmla="*/ 272 h 280"/>
                <a:gd name="T16" fmla="*/ 96 w 176"/>
                <a:gd name="T17" fmla="*/ 280 h 280"/>
                <a:gd name="T18" fmla="*/ 48 w 176"/>
                <a:gd name="T19" fmla="*/ 264 h 280"/>
                <a:gd name="T20" fmla="*/ 16 w 176"/>
                <a:gd name="T21" fmla="*/ 224 h 280"/>
                <a:gd name="T22" fmla="*/ 0 w 176"/>
                <a:gd name="T23" fmla="*/ 168 h 280"/>
                <a:gd name="T24" fmla="*/ 0 w 176"/>
                <a:gd name="T25" fmla="*/ 104 h 280"/>
                <a:gd name="T26" fmla="*/ 0 w 176"/>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6" h="280">
                  <a:moveTo>
                    <a:pt x="0" y="0"/>
                  </a:moveTo>
                  <a:lnTo>
                    <a:pt x="40" y="0"/>
                  </a:lnTo>
                  <a:lnTo>
                    <a:pt x="96" y="32"/>
                  </a:lnTo>
                  <a:lnTo>
                    <a:pt x="136" y="72"/>
                  </a:lnTo>
                  <a:lnTo>
                    <a:pt x="168" y="120"/>
                  </a:lnTo>
                  <a:lnTo>
                    <a:pt x="176" y="176"/>
                  </a:lnTo>
                  <a:lnTo>
                    <a:pt x="152" y="248"/>
                  </a:lnTo>
                  <a:lnTo>
                    <a:pt x="128" y="272"/>
                  </a:lnTo>
                  <a:lnTo>
                    <a:pt x="96" y="280"/>
                  </a:lnTo>
                  <a:lnTo>
                    <a:pt x="48" y="264"/>
                  </a:lnTo>
                  <a:lnTo>
                    <a:pt x="16" y="224"/>
                  </a:lnTo>
                  <a:lnTo>
                    <a:pt x="0" y="168"/>
                  </a:lnTo>
                  <a:lnTo>
                    <a:pt x="0" y="104"/>
                  </a:lnTo>
                  <a:lnTo>
                    <a:pt x="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8" name="Freeform 28"/>
            <p:cNvSpPr>
              <a:spLocks/>
            </p:cNvSpPr>
            <p:nvPr/>
          </p:nvSpPr>
          <p:spPr bwMode="auto">
            <a:xfrm>
              <a:off x="1183" y="2428"/>
              <a:ext cx="312" cy="264"/>
            </a:xfrm>
            <a:custGeom>
              <a:avLst/>
              <a:gdLst>
                <a:gd name="T0" fmla="*/ 128 w 312"/>
                <a:gd name="T1" fmla="*/ 0 h 264"/>
                <a:gd name="T2" fmla="*/ 192 w 312"/>
                <a:gd name="T3" fmla="*/ 8 h 264"/>
                <a:gd name="T4" fmla="*/ 248 w 312"/>
                <a:gd name="T5" fmla="*/ 32 h 264"/>
                <a:gd name="T6" fmla="*/ 296 w 312"/>
                <a:gd name="T7" fmla="*/ 72 h 264"/>
                <a:gd name="T8" fmla="*/ 312 w 312"/>
                <a:gd name="T9" fmla="*/ 128 h 264"/>
                <a:gd name="T10" fmla="*/ 304 w 312"/>
                <a:gd name="T11" fmla="*/ 176 h 264"/>
                <a:gd name="T12" fmla="*/ 280 w 312"/>
                <a:gd name="T13" fmla="*/ 224 h 264"/>
                <a:gd name="T14" fmla="*/ 240 w 312"/>
                <a:gd name="T15" fmla="*/ 256 h 264"/>
                <a:gd name="T16" fmla="*/ 192 w 312"/>
                <a:gd name="T17" fmla="*/ 264 h 264"/>
                <a:gd name="T18" fmla="*/ 120 w 312"/>
                <a:gd name="T19" fmla="*/ 256 h 264"/>
                <a:gd name="T20" fmla="*/ 64 w 312"/>
                <a:gd name="T21" fmla="*/ 232 h 264"/>
                <a:gd name="T22" fmla="*/ 16 w 312"/>
                <a:gd name="T23" fmla="*/ 184 h 264"/>
                <a:gd name="T24" fmla="*/ 0 w 312"/>
                <a:gd name="T25" fmla="*/ 128 h 264"/>
                <a:gd name="T26" fmla="*/ 8 w 312"/>
                <a:gd name="T27" fmla="*/ 80 h 264"/>
                <a:gd name="T28" fmla="*/ 40 w 312"/>
                <a:gd name="T29" fmla="*/ 40 h 264"/>
                <a:gd name="T30" fmla="*/ 80 w 312"/>
                <a:gd name="T31" fmla="*/ 8 h 264"/>
                <a:gd name="T32" fmla="*/ 128 w 312"/>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2" h="264">
                  <a:moveTo>
                    <a:pt x="128" y="0"/>
                  </a:moveTo>
                  <a:lnTo>
                    <a:pt x="192" y="8"/>
                  </a:lnTo>
                  <a:lnTo>
                    <a:pt x="248" y="32"/>
                  </a:lnTo>
                  <a:lnTo>
                    <a:pt x="296" y="72"/>
                  </a:lnTo>
                  <a:lnTo>
                    <a:pt x="312" y="128"/>
                  </a:lnTo>
                  <a:lnTo>
                    <a:pt x="304" y="176"/>
                  </a:lnTo>
                  <a:lnTo>
                    <a:pt x="280" y="224"/>
                  </a:lnTo>
                  <a:lnTo>
                    <a:pt x="240" y="256"/>
                  </a:lnTo>
                  <a:lnTo>
                    <a:pt x="192" y="264"/>
                  </a:lnTo>
                  <a:lnTo>
                    <a:pt x="120" y="256"/>
                  </a:lnTo>
                  <a:lnTo>
                    <a:pt x="64" y="232"/>
                  </a:lnTo>
                  <a:lnTo>
                    <a:pt x="16" y="184"/>
                  </a:lnTo>
                  <a:lnTo>
                    <a:pt x="0" y="128"/>
                  </a:lnTo>
                  <a:lnTo>
                    <a:pt x="8" y="80"/>
                  </a:lnTo>
                  <a:lnTo>
                    <a:pt x="40" y="40"/>
                  </a:lnTo>
                  <a:lnTo>
                    <a:pt x="80" y="8"/>
                  </a:lnTo>
                  <a:lnTo>
                    <a:pt x="12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29" name="Freeform 29"/>
            <p:cNvSpPr>
              <a:spLocks/>
            </p:cNvSpPr>
            <p:nvPr/>
          </p:nvSpPr>
          <p:spPr bwMode="auto">
            <a:xfrm>
              <a:off x="1471" y="2612"/>
              <a:ext cx="856" cy="1312"/>
            </a:xfrm>
            <a:custGeom>
              <a:avLst/>
              <a:gdLst>
                <a:gd name="T0" fmla="*/ 856 w 856"/>
                <a:gd name="T1" fmla="*/ 0 h 1312"/>
                <a:gd name="T2" fmla="*/ 856 w 856"/>
                <a:gd name="T3" fmla="*/ 1312 h 1312"/>
                <a:gd name="T4" fmla="*/ 592 w 856"/>
                <a:gd name="T5" fmla="*/ 1136 h 1312"/>
                <a:gd name="T6" fmla="*/ 376 w 856"/>
                <a:gd name="T7" fmla="*/ 968 h 1312"/>
                <a:gd name="T8" fmla="*/ 272 w 856"/>
                <a:gd name="T9" fmla="*/ 872 h 1312"/>
                <a:gd name="T10" fmla="*/ 184 w 856"/>
                <a:gd name="T11" fmla="*/ 776 h 1312"/>
                <a:gd name="T12" fmla="*/ 0 w 856"/>
                <a:gd name="T13" fmla="*/ 520 h 1312"/>
                <a:gd name="T14" fmla="*/ 856 w 856"/>
                <a:gd name="T15" fmla="*/ 0 h 1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6" h="1312">
                  <a:moveTo>
                    <a:pt x="856" y="0"/>
                  </a:moveTo>
                  <a:lnTo>
                    <a:pt x="856" y="1312"/>
                  </a:lnTo>
                  <a:lnTo>
                    <a:pt x="592" y="1136"/>
                  </a:lnTo>
                  <a:lnTo>
                    <a:pt x="376" y="968"/>
                  </a:lnTo>
                  <a:lnTo>
                    <a:pt x="272" y="872"/>
                  </a:lnTo>
                  <a:lnTo>
                    <a:pt x="184" y="776"/>
                  </a:lnTo>
                  <a:lnTo>
                    <a:pt x="0" y="520"/>
                  </a:lnTo>
                  <a:lnTo>
                    <a:pt x="85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0" name="Freeform 30"/>
            <p:cNvSpPr>
              <a:spLocks/>
            </p:cNvSpPr>
            <p:nvPr/>
          </p:nvSpPr>
          <p:spPr bwMode="auto">
            <a:xfrm>
              <a:off x="2463" y="2636"/>
              <a:ext cx="1057" cy="1472"/>
            </a:xfrm>
            <a:custGeom>
              <a:avLst/>
              <a:gdLst>
                <a:gd name="T0" fmla="*/ 0 w 1057"/>
                <a:gd name="T1" fmla="*/ 0 h 1472"/>
                <a:gd name="T2" fmla="*/ 128 w 1057"/>
                <a:gd name="T3" fmla="*/ 120 h 1472"/>
                <a:gd name="T4" fmla="*/ 256 w 1057"/>
                <a:gd name="T5" fmla="*/ 224 h 1472"/>
                <a:gd name="T6" fmla="*/ 528 w 1057"/>
                <a:gd name="T7" fmla="*/ 416 h 1472"/>
                <a:gd name="T8" fmla="*/ 696 w 1057"/>
                <a:gd name="T9" fmla="*/ 552 h 1472"/>
                <a:gd name="T10" fmla="*/ 873 w 1057"/>
                <a:gd name="T11" fmla="*/ 696 h 1472"/>
                <a:gd name="T12" fmla="*/ 1001 w 1057"/>
                <a:gd name="T13" fmla="*/ 792 h 1472"/>
                <a:gd name="T14" fmla="*/ 1033 w 1057"/>
                <a:gd name="T15" fmla="*/ 816 h 1472"/>
                <a:gd name="T16" fmla="*/ 1049 w 1057"/>
                <a:gd name="T17" fmla="*/ 824 h 1472"/>
                <a:gd name="T18" fmla="*/ 1057 w 1057"/>
                <a:gd name="T19" fmla="*/ 840 h 1472"/>
                <a:gd name="T20" fmla="*/ 1049 w 1057"/>
                <a:gd name="T21" fmla="*/ 888 h 1472"/>
                <a:gd name="T22" fmla="*/ 1033 w 1057"/>
                <a:gd name="T23" fmla="*/ 928 h 1472"/>
                <a:gd name="T24" fmla="*/ 993 w 1057"/>
                <a:gd name="T25" fmla="*/ 1016 h 1472"/>
                <a:gd name="T26" fmla="*/ 937 w 1057"/>
                <a:gd name="T27" fmla="*/ 1144 h 1472"/>
                <a:gd name="T28" fmla="*/ 881 w 1057"/>
                <a:gd name="T29" fmla="*/ 1248 h 1472"/>
                <a:gd name="T30" fmla="*/ 752 w 1057"/>
                <a:gd name="T31" fmla="*/ 1472 h 1472"/>
                <a:gd name="T32" fmla="*/ 608 w 1057"/>
                <a:gd name="T33" fmla="*/ 1472 h 1472"/>
                <a:gd name="T34" fmla="*/ 440 w 1057"/>
                <a:gd name="T35" fmla="*/ 1464 h 1472"/>
                <a:gd name="T36" fmla="*/ 296 w 1057"/>
                <a:gd name="T37" fmla="*/ 1432 h 1472"/>
                <a:gd name="T38" fmla="*/ 152 w 1057"/>
                <a:gd name="T39" fmla="*/ 1392 h 1472"/>
                <a:gd name="T40" fmla="*/ 0 w 1057"/>
                <a:gd name="T41" fmla="*/ 1328 h 1472"/>
                <a:gd name="T42" fmla="*/ 0 w 1057"/>
                <a:gd name="T43" fmla="*/ 0 h 1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57" h="1472">
                  <a:moveTo>
                    <a:pt x="0" y="0"/>
                  </a:moveTo>
                  <a:lnTo>
                    <a:pt x="128" y="120"/>
                  </a:lnTo>
                  <a:lnTo>
                    <a:pt x="256" y="224"/>
                  </a:lnTo>
                  <a:lnTo>
                    <a:pt x="528" y="416"/>
                  </a:lnTo>
                  <a:lnTo>
                    <a:pt x="696" y="552"/>
                  </a:lnTo>
                  <a:lnTo>
                    <a:pt x="873" y="696"/>
                  </a:lnTo>
                  <a:lnTo>
                    <a:pt x="1001" y="792"/>
                  </a:lnTo>
                  <a:lnTo>
                    <a:pt x="1033" y="816"/>
                  </a:lnTo>
                  <a:lnTo>
                    <a:pt x="1049" y="824"/>
                  </a:lnTo>
                  <a:lnTo>
                    <a:pt x="1057" y="840"/>
                  </a:lnTo>
                  <a:lnTo>
                    <a:pt x="1049" y="888"/>
                  </a:lnTo>
                  <a:lnTo>
                    <a:pt x="1033" y="928"/>
                  </a:lnTo>
                  <a:lnTo>
                    <a:pt x="993" y="1016"/>
                  </a:lnTo>
                  <a:lnTo>
                    <a:pt x="937" y="1144"/>
                  </a:lnTo>
                  <a:lnTo>
                    <a:pt x="881" y="1248"/>
                  </a:lnTo>
                  <a:lnTo>
                    <a:pt x="752" y="1472"/>
                  </a:lnTo>
                  <a:lnTo>
                    <a:pt x="608" y="1472"/>
                  </a:lnTo>
                  <a:lnTo>
                    <a:pt x="440" y="1464"/>
                  </a:lnTo>
                  <a:lnTo>
                    <a:pt x="296" y="1432"/>
                  </a:lnTo>
                  <a:lnTo>
                    <a:pt x="152" y="1392"/>
                  </a:lnTo>
                  <a:lnTo>
                    <a:pt x="0" y="1328"/>
                  </a:lnTo>
                  <a:lnTo>
                    <a:pt x="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1" name="Freeform 31"/>
            <p:cNvSpPr>
              <a:spLocks/>
            </p:cNvSpPr>
            <p:nvPr/>
          </p:nvSpPr>
          <p:spPr bwMode="auto">
            <a:xfrm>
              <a:off x="3800" y="2772"/>
              <a:ext cx="536" cy="312"/>
            </a:xfrm>
            <a:custGeom>
              <a:avLst/>
              <a:gdLst>
                <a:gd name="T0" fmla="*/ 144 w 536"/>
                <a:gd name="T1" fmla="*/ 0 h 312"/>
                <a:gd name="T2" fmla="*/ 200 w 536"/>
                <a:gd name="T3" fmla="*/ 8 h 312"/>
                <a:gd name="T4" fmla="*/ 240 w 536"/>
                <a:gd name="T5" fmla="*/ 40 h 312"/>
                <a:gd name="T6" fmla="*/ 312 w 536"/>
                <a:gd name="T7" fmla="*/ 120 h 312"/>
                <a:gd name="T8" fmla="*/ 344 w 536"/>
                <a:gd name="T9" fmla="*/ 168 h 312"/>
                <a:gd name="T10" fmla="*/ 384 w 536"/>
                <a:gd name="T11" fmla="*/ 200 h 312"/>
                <a:gd name="T12" fmla="*/ 424 w 536"/>
                <a:gd name="T13" fmla="*/ 232 h 312"/>
                <a:gd name="T14" fmla="*/ 480 w 536"/>
                <a:gd name="T15" fmla="*/ 240 h 312"/>
                <a:gd name="T16" fmla="*/ 536 w 536"/>
                <a:gd name="T17" fmla="*/ 224 h 312"/>
                <a:gd name="T18" fmla="*/ 504 w 536"/>
                <a:gd name="T19" fmla="*/ 264 h 312"/>
                <a:gd name="T20" fmla="*/ 472 w 536"/>
                <a:gd name="T21" fmla="*/ 288 h 312"/>
                <a:gd name="T22" fmla="*/ 384 w 536"/>
                <a:gd name="T23" fmla="*/ 312 h 312"/>
                <a:gd name="T24" fmla="*/ 336 w 536"/>
                <a:gd name="T25" fmla="*/ 304 h 312"/>
                <a:gd name="T26" fmla="*/ 296 w 536"/>
                <a:gd name="T27" fmla="*/ 280 h 312"/>
                <a:gd name="T28" fmla="*/ 232 w 536"/>
                <a:gd name="T29" fmla="*/ 200 h 312"/>
                <a:gd name="T30" fmla="*/ 168 w 536"/>
                <a:gd name="T31" fmla="*/ 120 h 312"/>
                <a:gd name="T32" fmla="*/ 128 w 536"/>
                <a:gd name="T33" fmla="*/ 88 h 312"/>
                <a:gd name="T34" fmla="*/ 80 w 536"/>
                <a:gd name="T35" fmla="*/ 80 h 312"/>
                <a:gd name="T36" fmla="*/ 0 w 536"/>
                <a:gd name="T37" fmla="*/ 104 h 312"/>
                <a:gd name="T38" fmla="*/ 64 w 536"/>
                <a:gd name="T39" fmla="*/ 32 h 312"/>
                <a:gd name="T40" fmla="*/ 96 w 536"/>
                <a:gd name="T41" fmla="*/ 8 h 312"/>
                <a:gd name="T42" fmla="*/ 144 w 536"/>
                <a:gd name="T43" fmla="*/ 0 h 3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6" h="312">
                  <a:moveTo>
                    <a:pt x="144" y="0"/>
                  </a:moveTo>
                  <a:lnTo>
                    <a:pt x="200" y="8"/>
                  </a:lnTo>
                  <a:lnTo>
                    <a:pt x="240" y="40"/>
                  </a:lnTo>
                  <a:lnTo>
                    <a:pt x="312" y="120"/>
                  </a:lnTo>
                  <a:lnTo>
                    <a:pt x="344" y="168"/>
                  </a:lnTo>
                  <a:lnTo>
                    <a:pt x="384" y="200"/>
                  </a:lnTo>
                  <a:lnTo>
                    <a:pt x="424" y="232"/>
                  </a:lnTo>
                  <a:lnTo>
                    <a:pt x="480" y="240"/>
                  </a:lnTo>
                  <a:lnTo>
                    <a:pt x="536" y="224"/>
                  </a:lnTo>
                  <a:lnTo>
                    <a:pt x="504" y="264"/>
                  </a:lnTo>
                  <a:lnTo>
                    <a:pt x="472" y="288"/>
                  </a:lnTo>
                  <a:lnTo>
                    <a:pt x="384" y="312"/>
                  </a:lnTo>
                  <a:lnTo>
                    <a:pt x="336" y="304"/>
                  </a:lnTo>
                  <a:lnTo>
                    <a:pt x="296" y="280"/>
                  </a:lnTo>
                  <a:lnTo>
                    <a:pt x="232" y="200"/>
                  </a:lnTo>
                  <a:lnTo>
                    <a:pt x="168" y="120"/>
                  </a:lnTo>
                  <a:lnTo>
                    <a:pt x="128" y="88"/>
                  </a:lnTo>
                  <a:lnTo>
                    <a:pt x="80" y="80"/>
                  </a:lnTo>
                  <a:lnTo>
                    <a:pt x="0" y="104"/>
                  </a:lnTo>
                  <a:lnTo>
                    <a:pt x="64" y="32"/>
                  </a:lnTo>
                  <a:lnTo>
                    <a:pt x="96" y="8"/>
                  </a:lnTo>
                  <a:lnTo>
                    <a:pt x="144"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2" name="Freeform 32"/>
            <p:cNvSpPr>
              <a:spLocks/>
            </p:cNvSpPr>
            <p:nvPr/>
          </p:nvSpPr>
          <p:spPr bwMode="auto">
            <a:xfrm>
              <a:off x="4712" y="2900"/>
              <a:ext cx="432" cy="472"/>
            </a:xfrm>
            <a:custGeom>
              <a:avLst/>
              <a:gdLst>
                <a:gd name="T0" fmla="*/ 208 w 432"/>
                <a:gd name="T1" fmla="*/ 0 h 472"/>
                <a:gd name="T2" fmla="*/ 248 w 432"/>
                <a:gd name="T3" fmla="*/ 8 h 472"/>
                <a:gd name="T4" fmla="*/ 248 w 432"/>
                <a:gd name="T5" fmla="*/ 40 h 472"/>
                <a:gd name="T6" fmla="*/ 200 w 432"/>
                <a:gd name="T7" fmla="*/ 120 h 472"/>
                <a:gd name="T8" fmla="*/ 144 w 432"/>
                <a:gd name="T9" fmla="*/ 96 h 472"/>
                <a:gd name="T10" fmla="*/ 112 w 432"/>
                <a:gd name="T11" fmla="*/ 104 h 472"/>
                <a:gd name="T12" fmla="*/ 88 w 432"/>
                <a:gd name="T13" fmla="*/ 128 h 472"/>
                <a:gd name="T14" fmla="*/ 72 w 432"/>
                <a:gd name="T15" fmla="*/ 160 h 472"/>
                <a:gd name="T16" fmla="*/ 64 w 432"/>
                <a:gd name="T17" fmla="*/ 200 h 472"/>
                <a:gd name="T18" fmla="*/ 80 w 432"/>
                <a:gd name="T19" fmla="*/ 264 h 472"/>
                <a:gd name="T20" fmla="*/ 136 w 432"/>
                <a:gd name="T21" fmla="*/ 288 h 472"/>
                <a:gd name="T22" fmla="*/ 176 w 432"/>
                <a:gd name="T23" fmla="*/ 280 h 472"/>
                <a:gd name="T24" fmla="*/ 200 w 432"/>
                <a:gd name="T25" fmla="*/ 256 h 472"/>
                <a:gd name="T26" fmla="*/ 248 w 432"/>
                <a:gd name="T27" fmla="*/ 184 h 472"/>
                <a:gd name="T28" fmla="*/ 288 w 432"/>
                <a:gd name="T29" fmla="*/ 112 h 472"/>
                <a:gd name="T30" fmla="*/ 320 w 432"/>
                <a:gd name="T31" fmla="*/ 88 h 472"/>
                <a:gd name="T32" fmla="*/ 360 w 432"/>
                <a:gd name="T33" fmla="*/ 80 h 472"/>
                <a:gd name="T34" fmla="*/ 408 w 432"/>
                <a:gd name="T35" fmla="*/ 112 h 472"/>
                <a:gd name="T36" fmla="*/ 424 w 432"/>
                <a:gd name="T37" fmla="*/ 136 h 472"/>
                <a:gd name="T38" fmla="*/ 432 w 432"/>
                <a:gd name="T39" fmla="*/ 168 h 472"/>
                <a:gd name="T40" fmla="*/ 416 w 432"/>
                <a:gd name="T41" fmla="*/ 264 h 472"/>
                <a:gd name="T42" fmla="*/ 384 w 432"/>
                <a:gd name="T43" fmla="*/ 344 h 472"/>
                <a:gd name="T44" fmla="*/ 328 w 432"/>
                <a:gd name="T45" fmla="*/ 408 h 472"/>
                <a:gd name="T46" fmla="*/ 256 w 432"/>
                <a:gd name="T47" fmla="*/ 472 h 472"/>
                <a:gd name="T48" fmla="*/ 200 w 432"/>
                <a:gd name="T49" fmla="*/ 472 h 472"/>
                <a:gd name="T50" fmla="*/ 216 w 432"/>
                <a:gd name="T51" fmla="*/ 440 h 472"/>
                <a:gd name="T52" fmla="*/ 240 w 432"/>
                <a:gd name="T53" fmla="*/ 416 h 472"/>
                <a:gd name="T54" fmla="*/ 296 w 432"/>
                <a:gd name="T55" fmla="*/ 384 h 472"/>
                <a:gd name="T56" fmla="*/ 344 w 432"/>
                <a:gd name="T57" fmla="*/ 344 h 472"/>
                <a:gd name="T58" fmla="*/ 360 w 432"/>
                <a:gd name="T59" fmla="*/ 320 h 472"/>
                <a:gd name="T60" fmla="*/ 368 w 432"/>
                <a:gd name="T61" fmla="*/ 288 h 472"/>
                <a:gd name="T62" fmla="*/ 352 w 432"/>
                <a:gd name="T63" fmla="*/ 232 h 472"/>
                <a:gd name="T64" fmla="*/ 304 w 432"/>
                <a:gd name="T65" fmla="*/ 208 h 472"/>
                <a:gd name="T66" fmla="*/ 272 w 432"/>
                <a:gd name="T67" fmla="*/ 216 h 472"/>
                <a:gd name="T68" fmla="*/ 240 w 432"/>
                <a:gd name="T69" fmla="*/ 240 h 472"/>
                <a:gd name="T70" fmla="*/ 192 w 432"/>
                <a:gd name="T71" fmla="*/ 312 h 472"/>
                <a:gd name="T72" fmla="*/ 152 w 432"/>
                <a:gd name="T73" fmla="*/ 384 h 472"/>
                <a:gd name="T74" fmla="*/ 120 w 432"/>
                <a:gd name="T75" fmla="*/ 408 h 472"/>
                <a:gd name="T76" fmla="*/ 80 w 432"/>
                <a:gd name="T77" fmla="*/ 416 h 472"/>
                <a:gd name="T78" fmla="*/ 48 w 432"/>
                <a:gd name="T79" fmla="*/ 408 h 472"/>
                <a:gd name="T80" fmla="*/ 24 w 432"/>
                <a:gd name="T81" fmla="*/ 384 h 472"/>
                <a:gd name="T82" fmla="*/ 8 w 432"/>
                <a:gd name="T83" fmla="*/ 360 h 472"/>
                <a:gd name="T84" fmla="*/ 0 w 432"/>
                <a:gd name="T85" fmla="*/ 320 h 472"/>
                <a:gd name="T86" fmla="*/ 8 w 432"/>
                <a:gd name="T87" fmla="*/ 256 h 472"/>
                <a:gd name="T88" fmla="*/ 32 w 432"/>
                <a:gd name="T89" fmla="*/ 200 h 472"/>
                <a:gd name="T90" fmla="*/ 104 w 432"/>
                <a:gd name="T91" fmla="*/ 88 h 472"/>
                <a:gd name="T92" fmla="*/ 152 w 432"/>
                <a:gd name="T93" fmla="*/ 32 h 472"/>
                <a:gd name="T94" fmla="*/ 176 w 432"/>
                <a:gd name="T95" fmla="*/ 8 h 472"/>
                <a:gd name="T96" fmla="*/ 208 w 432"/>
                <a:gd name="T97" fmla="*/ 0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2" h="472">
                  <a:moveTo>
                    <a:pt x="208" y="0"/>
                  </a:moveTo>
                  <a:lnTo>
                    <a:pt x="248" y="8"/>
                  </a:lnTo>
                  <a:lnTo>
                    <a:pt x="248" y="40"/>
                  </a:lnTo>
                  <a:lnTo>
                    <a:pt x="200" y="120"/>
                  </a:lnTo>
                  <a:lnTo>
                    <a:pt x="144" y="96"/>
                  </a:lnTo>
                  <a:lnTo>
                    <a:pt x="112" y="104"/>
                  </a:lnTo>
                  <a:lnTo>
                    <a:pt x="88" y="128"/>
                  </a:lnTo>
                  <a:lnTo>
                    <a:pt x="72" y="160"/>
                  </a:lnTo>
                  <a:lnTo>
                    <a:pt x="64" y="200"/>
                  </a:lnTo>
                  <a:lnTo>
                    <a:pt x="80" y="264"/>
                  </a:lnTo>
                  <a:lnTo>
                    <a:pt x="136" y="288"/>
                  </a:lnTo>
                  <a:lnTo>
                    <a:pt x="176" y="280"/>
                  </a:lnTo>
                  <a:lnTo>
                    <a:pt x="200" y="256"/>
                  </a:lnTo>
                  <a:lnTo>
                    <a:pt x="248" y="184"/>
                  </a:lnTo>
                  <a:lnTo>
                    <a:pt x="288" y="112"/>
                  </a:lnTo>
                  <a:lnTo>
                    <a:pt x="320" y="88"/>
                  </a:lnTo>
                  <a:lnTo>
                    <a:pt x="360" y="80"/>
                  </a:lnTo>
                  <a:lnTo>
                    <a:pt x="408" y="112"/>
                  </a:lnTo>
                  <a:lnTo>
                    <a:pt x="424" y="136"/>
                  </a:lnTo>
                  <a:lnTo>
                    <a:pt x="432" y="168"/>
                  </a:lnTo>
                  <a:lnTo>
                    <a:pt x="416" y="264"/>
                  </a:lnTo>
                  <a:lnTo>
                    <a:pt x="384" y="344"/>
                  </a:lnTo>
                  <a:lnTo>
                    <a:pt x="328" y="408"/>
                  </a:lnTo>
                  <a:lnTo>
                    <a:pt x="256" y="472"/>
                  </a:lnTo>
                  <a:lnTo>
                    <a:pt x="200" y="472"/>
                  </a:lnTo>
                  <a:lnTo>
                    <a:pt x="216" y="440"/>
                  </a:lnTo>
                  <a:lnTo>
                    <a:pt x="240" y="416"/>
                  </a:lnTo>
                  <a:lnTo>
                    <a:pt x="296" y="384"/>
                  </a:lnTo>
                  <a:lnTo>
                    <a:pt x="344" y="344"/>
                  </a:lnTo>
                  <a:lnTo>
                    <a:pt x="360" y="320"/>
                  </a:lnTo>
                  <a:lnTo>
                    <a:pt x="368" y="288"/>
                  </a:lnTo>
                  <a:lnTo>
                    <a:pt x="352" y="232"/>
                  </a:lnTo>
                  <a:lnTo>
                    <a:pt x="304" y="208"/>
                  </a:lnTo>
                  <a:lnTo>
                    <a:pt x="272" y="216"/>
                  </a:lnTo>
                  <a:lnTo>
                    <a:pt x="240" y="240"/>
                  </a:lnTo>
                  <a:lnTo>
                    <a:pt x="192" y="312"/>
                  </a:lnTo>
                  <a:lnTo>
                    <a:pt x="152" y="384"/>
                  </a:lnTo>
                  <a:lnTo>
                    <a:pt x="120" y="408"/>
                  </a:lnTo>
                  <a:lnTo>
                    <a:pt x="80" y="416"/>
                  </a:lnTo>
                  <a:lnTo>
                    <a:pt x="48" y="408"/>
                  </a:lnTo>
                  <a:lnTo>
                    <a:pt x="24" y="384"/>
                  </a:lnTo>
                  <a:lnTo>
                    <a:pt x="8" y="360"/>
                  </a:lnTo>
                  <a:lnTo>
                    <a:pt x="0" y="320"/>
                  </a:lnTo>
                  <a:lnTo>
                    <a:pt x="8" y="256"/>
                  </a:lnTo>
                  <a:lnTo>
                    <a:pt x="32" y="200"/>
                  </a:lnTo>
                  <a:lnTo>
                    <a:pt x="104" y="88"/>
                  </a:lnTo>
                  <a:lnTo>
                    <a:pt x="152" y="32"/>
                  </a:lnTo>
                  <a:lnTo>
                    <a:pt x="176" y="8"/>
                  </a:lnTo>
                  <a:lnTo>
                    <a:pt x="208"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3" name="Freeform 33"/>
            <p:cNvSpPr>
              <a:spLocks/>
            </p:cNvSpPr>
            <p:nvPr/>
          </p:nvSpPr>
          <p:spPr bwMode="auto">
            <a:xfrm>
              <a:off x="4520" y="3300"/>
              <a:ext cx="360" cy="320"/>
            </a:xfrm>
            <a:custGeom>
              <a:avLst/>
              <a:gdLst>
                <a:gd name="T0" fmla="*/ 80 w 360"/>
                <a:gd name="T1" fmla="*/ 0 h 320"/>
                <a:gd name="T2" fmla="*/ 208 w 360"/>
                <a:gd name="T3" fmla="*/ 136 h 320"/>
                <a:gd name="T4" fmla="*/ 272 w 360"/>
                <a:gd name="T5" fmla="*/ 192 h 320"/>
                <a:gd name="T6" fmla="*/ 312 w 360"/>
                <a:gd name="T7" fmla="*/ 200 h 320"/>
                <a:gd name="T8" fmla="*/ 360 w 360"/>
                <a:gd name="T9" fmla="*/ 208 h 320"/>
                <a:gd name="T10" fmla="*/ 264 w 360"/>
                <a:gd name="T11" fmla="*/ 320 h 320"/>
                <a:gd name="T12" fmla="*/ 200 w 360"/>
                <a:gd name="T13" fmla="*/ 248 h 320"/>
                <a:gd name="T14" fmla="*/ 136 w 360"/>
                <a:gd name="T15" fmla="*/ 200 h 320"/>
                <a:gd name="T16" fmla="*/ 0 w 360"/>
                <a:gd name="T17" fmla="*/ 88 h 320"/>
                <a:gd name="T18" fmla="*/ 80 w 360"/>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0" h="320">
                  <a:moveTo>
                    <a:pt x="80" y="0"/>
                  </a:moveTo>
                  <a:lnTo>
                    <a:pt x="208" y="136"/>
                  </a:lnTo>
                  <a:lnTo>
                    <a:pt x="272" y="192"/>
                  </a:lnTo>
                  <a:lnTo>
                    <a:pt x="312" y="200"/>
                  </a:lnTo>
                  <a:lnTo>
                    <a:pt x="360" y="208"/>
                  </a:lnTo>
                  <a:lnTo>
                    <a:pt x="264" y="320"/>
                  </a:lnTo>
                  <a:lnTo>
                    <a:pt x="200" y="248"/>
                  </a:lnTo>
                  <a:lnTo>
                    <a:pt x="136" y="200"/>
                  </a:lnTo>
                  <a:lnTo>
                    <a:pt x="0" y="88"/>
                  </a:lnTo>
                  <a:lnTo>
                    <a:pt x="80"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4" name="Freeform 34"/>
            <p:cNvSpPr>
              <a:spLocks/>
            </p:cNvSpPr>
            <p:nvPr/>
          </p:nvSpPr>
          <p:spPr bwMode="auto">
            <a:xfrm>
              <a:off x="4184" y="3540"/>
              <a:ext cx="480" cy="408"/>
            </a:xfrm>
            <a:custGeom>
              <a:avLst/>
              <a:gdLst>
                <a:gd name="T0" fmla="*/ 176 w 480"/>
                <a:gd name="T1" fmla="*/ 0 h 408"/>
                <a:gd name="T2" fmla="*/ 224 w 480"/>
                <a:gd name="T3" fmla="*/ 8 h 408"/>
                <a:gd name="T4" fmla="*/ 264 w 480"/>
                <a:gd name="T5" fmla="*/ 32 h 408"/>
                <a:gd name="T6" fmla="*/ 328 w 480"/>
                <a:gd name="T7" fmla="*/ 104 h 408"/>
                <a:gd name="T8" fmla="*/ 352 w 480"/>
                <a:gd name="T9" fmla="*/ 160 h 408"/>
                <a:gd name="T10" fmla="*/ 368 w 480"/>
                <a:gd name="T11" fmla="*/ 184 h 408"/>
                <a:gd name="T12" fmla="*/ 392 w 480"/>
                <a:gd name="T13" fmla="*/ 192 h 408"/>
                <a:gd name="T14" fmla="*/ 416 w 480"/>
                <a:gd name="T15" fmla="*/ 184 h 408"/>
                <a:gd name="T16" fmla="*/ 440 w 480"/>
                <a:gd name="T17" fmla="*/ 168 h 408"/>
                <a:gd name="T18" fmla="*/ 480 w 480"/>
                <a:gd name="T19" fmla="*/ 128 h 408"/>
                <a:gd name="T20" fmla="*/ 480 w 480"/>
                <a:gd name="T21" fmla="*/ 160 h 408"/>
                <a:gd name="T22" fmla="*/ 400 w 480"/>
                <a:gd name="T23" fmla="*/ 240 h 408"/>
                <a:gd name="T24" fmla="*/ 448 w 480"/>
                <a:gd name="T25" fmla="*/ 288 h 408"/>
                <a:gd name="T26" fmla="*/ 400 w 480"/>
                <a:gd name="T27" fmla="*/ 328 h 408"/>
                <a:gd name="T28" fmla="*/ 352 w 480"/>
                <a:gd name="T29" fmla="*/ 368 h 408"/>
                <a:gd name="T30" fmla="*/ 312 w 480"/>
                <a:gd name="T31" fmla="*/ 312 h 408"/>
                <a:gd name="T32" fmla="*/ 240 w 480"/>
                <a:gd name="T33" fmla="*/ 352 h 408"/>
                <a:gd name="T34" fmla="*/ 184 w 480"/>
                <a:gd name="T35" fmla="*/ 408 h 408"/>
                <a:gd name="T36" fmla="*/ 184 w 480"/>
                <a:gd name="T37" fmla="*/ 368 h 408"/>
                <a:gd name="T38" fmla="*/ 248 w 480"/>
                <a:gd name="T39" fmla="*/ 328 h 408"/>
                <a:gd name="T40" fmla="*/ 280 w 480"/>
                <a:gd name="T41" fmla="*/ 312 h 408"/>
                <a:gd name="T42" fmla="*/ 288 w 480"/>
                <a:gd name="T43" fmla="*/ 280 h 408"/>
                <a:gd name="T44" fmla="*/ 280 w 480"/>
                <a:gd name="T45" fmla="*/ 248 h 408"/>
                <a:gd name="T46" fmla="*/ 264 w 480"/>
                <a:gd name="T47" fmla="*/ 216 h 408"/>
                <a:gd name="T48" fmla="*/ 224 w 480"/>
                <a:gd name="T49" fmla="*/ 168 h 408"/>
                <a:gd name="T50" fmla="*/ 168 w 480"/>
                <a:gd name="T51" fmla="*/ 96 h 408"/>
                <a:gd name="T52" fmla="*/ 136 w 480"/>
                <a:gd name="T53" fmla="*/ 64 h 408"/>
                <a:gd name="T54" fmla="*/ 96 w 480"/>
                <a:gd name="T55" fmla="*/ 56 h 408"/>
                <a:gd name="T56" fmla="*/ 64 w 480"/>
                <a:gd name="T57" fmla="*/ 64 h 408"/>
                <a:gd name="T58" fmla="*/ 40 w 480"/>
                <a:gd name="T59" fmla="*/ 96 h 408"/>
                <a:gd name="T60" fmla="*/ 16 w 480"/>
                <a:gd name="T61" fmla="*/ 176 h 408"/>
                <a:gd name="T62" fmla="*/ 0 w 480"/>
                <a:gd name="T63" fmla="*/ 128 h 408"/>
                <a:gd name="T64" fmla="*/ 16 w 480"/>
                <a:gd name="T65" fmla="*/ 72 h 408"/>
                <a:gd name="T66" fmla="*/ 56 w 480"/>
                <a:gd name="T67" fmla="*/ 32 h 408"/>
                <a:gd name="T68" fmla="*/ 112 w 480"/>
                <a:gd name="T69" fmla="*/ 8 h 408"/>
                <a:gd name="T70" fmla="*/ 176 w 480"/>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408">
                  <a:moveTo>
                    <a:pt x="176" y="0"/>
                  </a:moveTo>
                  <a:lnTo>
                    <a:pt x="224" y="8"/>
                  </a:lnTo>
                  <a:lnTo>
                    <a:pt x="264" y="32"/>
                  </a:lnTo>
                  <a:lnTo>
                    <a:pt x="328" y="104"/>
                  </a:lnTo>
                  <a:lnTo>
                    <a:pt x="352" y="160"/>
                  </a:lnTo>
                  <a:lnTo>
                    <a:pt x="368" y="184"/>
                  </a:lnTo>
                  <a:lnTo>
                    <a:pt x="392" y="192"/>
                  </a:lnTo>
                  <a:lnTo>
                    <a:pt x="416" y="184"/>
                  </a:lnTo>
                  <a:lnTo>
                    <a:pt x="440" y="168"/>
                  </a:lnTo>
                  <a:lnTo>
                    <a:pt x="480" y="128"/>
                  </a:lnTo>
                  <a:lnTo>
                    <a:pt x="480" y="160"/>
                  </a:lnTo>
                  <a:lnTo>
                    <a:pt x="400" y="240"/>
                  </a:lnTo>
                  <a:lnTo>
                    <a:pt x="448" y="288"/>
                  </a:lnTo>
                  <a:lnTo>
                    <a:pt x="400" y="328"/>
                  </a:lnTo>
                  <a:lnTo>
                    <a:pt x="352" y="368"/>
                  </a:lnTo>
                  <a:lnTo>
                    <a:pt x="312" y="312"/>
                  </a:lnTo>
                  <a:lnTo>
                    <a:pt x="240" y="352"/>
                  </a:lnTo>
                  <a:lnTo>
                    <a:pt x="184" y="408"/>
                  </a:lnTo>
                  <a:lnTo>
                    <a:pt x="184" y="368"/>
                  </a:lnTo>
                  <a:lnTo>
                    <a:pt x="248" y="328"/>
                  </a:lnTo>
                  <a:lnTo>
                    <a:pt x="280" y="312"/>
                  </a:lnTo>
                  <a:lnTo>
                    <a:pt x="288" y="280"/>
                  </a:lnTo>
                  <a:lnTo>
                    <a:pt x="280" y="248"/>
                  </a:lnTo>
                  <a:lnTo>
                    <a:pt x="264" y="216"/>
                  </a:lnTo>
                  <a:lnTo>
                    <a:pt x="224" y="168"/>
                  </a:lnTo>
                  <a:lnTo>
                    <a:pt x="168" y="96"/>
                  </a:lnTo>
                  <a:lnTo>
                    <a:pt x="136" y="64"/>
                  </a:lnTo>
                  <a:lnTo>
                    <a:pt x="96" y="56"/>
                  </a:lnTo>
                  <a:lnTo>
                    <a:pt x="64" y="64"/>
                  </a:lnTo>
                  <a:lnTo>
                    <a:pt x="40" y="96"/>
                  </a:lnTo>
                  <a:lnTo>
                    <a:pt x="16" y="176"/>
                  </a:lnTo>
                  <a:lnTo>
                    <a:pt x="0" y="128"/>
                  </a:lnTo>
                  <a:lnTo>
                    <a:pt x="16" y="72"/>
                  </a:lnTo>
                  <a:lnTo>
                    <a:pt x="56" y="32"/>
                  </a:lnTo>
                  <a:lnTo>
                    <a:pt x="112" y="8"/>
                  </a:lnTo>
                  <a:lnTo>
                    <a:pt x="176"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5" name="Freeform 35"/>
            <p:cNvSpPr>
              <a:spLocks/>
            </p:cNvSpPr>
            <p:nvPr/>
          </p:nvSpPr>
          <p:spPr bwMode="auto">
            <a:xfrm>
              <a:off x="3616" y="3660"/>
              <a:ext cx="600" cy="576"/>
            </a:xfrm>
            <a:custGeom>
              <a:avLst/>
              <a:gdLst>
                <a:gd name="T0" fmla="*/ 352 w 600"/>
                <a:gd name="T1" fmla="*/ 0 h 576"/>
                <a:gd name="T2" fmla="*/ 408 w 600"/>
                <a:gd name="T3" fmla="*/ 8 h 576"/>
                <a:gd name="T4" fmla="*/ 368 w 600"/>
                <a:gd name="T5" fmla="*/ 48 h 576"/>
                <a:gd name="T6" fmla="*/ 320 w 600"/>
                <a:gd name="T7" fmla="*/ 64 h 576"/>
                <a:gd name="T8" fmla="*/ 288 w 600"/>
                <a:gd name="T9" fmla="*/ 48 h 576"/>
                <a:gd name="T10" fmla="*/ 256 w 600"/>
                <a:gd name="T11" fmla="*/ 32 h 576"/>
                <a:gd name="T12" fmla="*/ 192 w 600"/>
                <a:gd name="T13" fmla="*/ 40 h 576"/>
                <a:gd name="T14" fmla="*/ 136 w 600"/>
                <a:gd name="T15" fmla="*/ 64 h 576"/>
                <a:gd name="T16" fmla="*/ 96 w 600"/>
                <a:gd name="T17" fmla="*/ 112 h 576"/>
                <a:gd name="T18" fmla="*/ 80 w 600"/>
                <a:gd name="T19" fmla="*/ 168 h 576"/>
                <a:gd name="T20" fmla="*/ 88 w 600"/>
                <a:gd name="T21" fmla="*/ 216 h 576"/>
                <a:gd name="T22" fmla="*/ 120 w 600"/>
                <a:gd name="T23" fmla="*/ 256 h 576"/>
                <a:gd name="T24" fmla="*/ 256 w 600"/>
                <a:gd name="T25" fmla="*/ 144 h 576"/>
                <a:gd name="T26" fmla="*/ 328 w 600"/>
                <a:gd name="T27" fmla="*/ 112 h 576"/>
                <a:gd name="T28" fmla="*/ 408 w 600"/>
                <a:gd name="T29" fmla="*/ 96 h 576"/>
                <a:gd name="T30" fmla="*/ 472 w 600"/>
                <a:gd name="T31" fmla="*/ 104 h 576"/>
                <a:gd name="T32" fmla="*/ 520 w 600"/>
                <a:gd name="T33" fmla="*/ 128 h 576"/>
                <a:gd name="T34" fmla="*/ 552 w 600"/>
                <a:gd name="T35" fmla="*/ 168 h 576"/>
                <a:gd name="T36" fmla="*/ 568 w 600"/>
                <a:gd name="T37" fmla="*/ 224 h 576"/>
                <a:gd name="T38" fmla="*/ 552 w 600"/>
                <a:gd name="T39" fmla="*/ 304 h 576"/>
                <a:gd name="T40" fmla="*/ 512 w 600"/>
                <a:gd name="T41" fmla="*/ 368 h 576"/>
                <a:gd name="T42" fmla="*/ 488 w 600"/>
                <a:gd name="T43" fmla="*/ 392 h 576"/>
                <a:gd name="T44" fmla="*/ 480 w 600"/>
                <a:gd name="T45" fmla="*/ 408 h 576"/>
                <a:gd name="T46" fmla="*/ 544 w 600"/>
                <a:gd name="T47" fmla="*/ 384 h 576"/>
                <a:gd name="T48" fmla="*/ 600 w 600"/>
                <a:gd name="T49" fmla="*/ 352 h 576"/>
                <a:gd name="T50" fmla="*/ 584 w 600"/>
                <a:gd name="T51" fmla="*/ 384 h 576"/>
                <a:gd name="T52" fmla="*/ 560 w 600"/>
                <a:gd name="T53" fmla="*/ 400 h 576"/>
                <a:gd name="T54" fmla="*/ 504 w 600"/>
                <a:gd name="T55" fmla="*/ 432 h 576"/>
                <a:gd name="T56" fmla="*/ 376 w 600"/>
                <a:gd name="T57" fmla="*/ 480 h 576"/>
                <a:gd name="T58" fmla="*/ 352 w 600"/>
                <a:gd name="T59" fmla="*/ 480 h 576"/>
                <a:gd name="T60" fmla="*/ 424 w 600"/>
                <a:gd name="T61" fmla="*/ 384 h 576"/>
                <a:gd name="T62" fmla="*/ 448 w 600"/>
                <a:gd name="T63" fmla="*/ 336 h 576"/>
                <a:gd name="T64" fmla="*/ 456 w 600"/>
                <a:gd name="T65" fmla="*/ 280 h 576"/>
                <a:gd name="T66" fmla="*/ 448 w 600"/>
                <a:gd name="T67" fmla="*/ 224 h 576"/>
                <a:gd name="T68" fmla="*/ 424 w 600"/>
                <a:gd name="T69" fmla="*/ 184 h 576"/>
                <a:gd name="T70" fmla="*/ 384 w 600"/>
                <a:gd name="T71" fmla="*/ 152 h 576"/>
                <a:gd name="T72" fmla="*/ 336 w 600"/>
                <a:gd name="T73" fmla="*/ 144 h 576"/>
                <a:gd name="T74" fmla="*/ 264 w 600"/>
                <a:gd name="T75" fmla="*/ 160 h 576"/>
                <a:gd name="T76" fmla="*/ 208 w 600"/>
                <a:gd name="T77" fmla="*/ 216 h 576"/>
                <a:gd name="T78" fmla="*/ 176 w 600"/>
                <a:gd name="T79" fmla="*/ 288 h 576"/>
                <a:gd name="T80" fmla="*/ 168 w 600"/>
                <a:gd name="T81" fmla="*/ 368 h 576"/>
                <a:gd name="T82" fmla="*/ 176 w 600"/>
                <a:gd name="T83" fmla="*/ 456 h 576"/>
                <a:gd name="T84" fmla="*/ 216 w 600"/>
                <a:gd name="T85" fmla="*/ 536 h 576"/>
                <a:gd name="T86" fmla="*/ 168 w 600"/>
                <a:gd name="T87" fmla="*/ 560 h 576"/>
                <a:gd name="T88" fmla="*/ 120 w 600"/>
                <a:gd name="T89" fmla="*/ 576 h 576"/>
                <a:gd name="T90" fmla="*/ 32 w 600"/>
                <a:gd name="T91" fmla="*/ 400 h 576"/>
                <a:gd name="T92" fmla="*/ 8 w 600"/>
                <a:gd name="T93" fmla="*/ 312 h 576"/>
                <a:gd name="T94" fmla="*/ 0 w 600"/>
                <a:gd name="T95" fmla="*/ 216 h 576"/>
                <a:gd name="T96" fmla="*/ 8 w 600"/>
                <a:gd name="T97" fmla="*/ 160 h 576"/>
                <a:gd name="T98" fmla="*/ 32 w 600"/>
                <a:gd name="T99" fmla="*/ 112 h 576"/>
                <a:gd name="T100" fmla="*/ 112 w 600"/>
                <a:gd name="T101" fmla="*/ 48 h 576"/>
                <a:gd name="T102" fmla="*/ 168 w 600"/>
                <a:gd name="T103" fmla="*/ 24 h 576"/>
                <a:gd name="T104" fmla="*/ 232 w 600"/>
                <a:gd name="T105" fmla="*/ 8 h 576"/>
                <a:gd name="T106" fmla="*/ 352 w 600"/>
                <a:gd name="T107" fmla="*/ 0 h 5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0" h="576">
                  <a:moveTo>
                    <a:pt x="352" y="0"/>
                  </a:moveTo>
                  <a:lnTo>
                    <a:pt x="408" y="8"/>
                  </a:lnTo>
                  <a:lnTo>
                    <a:pt x="368" y="48"/>
                  </a:lnTo>
                  <a:lnTo>
                    <a:pt x="320" y="64"/>
                  </a:lnTo>
                  <a:lnTo>
                    <a:pt x="288" y="48"/>
                  </a:lnTo>
                  <a:lnTo>
                    <a:pt x="256" y="32"/>
                  </a:lnTo>
                  <a:lnTo>
                    <a:pt x="192" y="40"/>
                  </a:lnTo>
                  <a:lnTo>
                    <a:pt x="136" y="64"/>
                  </a:lnTo>
                  <a:lnTo>
                    <a:pt x="96" y="112"/>
                  </a:lnTo>
                  <a:lnTo>
                    <a:pt x="80" y="168"/>
                  </a:lnTo>
                  <a:lnTo>
                    <a:pt x="88" y="216"/>
                  </a:lnTo>
                  <a:lnTo>
                    <a:pt x="120" y="256"/>
                  </a:lnTo>
                  <a:lnTo>
                    <a:pt x="256" y="144"/>
                  </a:lnTo>
                  <a:lnTo>
                    <a:pt x="328" y="112"/>
                  </a:lnTo>
                  <a:lnTo>
                    <a:pt x="408" y="96"/>
                  </a:lnTo>
                  <a:lnTo>
                    <a:pt x="472" y="104"/>
                  </a:lnTo>
                  <a:lnTo>
                    <a:pt x="520" y="128"/>
                  </a:lnTo>
                  <a:lnTo>
                    <a:pt x="552" y="168"/>
                  </a:lnTo>
                  <a:lnTo>
                    <a:pt x="568" y="224"/>
                  </a:lnTo>
                  <a:lnTo>
                    <a:pt x="552" y="304"/>
                  </a:lnTo>
                  <a:lnTo>
                    <a:pt x="512" y="368"/>
                  </a:lnTo>
                  <a:lnTo>
                    <a:pt x="488" y="392"/>
                  </a:lnTo>
                  <a:lnTo>
                    <a:pt x="480" y="408"/>
                  </a:lnTo>
                  <a:lnTo>
                    <a:pt x="544" y="384"/>
                  </a:lnTo>
                  <a:lnTo>
                    <a:pt x="600" y="352"/>
                  </a:lnTo>
                  <a:lnTo>
                    <a:pt x="584" y="384"/>
                  </a:lnTo>
                  <a:lnTo>
                    <a:pt x="560" y="400"/>
                  </a:lnTo>
                  <a:lnTo>
                    <a:pt x="504" y="432"/>
                  </a:lnTo>
                  <a:lnTo>
                    <a:pt x="376" y="480"/>
                  </a:lnTo>
                  <a:lnTo>
                    <a:pt x="352" y="480"/>
                  </a:lnTo>
                  <a:lnTo>
                    <a:pt x="424" y="384"/>
                  </a:lnTo>
                  <a:lnTo>
                    <a:pt x="448" y="336"/>
                  </a:lnTo>
                  <a:lnTo>
                    <a:pt x="456" y="280"/>
                  </a:lnTo>
                  <a:lnTo>
                    <a:pt x="448" y="224"/>
                  </a:lnTo>
                  <a:lnTo>
                    <a:pt x="424" y="184"/>
                  </a:lnTo>
                  <a:lnTo>
                    <a:pt x="384" y="152"/>
                  </a:lnTo>
                  <a:lnTo>
                    <a:pt x="336" y="144"/>
                  </a:lnTo>
                  <a:lnTo>
                    <a:pt x="264" y="160"/>
                  </a:lnTo>
                  <a:lnTo>
                    <a:pt x="208" y="216"/>
                  </a:lnTo>
                  <a:lnTo>
                    <a:pt x="176" y="288"/>
                  </a:lnTo>
                  <a:lnTo>
                    <a:pt x="168" y="368"/>
                  </a:lnTo>
                  <a:lnTo>
                    <a:pt x="176" y="456"/>
                  </a:lnTo>
                  <a:lnTo>
                    <a:pt x="216" y="536"/>
                  </a:lnTo>
                  <a:lnTo>
                    <a:pt x="168" y="560"/>
                  </a:lnTo>
                  <a:lnTo>
                    <a:pt x="120" y="576"/>
                  </a:lnTo>
                  <a:lnTo>
                    <a:pt x="32" y="400"/>
                  </a:lnTo>
                  <a:lnTo>
                    <a:pt x="8" y="312"/>
                  </a:lnTo>
                  <a:lnTo>
                    <a:pt x="0" y="216"/>
                  </a:lnTo>
                  <a:lnTo>
                    <a:pt x="8" y="160"/>
                  </a:lnTo>
                  <a:lnTo>
                    <a:pt x="32" y="112"/>
                  </a:lnTo>
                  <a:lnTo>
                    <a:pt x="112" y="48"/>
                  </a:lnTo>
                  <a:lnTo>
                    <a:pt x="168" y="24"/>
                  </a:lnTo>
                  <a:lnTo>
                    <a:pt x="232" y="8"/>
                  </a:lnTo>
                  <a:lnTo>
                    <a:pt x="352" y="0"/>
                  </a:lnTo>
                  <a:close/>
                </a:path>
              </a:pathLst>
            </a:custGeom>
            <a:solidFill>
              <a:srgbClr val="000000"/>
            </a:solidFill>
            <a:ln w="12700">
              <a:solidFill>
                <a:srgbClr val="000000"/>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grpSp>
      <p:grpSp>
        <p:nvGrpSpPr>
          <p:cNvPr id="36" name="Group 36"/>
          <p:cNvGrpSpPr>
            <a:grpSpLocks/>
          </p:cNvGrpSpPr>
          <p:nvPr/>
        </p:nvGrpSpPr>
        <p:grpSpPr bwMode="auto">
          <a:xfrm>
            <a:off x="3806827" y="4776790"/>
            <a:ext cx="1528763" cy="1481137"/>
            <a:chOff x="1103" y="83"/>
            <a:chExt cx="4273" cy="4153"/>
          </a:xfrm>
        </p:grpSpPr>
        <p:sp>
          <p:nvSpPr>
            <p:cNvPr id="37" name="Freeform 37"/>
            <p:cNvSpPr>
              <a:spLocks/>
            </p:cNvSpPr>
            <p:nvPr/>
          </p:nvSpPr>
          <p:spPr bwMode="auto">
            <a:xfrm>
              <a:off x="2759" y="83"/>
              <a:ext cx="489" cy="376"/>
            </a:xfrm>
            <a:custGeom>
              <a:avLst/>
              <a:gdLst>
                <a:gd name="T0" fmla="*/ 360 w 489"/>
                <a:gd name="T1" fmla="*/ 0 h 376"/>
                <a:gd name="T2" fmla="*/ 440 w 489"/>
                <a:gd name="T3" fmla="*/ 16 h 376"/>
                <a:gd name="T4" fmla="*/ 472 w 489"/>
                <a:gd name="T5" fmla="*/ 40 h 376"/>
                <a:gd name="T6" fmla="*/ 481 w 489"/>
                <a:gd name="T7" fmla="*/ 80 h 376"/>
                <a:gd name="T8" fmla="*/ 472 w 489"/>
                <a:gd name="T9" fmla="*/ 112 h 376"/>
                <a:gd name="T10" fmla="*/ 440 w 489"/>
                <a:gd name="T11" fmla="*/ 136 h 376"/>
                <a:gd name="T12" fmla="*/ 368 w 489"/>
                <a:gd name="T13" fmla="*/ 168 h 376"/>
                <a:gd name="T14" fmla="*/ 392 w 489"/>
                <a:gd name="T15" fmla="*/ 176 h 376"/>
                <a:gd name="T16" fmla="*/ 489 w 489"/>
                <a:gd name="T17" fmla="*/ 160 h 376"/>
                <a:gd name="T18" fmla="*/ 464 w 489"/>
                <a:gd name="T19" fmla="*/ 192 h 376"/>
                <a:gd name="T20" fmla="*/ 432 w 489"/>
                <a:gd name="T21" fmla="*/ 208 h 376"/>
                <a:gd name="T22" fmla="*/ 368 w 489"/>
                <a:gd name="T23" fmla="*/ 216 h 376"/>
                <a:gd name="T24" fmla="*/ 216 w 489"/>
                <a:gd name="T25" fmla="*/ 216 h 376"/>
                <a:gd name="T26" fmla="*/ 152 w 489"/>
                <a:gd name="T27" fmla="*/ 224 h 376"/>
                <a:gd name="T28" fmla="*/ 128 w 489"/>
                <a:gd name="T29" fmla="*/ 232 h 376"/>
                <a:gd name="T30" fmla="*/ 120 w 489"/>
                <a:gd name="T31" fmla="*/ 256 h 376"/>
                <a:gd name="T32" fmla="*/ 128 w 489"/>
                <a:gd name="T33" fmla="*/ 296 h 376"/>
                <a:gd name="T34" fmla="*/ 160 w 489"/>
                <a:gd name="T35" fmla="*/ 320 h 376"/>
                <a:gd name="T36" fmla="*/ 248 w 489"/>
                <a:gd name="T37" fmla="*/ 344 h 376"/>
                <a:gd name="T38" fmla="*/ 360 w 489"/>
                <a:gd name="T39" fmla="*/ 320 h 376"/>
                <a:gd name="T40" fmla="*/ 448 w 489"/>
                <a:gd name="T41" fmla="*/ 256 h 376"/>
                <a:gd name="T42" fmla="*/ 400 w 489"/>
                <a:gd name="T43" fmla="*/ 328 h 376"/>
                <a:gd name="T44" fmla="*/ 360 w 489"/>
                <a:gd name="T45" fmla="*/ 344 h 376"/>
                <a:gd name="T46" fmla="*/ 320 w 489"/>
                <a:gd name="T47" fmla="*/ 360 h 376"/>
                <a:gd name="T48" fmla="*/ 232 w 489"/>
                <a:gd name="T49" fmla="*/ 376 h 376"/>
                <a:gd name="T50" fmla="*/ 136 w 489"/>
                <a:gd name="T51" fmla="*/ 376 h 376"/>
                <a:gd name="T52" fmla="*/ 80 w 489"/>
                <a:gd name="T53" fmla="*/ 360 h 376"/>
                <a:gd name="T54" fmla="*/ 40 w 489"/>
                <a:gd name="T55" fmla="*/ 328 h 376"/>
                <a:gd name="T56" fmla="*/ 8 w 489"/>
                <a:gd name="T57" fmla="*/ 280 h 376"/>
                <a:gd name="T58" fmla="*/ 0 w 489"/>
                <a:gd name="T59" fmla="*/ 216 h 376"/>
                <a:gd name="T60" fmla="*/ 8 w 489"/>
                <a:gd name="T61" fmla="*/ 160 h 376"/>
                <a:gd name="T62" fmla="*/ 32 w 489"/>
                <a:gd name="T63" fmla="*/ 112 h 376"/>
                <a:gd name="T64" fmla="*/ 72 w 489"/>
                <a:gd name="T65" fmla="*/ 72 h 376"/>
                <a:gd name="T66" fmla="*/ 120 w 489"/>
                <a:gd name="T67" fmla="*/ 48 h 376"/>
                <a:gd name="T68" fmla="*/ 176 w 489"/>
                <a:gd name="T69" fmla="*/ 24 h 376"/>
                <a:gd name="T70" fmla="*/ 240 w 489"/>
                <a:gd name="T71" fmla="*/ 8 h 376"/>
                <a:gd name="T72" fmla="*/ 360 w 489"/>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 h="376">
                  <a:moveTo>
                    <a:pt x="360" y="0"/>
                  </a:moveTo>
                  <a:lnTo>
                    <a:pt x="440" y="16"/>
                  </a:lnTo>
                  <a:lnTo>
                    <a:pt x="472" y="40"/>
                  </a:lnTo>
                  <a:lnTo>
                    <a:pt x="481" y="80"/>
                  </a:lnTo>
                  <a:lnTo>
                    <a:pt x="472" y="112"/>
                  </a:lnTo>
                  <a:lnTo>
                    <a:pt x="440" y="136"/>
                  </a:lnTo>
                  <a:lnTo>
                    <a:pt x="368" y="168"/>
                  </a:lnTo>
                  <a:lnTo>
                    <a:pt x="392" y="176"/>
                  </a:lnTo>
                  <a:lnTo>
                    <a:pt x="489" y="160"/>
                  </a:lnTo>
                  <a:lnTo>
                    <a:pt x="464" y="192"/>
                  </a:lnTo>
                  <a:lnTo>
                    <a:pt x="432" y="208"/>
                  </a:lnTo>
                  <a:lnTo>
                    <a:pt x="368" y="216"/>
                  </a:lnTo>
                  <a:lnTo>
                    <a:pt x="216" y="216"/>
                  </a:lnTo>
                  <a:lnTo>
                    <a:pt x="152" y="224"/>
                  </a:lnTo>
                  <a:lnTo>
                    <a:pt x="128" y="232"/>
                  </a:lnTo>
                  <a:lnTo>
                    <a:pt x="120" y="256"/>
                  </a:lnTo>
                  <a:lnTo>
                    <a:pt x="128" y="296"/>
                  </a:lnTo>
                  <a:lnTo>
                    <a:pt x="160" y="320"/>
                  </a:lnTo>
                  <a:lnTo>
                    <a:pt x="248" y="344"/>
                  </a:lnTo>
                  <a:lnTo>
                    <a:pt x="360" y="320"/>
                  </a:lnTo>
                  <a:lnTo>
                    <a:pt x="448" y="256"/>
                  </a:lnTo>
                  <a:lnTo>
                    <a:pt x="400" y="328"/>
                  </a:lnTo>
                  <a:lnTo>
                    <a:pt x="360" y="344"/>
                  </a:lnTo>
                  <a:lnTo>
                    <a:pt x="320" y="360"/>
                  </a:lnTo>
                  <a:lnTo>
                    <a:pt x="232" y="376"/>
                  </a:lnTo>
                  <a:lnTo>
                    <a:pt x="136" y="376"/>
                  </a:lnTo>
                  <a:lnTo>
                    <a:pt x="80" y="360"/>
                  </a:lnTo>
                  <a:lnTo>
                    <a:pt x="40" y="328"/>
                  </a:lnTo>
                  <a:lnTo>
                    <a:pt x="8" y="280"/>
                  </a:lnTo>
                  <a:lnTo>
                    <a:pt x="0" y="216"/>
                  </a:lnTo>
                  <a:lnTo>
                    <a:pt x="8" y="160"/>
                  </a:lnTo>
                  <a:lnTo>
                    <a:pt x="32" y="112"/>
                  </a:lnTo>
                  <a:lnTo>
                    <a:pt x="72" y="72"/>
                  </a:lnTo>
                  <a:lnTo>
                    <a:pt x="120" y="48"/>
                  </a:lnTo>
                  <a:lnTo>
                    <a:pt x="176" y="24"/>
                  </a:lnTo>
                  <a:lnTo>
                    <a:pt x="240" y="8"/>
                  </a:lnTo>
                  <a:lnTo>
                    <a:pt x="36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8" name="Freeform 38"/>
            <p:cNvSpPr>
              <a:spLocks/>
            </p:cNvSpPr>
            <p:nvPr/>
          </p:nvSpPr>
          <p:spPr bwMode="auto">
            <a:xfrm>
              <a:off x="2879" y="107"/>
              <a:ext cx="232" cy="176"/>
            </a:xfrm>
            <a:custGeom>
              <a:avLst/>
              <a:gdLst>
                <a:gd name="T0" fmla="*/ 160 w 232"/>
                <a:gd name="T1" fmla="*/ 0 h 176"/>
                <a:gd name="T2" fmla="*/ 208 w 232"/>
                <a:gd name="T3" fmla="*/ 16 h 176"/>
                <a:gd name="T4" fmla="*/ 224 w 232"/>
                <a:gd name="T5" fmla="*/ 40 h 176"/>
                <a:gd name="T6" fmla="*/ 232 w 232"/>
                <a:gd name="T7" fmla="*/ 64 h 176"/>
                <a:gd name="T8" fmla="*/ 216 w 232"/>
                <a:gd name="T9" fmla="*/ 112 h 176"/>
                <a:gd name="T10" fmla="*/ 168 w 232"/>
                <a:gd name="T11" fmla="*/ 136 h 176"/>
                <a:gd name="T12" fmla="*/ 48 w 232"/>
                <a:gd name="T13" fmla="*/ 176 h 176"/>
                <a:gd name="T14" fmla="*/ 0 w 232"/>
                <a:gd name="T15" fmla="*/ 176 h 176"/>
                <a:gd name="T16" fmla="*/ 0 w 232"/>
                <a:gd name="T17" fmla="*/ 152 h 176"/>
                <a:gd name="T18" fmla="*/ 64 w 232"/>
                <a:gd name="T19" fmla="*/ 48 h 176"/>
                <a:gd name="T20" fmla="*/ 104 w 232"/>
                <a:gd name="T21" fmla="*/ 16 h 176"/>
                <a:gd name="T22" fmla="*/ 160 w 232"/>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2" h="176">
                  <a:moveTo>
                    <a:pt x="160" y="0"/>
                  </a:moveTo>
                  <a:lnTo>
                    <a:pt x="208" y="16"/>
                  </a:lnTo>
                  <a:lnTo>
                    <a:pt x="224" y="40"/>
                  </a:lnTo>
                  <a:lnTo>
                    <a:pt x="232" y="64"/>
                  </a:lnTo>
                  <a:lnTo>
                    <a:pt x="216" y="112"/>
                  </a:lnTo>
                  <a:lnTo>
                    <a:pt x="168" y="136"/>
                  </a:lnTo>
                  <a:lnTo>
                    <a:pt x="48" y="176"/>
                  </a:lnTo>
                  <a:lnTo>
                    <a:pt x="0" y="176"/>
                  </a:lnTo>
                  <a:lnTo>
                    <a:pt x="0" y="152"/>
                  </a:lnTo>
                  <a:lnTo>
                    <a:pt x="64" y="48"/>
                  </a:lnTo>
                  <a:lnTo>
                    <a:pt x="104" y="16"/>
                  </a:lnTo>
                  <a:lnTo>
                    <a:pt x="16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39" name="Freeform 39"/>
            <p:cNvSpPr>
              <a:spLocks/>
            </p:cNvSpPr>
            <p:nvPr/>
          </p:nvSpPr>
          <p:spPr bwMode="auto">
            <a:xfrm>
              <a:off x="3504" y="131"/>
              <a:ext cx="600" cy="456"/>
            </a:xfrm>
            <a:custGeom>
              <a:avLst/>
              <a:gdLst>
                <a:gd name="T0" fmla="*/ 112 w 600"/>
                <a:gd name="T1" fmla="*/ 0 h 456"/>
                <a:gd name="T2" fmla="*/ 168 w 600"/>
                <a:gd name="T3" fmla="*/ 0 h 456"/>
                <a:gd name="T4" fmla="*/ 272 w 600"/>
                <a:gd name="T5" fmla="*/ 40 h 456"/>
                <a:gd name="T6" fmla="*/ 376 w 600"/>
                <a:gd name="T7" fmla="*/ 72 h 456"/>
                <a:gd name="T8" fmla="*/ 200 w 600"/>
                <a:gd name="T9" fmla="*/ 128 h 456"/>
                <a:gd name="T10" fmla="*/ 144 w 600"/>
                <a:gd name="T11" fmla="*/ 176 h 456"/>
                <a:gd name="T12" fmla="*/ 120 w 600"/>
                <a:gd name="T13" fmla="*/ 256 h 456"/>
                <a:gd name="T14" fmla="*/ 144 w 600"/>
                <a:gd name="T15" fmla="*/ 320 h 456"/>
                <a:gd name="T16" fmla="*/ 168 w 600"/>
                <a:gd name="T17" fmla="*/ 344 h 456"/>
                <a:gd name="T18" fmla="*/ 208 w 600"/>
                <a:gd name="T19" fmla="*/ 352 h 456"/>
                <a:gd name="T20" fmla="*/ 296 w 600"/>
                <a:gd name="T21" fmla="*/ 352 h 456"/>
                <a:gd name="T22" fmla="*/ 376 w 600"/>
                <a:gd name="T23" fmla="*/ 328 h 456"/>
                <a:gd name="T24" fmla="*/ 424 w 600"/>
                <a:gd name="T25" fmla="*/ 272 h 456"/>
                <a:gd name="T26" fmla="*/ 504 w 600"/>
                <a:gd name="T27" fmla="*/ 112 h 456"/>
                <a:gd name="T28" fmla="*/ 600 w 600"/>
                <a:gd name="T29" fmla="*/ 144 h 456"/>
                <a:gd name="T30" fmla="*/ 536 w 600"/>
                <a:gd name="T31" fmla="*/ 296 h 456"/>
                <a:gd name="T32" fmla="*/ 512 w 600"/>
                <a:gd name="T33" fmla="*/ 368 h 456"/>
                <a:gd name="T34" fmla="*/ 504 w 600"/>
                <a:gd name="T35" fmla="*/ 456 h 456"/>
                <a:gd name="T36" fmla="*/ 472 w 600"/>
                <a:gd name="T37" fmla="*/ 456 h 456"/>
                <a:gd name="T38" fmla="*/ 424 w 600"/>
                <a:gd name="T39" fmla="*/ 448 h 456"/>
                <a:gd name="T40" fmla="*/ 392 w 600"/>
                <a:gd name="T41" fmla="*/ 424 h 456"/>
                <a:gd name="T42" fmla="*/ 392 w 600"/>
                <a:gd name="T43" fmla="*/ 392 h 456"/>
                <a:gd name="T44" fmla="*/ 376 w 600"/>
                <a:gd name="T45" fmla="*/ 368 h 456"/>
                <a:gd name="T46" fmla="*/ 344 w 600"/>
                <a:gd name="T47" fmla="*/ 384 h 456"/>
                <a:gd name="T48" fmla="*/ 272 w 600"/>
                <a:gd name="T49" fmla="*/ 384 h 456"/>
                <a:gd name="T50" fmla="*/ 176 w 600"/>
                <a:gd name="T51" fmla="*/ 376 h 456"/>
                <a:gd name="T52" fmla="*/ 88 w 600"/>
                <a:gd name="T53" fmla="*/ 344 h 456"/>
                <a:gd name="T54" fmla="*/ 24 w 600"/>
                <a:gd name="T55" fmla="*/ 296 h 456"/>
                <a:gd name="T56" fmla="*/ 8 w 600"/>
                <a:gd name="T57" fmla="*/ 256 h 456"/>
                <a:gd name="T58" fmla="*/ 0 w 600"/>
                <a:gd name="T59" fmla="*/ 216 h 456"/>
                <a:gd name="T60" fmla="*/ 8 w 600"/>
                <a:gd name="T61" fmla="*/ 184 h 456"/>
                <a:gd name="T62" fmla="*/ 24 w 600"/>
                <a:gd name="T63" fmla="*/ 152 h 456"/>
                <a:gd name="T64" fmla="*/ 72 w 600"/>
                <a:gd name="T65" fmla="*/ 112 h 456"/>
                <a:gd name="T66" fmla="*/ 224 w 600"/>
                <a:gd name="T67" fmla="*/ 56 h 456"/>
                <a:gd name="T68" fmla="*/ 168 w 600"/>
                <a:gd name="T69" fmla="*/ 32 h 456"/>
                <a:gd name="T70" fmla="*/ 112 w 600"/>
                <a:gd name="T71" fmla="*/ 24 h 456"/>
                <a:gd name="T72" fmla="*/ 112 w 600"/>
                <a:gd name="T73" fmla="*/ 0 h 4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0" h="456">
                  <a:moveTo>
                    <a:pt x="112" y="0"/>
                  </a:moveTo>
                  <a:lnTo>
                    <a:pt x="168" y="0"/>
                  </a:lnTo>
                  <a:lnTo>
                    <a:pt x="272" y="40"/>
                  </a:lnTo>
                  <a:lnTo>
                    <a:pt x="376" y="72"/>
                  </a:lnTo>
                  <a:lnTo>
                    <a:pt x="200" y="128"/>
                  </a:lnTo>
                  <a:lnTo>
                    <a:pt x="144" y="176"/>
                  </a:lnTo>
                  <a:lnTo>
                    <a:pt x="120" y="256"/>
                  </a:lnTo>
                  <a:lnTo>
                    <a:pt x="144" y="320"/>
                  </a:lnTo>
                  <a:lnTo>
                    <a:pt x="168" y="344"/>
                  </a:lnTo>
                  <a:lnTo>
                    <a:pt x="208" y="352"/>
                  </a:lnTo>
                  <a:lnTo>
                    <a:pt x="296" y="352"/>
                  </a:lnTo>
                  <a:lnTo>
                    <a:pt x="376" y="328"/>
                  </a:lnTo>
                  <a:lnTo>
                    <a:pt x="424" y="272"/>
                  </a:lnTo>
                  <a:lnTo>
                    <a:pt x="504" y="112"/>
                  </a:lnTo>
                  <a:lnTo>
                    <a:pt x="600" y="144"/>
                  </a:lnTo>
                  <a:lnTo>
                    <a:pt x="536" y="296"/>
                  </a:lnTo>
                  <a:lnTo>
                    <a:pt x="512" y="368"/>
                  </a:lnTo>
                  <a:lnTo>
                    <a:pt x="504" y="456"/>
                  </a:lnTo>
                  <a:lnTo>
                    <a:pt x="472" y="456"/>
                  </a:lnTo>
                  <a:lnTo>
                    <a:pt x="424" y="448"/>
                  </a:lnTo>
                  <a:lnTo>
                    <a:pt x="392" y="424"/>
                  </a:lnTo>
                  <a:lnTo>
                    <a:pt x="392" y="392"/>
                  </a:lnTo>
                  <a:lnTo>
                    <a:pt x="376" y="368"/>
                  </a:lnTo>
                  <a:lnTo>
                    <a:pt x="344" y="384"/>
                  </a:lnTo>
                  <a:lnTo>
                    <a:pt x="272" y="384"/>
                  </a:lnTo>
                  <a:lnTo>
                    <a:pt x="176" y="376"/>
                  </a:lnTo>
                  <a:lnTo>
                    <a:pt x="88" y="344"/>
                  </a:lnTo>
                  <a:lnTo>
                    <a:pt x="24" y="296"/>
                  </a:lnTo>
                  <a:lnTo>
                    <a:pt x="8" y="256"/>
                  </a:lnTo>
                  <a:lnTo>
                    <a:pt x="0" y="216"/>
                  </a:lnTo>
                  <a:lnTo>
                    <a:pt x="8" y="184"/>
                  </a:lnTo>
                  <a:lnTo>
                    <a:pt x="24" y="152"/>
                  </a:lnTo>
                  <a:lnTo>
                    <a:pt x="72" y="112"/>
                  </a:lnTo>
                  <a:lnTo>
                    <a:pt x="224" y="56"/>
                  </a:lnTo>
                  <a:lnTo>
                    <a:pt x="168" y="32"/>
                  </a:lnTo>
                  <a:lnTo>
                    <a:pt x="112" y="24"/>
                  </a:lnTo>
                  <a:lnTo>
                    <a:pt x="11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0" name="Freeform 40"/>
            <p:cNvSpPr>
              <a:spLocks/>
            </p:cNvSpPr>
            <p:nvPr/>
          </p:nvSpPr>
          <p:spPr bwMode="auto">
            <a:xfrm>
              <a:off x="2135" y="187"/>
              <a:ext cx="592" cy="488"/>
            </a:xfrm>
            <a:custGeom>
              <a:avLst/>
              <a:gdLst>
                <a:gd name="T0" fmla="*/ 480 w 592"/>
                <a:gd name="T1" fmla="*/ 0 h 488"/>
                <a:gd name="T2" fmla="*/ 488 w 592"/>
                <a:gd name="T3" fmla="*/ 88 h 488"/>
                <a:gd name="T4" fmla="*/ 504 w 592"/>
                <a:gd name="T5" fmla="*/ 168 h 488"/>
                <a:gd name="T6" fmla="*/ 536 w 592"/>
                <a:gd name="T7" fmla="*/ 240 h 488"/>
                <a:gd name="T8" fmla="*/ 592 w 592"/>
                <a:gd name="T9" fmla="*/ 304 h 488"/>
                <a:gd name="T10" fmla="*/ 552 w 592"/>
                <a:gd name="T11" fmla="*/ 344 h 488"/>
                <a:gd name="T12" fmla="*/ 496 w 592"/>
                <a:gd name="T13" fmla="*/ 360 h 488"/>
                <a:gd name="T14" fmla="*/ 480 w 592"/>
                <a:gd name="T15" fmla="*/ 352 h 488"/>
                <a:gd name="T16" fmla="*/ 464 w 592"/>
                <a:gd name="T17" fmla="*/ 328 h 488"/>
                <a:gd name="T18" fmla="*/ 392 w 592"/>
                <a:gd name="T19" fmla="*/ 384 h 488"/>
                <a:gd name="T20" fmla="*/ 328 w 592"/>
                <a:gd name="T21" fmla="*/ 440 h 488"/>
                <a:gd name="T22" fmla="*/ 264 w 592"/>
                <a:gd name="T23" fmla="*/ 472 h 488"/>
                <a:gd name="T24" fmla="*/ 176 w 592"/>
                <a:gd name="T25" fmla="*/ 488 h 488"/>
                <a:gd name="T26" fmla="*/ 80 w 592"/>
                <a:gd name="T27" fmla="*/ 464 h 488"/>
                <a:gd name="T28" fmla="*/ 48 w 592"/>
                <a:gd name="T29" fmla="*/ 432 h 488"/>
                <a:gd name="T30" fmla="*/ 32 w 592"/>
                <a:gd name="T31" fmla="*/ 384 h 488"/>
                <a:gd name="T32" fmla="*/ 32 w 592"/>
                <a:gd name="T33" fmla="*/ 320 h 488"/>
                <a:gd name="T34" fmla="*/ 48 w 592"/>
                <a:gd name="T35" fmla="*/ 256 h 488"/>
                <a:gd name="T36" fmla="*/ 96 w 592"/>
                <a:gd name="T37" fmla="*/ 200 h 488"/>
                <a:gd name="T38" fmla="*/ 40 w 592"/>
                <a:gd name="T39" fmla="*/ 200 h 488"/>
                <a:gd name="T40" fmla="*/ 16 w 592"/>
                <a:gd name="T41" fmla="*/ 216 h 488"/>
                <a:gd name="T42" fmla="*/ 0 w 592"/>
                <a:gd name="T43" fmla="*/ 232 h 488"/>
                <a:gd name="T44" fmla="*/ 0 w 592"/>
                <a:gd name="T45" fmla="*/ 200 h 488"/>
                <a:gd name="T46" fmla="*/ 232 w 592"/>
                <a:gd name="T47" fmla="*/ 104 h 488"/>
                <a:gd name="T48" fmla="*/ 168 w 592"/>
                <a:gd name="T49" fmla="*/ 200 h 488"/>
                <a:gd name="T50" fmla="*/ 144 w 592"/>
                <a:gd name="T51" fmla="*/ 248 h 488"/>
                <a:gd name="T52" fmla="*/ 136 w 592"/>
                <a:gd name="T53" fmla="*/ 304 h 488"/>
                <a:gd name="T54" fmla="*/ 144 w 592"/>
                <a:gd name="T55" fmla="*/ 352 h 488"/>
                <a:gd name="T56" fmla="*/ 168 w 592"/>
                <a:gd name="T57" fmla="*/ 400 h 488"/>
                <a:gd name="T58" fmla="*/ 208 w 592"/>
                <a:gd name="T59" fmla="*/ 432 h 488"/>
                <a:gd name="T60" fmla="*/ 256 w 592"/>
                <a:gd name="T61" fmla="*/ 440 h 488"/>
                <a:gd name="T62" fmla="*/ 328 w 592"/>
                <a:gd name="T63" fmla="*/ 424 h 488"/>
                <a:gd name="T64" fmla="*/ 376 w 592"/>
                <a:gd name="T65" fmla="*/ 368 h 488"/>
                <a:gd name="T66" fmla="*/ 408 w 592"/>
                <a:gd name="T67" fmla="*/ 304 h 488"/>
                <a:gd name="T68" fmla="*/ 416 w 592"/>
                <a:gd name="T69" fmla="*/ 224 h 488"/>
                <a:gd name="T70" fmla="*/ 392 w 592"/>
                <a:gd name="T71" fmla="*/ 144 h 488"/>
                <a:gd name="T72" fmla="*/ 376 w 592"/>
                <a:gd name="T73" fmla="*/ 104 h 488"/>
                <a:gd name="T74" fmla="*/ 368 w 592"/>
                <a:gd name="T75" fmla="*/ 56 h 488"/>
                <a:gd name="T76" fmla="*/ 376 w 592"/>
                <a:gd name="T77" fmla="*/ 32 h 488"/>
                <a:gd name="T78" fmla="*/ 408 w 592"/>
                <a:gd name="T79" fmla="*/ 16 h 488"/>
                <a:gd name="T80" fmla="*/ 480 w 592"/>
                <a:gd name="T81" fmla="*/ 0 h 4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92" h="488">
                  <a:moveTo>
                    <a:pt x="480" y="0"/>
                  </a:moveTo>
                  <a:lnTo>
                    <a:pt x="488" y="88"/>
                  </a:lnTo>
                  <a:lnTo>
                    <a:pt x="504" y="168"/>
                  </a:lnTo>
                  <a:lnTo>
                    <a:pt x="536" y="240"/>
                  </a:lnTo>
                  <a:lnTo>
                    <a:pt x="592" y="304"/>
                  </a:lnTo>
                  <a:lnTo>
                    <a:pt x="552" y="344"/>
                  </a:lnTo>
                  <a:lnTo>
                    <a:pt x="496" y="360"/>
                  </a:lnTo>
                  <a:lnTo>
                    <a:pt x="480" y="352"/>
                  </a:lnTo>
                  <a:lnTo>
                    <a:pt x="464" y="328"/>
                  </a:lnTo>
                  <a:lnTo>
                    <a:pt x="392" y="384"/>
                  </a:lnTo>
                  <a:lnTo>
                    <a:pt x="328" y="440"/>
                  </a:lnTo>
                  <a:lnTo>
                    <a:pt x="264" y="472"/>
                  </a:lnTo>
                  <a:lnTo>
                    <a:pt x="176" y="488"/>
                  </a:lnTo>
                  <a:lnTo>
                    <a:pt x="80" y="464"/>
                  </a:lnTo>
                  <a:lnTo>
                    <a:pt x="48" y="432"/>
                  </a:lnTo>
                  <a:lnTo>
                    <a:pt x="32" y="384"/>
                  </a:lnTo>
                  <a:lnTo>
                    <a:pt x="32" y="320"/>
                  </a:lnTo>
                  <a:lnTo>
                    <a:pt x="48" y="256"/>
                  </a:lnTo>
                  <a:lnTo>
                    <a:pt x="96" y="200"/>
                  </a:lnTo>
                  <a:lnTo>
                    <a:pt x="40" y="200"/>
                  </a:lnTo>
                  <a:lnTo>
                    <a:pt x="16" y="216"/>
                  </a:lnTo>
                  <a:lnTo>
                    <a:pt x="0" y="232"/>
                  </a:lnTo>
                  <a:lnTo>
                    <a:pt x="0" y="200"/>
                  </a:lnTo>
                  <a:lnTo>
                    <a:pt x="232" y="104"/>
                  </a:lnTo>
                  <a:lnTo>
                    <a:pt x="168" y="200"/>
                  </a:lnTo>
                  <a:lnTo>
                    <a:pt x="144" y="248"/>
                  </a:lnTo>
                  <a:lnTo>
                    <a:pt x="136" y="304"/>
                  </a:lnTo>
                  <a:lnTo>
                    <a:pt x="144" y="352"/>
                  </a:lnTo>
                  <a:lnTo>
                    <a:pt x="168" y="400"/>
                  </a:lnTo>
                  <a:lnTo>
                    <a:pt x="208" y="432"/>
                  </a:lnTo>
                  <a:lnTo>
                    <a:pt x="256" y="440"/>
                  </a:lnTo>
                  <a:lnTo>
                    <a:pt x="328" y="424"/>
                  </a:lnTo>
                  <a:lnTo>
                    <a:pt x="376" y="368"/>
                  </a:lnTo>
                  <a:lnTo>
                    <a:pt x="408" y="304"/>
                  </a:lnTo>
                  <a:lnTo>
                    <a:pt x="416" y="224"/>
                  </a:lnTo>
                  <a:lnTo>
                    <a:pt x="392" y="144"/>
                  </a:lnTo>
                  <a:lnTo>
                    <a:pt x="376" y="104"/>
                  </a:lnTo>
                  <a:lnTo>
                    <a:pt x="368" y="56"/>
                  </a:lnTo>
                  <a:lnTo>
                    <a:pt x="376" y="32"/>
                  </a:lnTo>
                  <a:lnTo>
                    <a:pt x="408" y="16"/>
                  </a:lnTo>
                  <a:lnTo>
                    <a:pt x="48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1" name="Freeform 41"/>
            <p:cNvSpPr>
              <a:spLocks/>
            </p:cNvSpPr>
            <p:nvPr/>
          </p:nvSpPr>
          <p:spPr bwMode="auto">
            <a:xfrm>
              <a:off x="4072" y="371"/>
              <a:ext cx="616" cy="568"/>
            </a:xfrm>
            <a:custGeom>
              <a:avLst/>
              <a:gdLst>
                <a:gd name="T0" fmla="*/ 208 w 616"/>
                <a:gd name="T1" fmla="*/ 0 h 568"/>
                <a:gd name="T2" fmla="*/ 272 w 616"/>
                <a:gd name="T3" fmla="*/ 32 h 568"/>
                <a:gd name="T4" fmla="*/ 288 w 616"/>
                <a:gd name="T5" fmla="*/ 56 h 568"/>
                <a:gd name="T6" fmla="*/ 296 w 616"/>
                <a:gd name="T7" fmla="*/ 88 h 568"/>
                <a:gd name="T8" fmla="*/ 304 w 616"/>
                <a:gd name="T9" fmla="*/ 112 h 568"/>
                <a:gd name="T10" fmla="*/ 328 w 616"/>
                <a:gd name="T11" fmla="*/ 120 h 568"/>
                <a:gd name="T12" fmla="*/ 392 w 616"/>
                <a:gd name="T13" fmla="*/ 128 h 568"/>
                <a:gd name="T14" fmla="*/ 544 w 616"/>
                <a:gd name="T15" fmla="*/ 216 h 568"/>
                <a:gd name="T16" fmla="*/ 592 w 616"/>
                <a:gd name="T17" fmla="*/ 280 h 568"/>
                <a:gd name="T18" fmla="*/ 608 w 616"/>
                <a:gd name="T19" fmla="*/ 312 h 568"/>
                <a:gd name="T20" fmla="*/ 616 w 616"/>
                <a:gd name="T21" fmla="*/ 360 h 568"/>
                <a:gd name="T22" fmla="*/ 608 w 616"/>
                <a:gd name="T23" fmla="*/ 392 h 568"/>
                <a:gd name="T24" fmla="*/ 592 w 616"/>
                <a:gd name="T25" fmla="*/ 424 h 568"/>
                <a:gd name="T26" fmla="*/ 544 w 616"/>
                <a:gd name="T27" fmla="*/ 472 h 568"/>
                <a:gd name="T28" fmla="*/ 472 w 616"/>
                <a:gd name="T29" fmla="*/ 496 h 568"/>
                <a:gd name="T30" fmla="*/ 400 w 616"/>
                <a:gd name="T31" fmla="*/ 488 h 568"/>
                <a:gd name="T32" fmla="*/ 360 w 616"/>
                <a:gd name="T33" fmla="*/ 496 h 568"/>
                <a:gd name="T34" fmla="*/ 448 w 616"/>
                <a:gd name="T35" fmla="*/ 560 h 568"/>
                <a:gd name="T36" fmla="*/ 424 w 616"/>
                <a:gd name="T37" fmla="*/ 568 h 568"/>
                <a:gd name="T38" fmla="*/ 400 w 616"/>
                <a:gd name="T39" fmla="*/ 560 h 568"/>
                <a:gd name="T40" fmla="*/ 376 w 616"/>
                <a:gd name="T41" fmla="*/ 544 h 568"/>
                <a:gd name="T42" fmla="*/ 336 w 616"/>
                <a:gd name="T43" fmla="*/ 504 h 568"/>
                <a:gd name="T44" fmla="*/ 264 w 616"/>
                <a:gd name="T45" fmla="*/ 456 h 568"/>
                <a:gd name="T46" fmla="*/ 200 w 616"/>
                <a:gd name="T47" fmla="*/ 400 h 568"/>
                <a:gd name="T48" fmla="*/ 264 w 616"/>
                <a:gd name="T49" fmla="*/ 424 h 568"/>
                <a:gd name="T50" fmla="*/ 328 w 616"/>
                <a:gd name="T51" fmla="*/ 432 h 568"/>
                <a:gd name="T52" fmla="*/ 400 w 616"/>
                <a:gd name="T53" fmla="*/ 424 h 568"/>
                <a:gd name="T54" fmla="*/ 456 w 616"/>
                <a:gd name="T55" fmla="*/ 392 h 568"/>
                <a:gd name="T56" fmla="*/ 488 w 616"/>
                <a:gd name="T57" fmla="*/ 376 h 568"/>
                <a:gd name="T58" fmla="*/ 504 w 616"/>
                <a:gd name="T59" fmla="*/ 352 h 568"/>
                <a:gd name="T60" fmla="*/ 520 w 616"/>
                <a:gd name="T61" fmla="*/ 288 h 568"/>
                <a:gd name="T62" fmla="*/ 504 w 616"/>
                <a:gd name="T63" fmla="*/ 232 h 568"/>
                <a:gd name="T64" fmla="*/ 472 w 616"/>
                <a:gd name="T65" fmla="*/ 192 h 568"/>
                <a:gd name="T66" fmla="*/ 416 w 616"/>
                <a:gd name="T67" fmla="*/ 160 h 568"/>
                <a:gd name="T68" fmla="*/ 360 w 616"/>
                <a:gd name="T69" fmla="*/ 152 h 568"/>
                <a:gd name="T70" fmla="*/ 296 w 616"/>
                <a:gd name="T71" fmla="*/ 160 h 568"/>
                <a:gd name="T72" fmla="*/ 248 w 616"/>
                <a:gd name="T73" fmla="*/ 176 h 568"/>
                <a:gd name="T74" fmla="*/ 152 w 616"/>
                <a:gd name="T75" fmla="*/ 248 h 568"/>
                <a:gd name="T76" fmla="*/ 120 w 616"/>
                <a:gd name="T77" fmla="*/ 288 h 568"/>
                <a:gd name="T78" fmla="*/ 104 w 616"/>
                <a:gd name="T79" fmla="*/ 304 h 568"/>
                <a:gd name="T80" fmla="*/ 80 w 616"/>
                <a:gd name="T81" fmla="*/ 312 h 568"/>
                <a:gd name="T82" fmla="*/ 40 w 616"/>
                <a:gd name="T83" fmla="*/ 296 h 568"/>
                <a:gd name="T84" fmla="*/ 0 w 616"/>
                <a:gd name="T85" fmla="*/ 256 h 568"/>
                <a:gd name="T86" fmla="*/ 56 w 616"/>
                <a:gd name="T87" fmla="*/ 192 h 568"/>
                <a:gd name="T88" fmla="*/ 112 w 616"/>
                <a:gd name="T89" fmla="*/ 136 h 568"/>
                <a:gd name="T90" fmla="*/ 168 w 616"/>
                <a:gd name="T91" fmla="*/ 80 h 568"/>
                <a:gd name="T92" fmla="*/ 208 w 616"/>
                <a:gd name="T93" fmla="*/ 0 h 5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16" h="568">
                  <a:moveTo>
                    <a:pt x="208" y="0"/>
                  </a:moveTo>
                  <a:lnTo>
                    <a:pt x="272" y="32"/>
                  </a:lnTo>
                  <a:lnTo>
                    <a:pt x="288" y="56"/>
                  </a:lnTo>
                  <a:lnTo>
                    <a:pt x="296" y="88"/>
                  </a:lnTo>
                  <a:lnTo>
                    <a:pt x="304" y="112"/>
                  </a:lnTo>
                  <a:lnTo>
                    <a:pt x="328" y="120"/>
                  </a:lnTo>
                  <a:lnTo>
                    <a:pt x="392" y="128"/>
                  </a:lnTo>
                  <a:lnTo>
                    <a:pt x="544" y="216"/>
                  </a:lnTo>
                  <a:lnTo>
                    <a:pt x="592" y="280"/>
                  </a:lnTo>
                  <a:lnTo>
                    <a:pt x="608" y="312"/>
                  </a:lnTo>
                  <a:lnTo>
                    <a:pt x="616" y="360"/>
                  </a:lnTo>
                  <a:lnTo>
                    <a:pt x="608" y="392"/>
                  </a:lnTo>
                  <a:lnTo>
                    <a:pt x="592" y="424"/>
                  </a:lnTo>
                  <a:lnTo>
                    <a:pt x="544" y="472"/>
                  </a:lnTo>
                  <a:lnTo>
                    <a:pt x="472" y="496"/>
                  </a:lnTo>
                  <a:lnTo>
                    <a:pt x="400" y="488"/>
                  </a:lnTo>
                  <a:lnTo>
                    <a:pt x="360" y="496"/>
                  </a:lnTo>
                  <a:lnTo>
                    <a:pt x="448" y="560"/>
                  </a:lnTo>
                  <a:lnTo>
                    <a:pt x="424" y="568"/>
                  </a:lnTo>
                  <a:lnTo>
                    <a:pt x="400" y="560"/>
                  </a:lnTo>
                  <a:lnTo>
                    <a:pt x="376" y="544"/>
                  </a:lnTo>
                  <a:lnTo>
                    <a:pt x="336" y="504"/>
                  </a:lnTo>
                  <a:lnTo>
                    <a:pt x="264" y="456"/>
                  </a:lnTo>
                  <a:lnTo>
                    <a:pt x="200" y="400"/>
                  </a:lnTo>
                  <a:lnTo>
                    <a:pt x="264" y="424"/>
                  </a:lnTo>
                  <a:lnTo>
                    <a:pt x="328" y="432"/>
                  </a:lnTo>
                  <a:lnTo>
                    <a:pt x="400" y="424"/>
                  </a:lnTo>
                  <a:lnTo>
                    <a:pt x="456" y="392"/>
                  </a:lnTo>
                  <a:lnTo>
                    <a:pt x="488" y="376"/>
                  </a:lnTo>
                  <a:lnTo>
                    <a:pt x="504" y="352"/>
                  </a:lnTo>
                  <a:lnTo>
                    <a:pt x="520" y="288"/>
                  </a:lnTo>
                  <a:lnTo>
                    <a:pt x="504" y="232"/>
                  </a:lnTo>
                  <a:lnTo>
                    <a:pt x="472" y="192"/>
                  </a:lnTo>
                  <a:lnTo>
                    <a:pt x="416" y="160"/>
                  </a:lnTo>
                  <a:lnTo>
                    <a:pt x="360" y="152"/>
                  </a:lnTo>
                  <a:lnTo>
                    <a:pt x="296" y="160"/>
                  </a:lnTo>
                  <a:lnTo>
                    <a:pt x="248" y="176"/>
                  </a:lnTo>
                  <a:lnTo>
                    <a:pt x="152" y="248"/>
                  </a:lnTo>
                  <a:lnTo>
                    <a:pt x="120" y="288"/>
                  </a:lnTo>
                  <a:lnTo>
                    <a:pt x="104" y="304"/>
                  </a:lnTo>
                  <a:lnTo>
                    <a:pt x="80" y="312"/>
                  </a:lnTo>
                  <a:lnTo>
                    <a:pt x="40" y="296"/>
                  </a:lnTo>
                  <a:lnTo>
                    <a:pt x="0" y="256"/>
                  </a:lnTo>
                  <a:lnTo>
                    <a:pt x="56" y="192"/>
                  </a:lnTo>
                  <a:lnTo>
                    <a:pt x="112" y="136"/>
                  </a:lnTo>
                  <a:lnTo>
                    <a:pt x="168" y="80"/>
                  </a:lnTo>
                  <a:lnTo>
                    <a:pt x="20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2" name="Freeform 42"/>
            <p:cNvSpPr>
              <a:spLocks/>
            </p:cNvSpPr>
            <p:nvPr/>
          </p:nvSpPr>
          <p:spPr bwMode="auto">
            <a:xfrm>
              <a:off x="1239" y="547"/>
              <a:ext cx="912" cy="1048"/>
            </a:xfrm>
            <a:custGeom>
              <a:avLst/>
              <a:gdLst>
                <a:gd name="T0" fmla="*/ 744 w 912"/>
                <a:gd name="T1" fmla="*/ 0 h 1048"/>
                <a:gd name="T2" fmla="*/ 808 w 912"/>
                <a:gd name="T3" fmla="*/ 16 h 1048"/>
                <a:gd name="T4" fmla="*/ 864 w 912"/>
                <a:gd name="T5" fmla="*/ 56 h 1048"/>
                <a:gd name="T6" fmla="*/ 896 w 912"/>
                <a:gd name="T7" fmla="*/ 104 h 1048"/>
                <a:gd name="T8" fmla="*/ 912 w 912"/>
                <a:gd name="T9" fmla="*/ 176 h 1048"/>
                <a:gd name="T10" fmla="*/ 904 w 912"/>
                <a:gd name="T11" fmla="*/ 240 h 1048"/>
                <a:gd name="T12" fmla="*/ 880 w 912"/>
                <a:gd name="T13" fmla="*/ 288 h 1048"/>
                <a:gd name="T14" fmla="*/ 792 w 912"/>
                <a:gd name="T15" fmla="*/ 368 h 1048"/>
                <a:gd name="T16" fmla="*/ 688 w 912"/>
                <a:gd name="T17" fmla="*/ 448 h 1048"/>
                <a:gd name="T18" fmla="*/ 640 w 912"/>
                <a:gd name="T19" fmla="*/ 488 h 1048"/>
                <a:gd name="T20" fmla="*/ 600 w 912"/>
                <a:gd name="T21" fmla="*/ 544 h 1048"/>
                <a:gd name="T22" fmla="*/ 536 w 912"/>
                <a:gd name="T23" fmla="*/ 664 h 1048"/>
                <a:gd name="T24" fmla="*/ 504 w 912"/>
                <a:gd name="T25" fmla="*/ 720 h 1048"/>
                <a:gd name="T26" fmla="*/ 456 w 912"/>
                <a:gd name="T27" fmla="*/ 760 h 1048"/>
                <a:gd name="T28" fmla="*/ 328 w 912"/>
                <a:gd name="T29" fmla="*/ 808 h 1048"/>
                <a:gd name="T30" fmla="*/ 280 w 912"/>
                <a:gd name="T31" fmla="*/ 840 h 1048"/>
                <a:gd name="T32" fmla="*/ 264 w 912"/>
                <a:gd name="T33" fmla="*/ 896 h 1048"/>
                <a:gd name="T34" fmla="*/ 272 w 912"/>
                <a:gd name="T35" fmla="*/ 920 h 1048"/>
                <a:gd name="T36" fmla="*/ 288 w 912"/>
                <a:gd name="T37" fmla="*/ 936 h 1048"/>
                <a:gd name="T38" fmla="*/ 344 w 912"/>
                <a:gd name="T39" fmla="*/ 952 h 1048"/>
                <a:gd name="T40" fmla="*/ 288 w 912"/>
                <a:gd name="T41" fmla="*/ 1048 h 1048"/>
                <a:gd name="T42" fmla="*/ 0 w 912"/>
                <a:gd name="T43" fmla="*/ 872 h 1048"/>
                <a:gd name="T44" fmla="*/ 24 w 912"/>
                <a:gd name="T45" fmla="*/ 824 h 1048"/>
                <a:gd name="T46" fmla="*/ 40 w 912"/>
                <a:gd name="T47" fmla="*/ 800 h 1048"/>
                <a:gd name="T48" fmla="*/ 64 w 912"/>
                <a:gd name="T49" fmla="*/ 784 h 1048"/>
                <a:gd name="T50" fmla="*/ 88 w 912"/>
                <a:gd name="T51" fmla="*/ 784 h 1048"/>
                <a:gd name="T52" fmla="*/ 104 w 912"/>
                <a:gd name="T53" fmla="*/ 680 h 1048"/>
                <a:gd name="T54" fmla="*/ 136 w 912"/>
                <a:gd name="T55" fmla="*/ 584 h 1048"/>
                <a:gd name="T56" fmla="*/ 160 w 912"/>
                <a:gd name="T57" fmla="*/ 544 h 1048"/>
                <a:gd name="T58" fmla="*/ 184 w 912"/>
                <a:gd name="T59" fmla="*/ 512 h 1048"/>
                <a:gd name="T60" fmla="*/ 224 w 912"/>
                <a:gd name="T61" fmla="*/ 496 h 1048"/>
                <a:gd name="T62" fmla="*/ 272 w 912"/>
                <a:gd name="T63" fmla="*/ 488 h 1048"/>
                <a:gd name="T64" fmla="*/ 336 w 912"/>
                <a:gd name="T65" fmla="*/ 512 h 1048"/>
                <a:gd name="T66" fmla="*/ 368 w 912"/>
                <a:gd name="T67" fmla="*/ 576 h 1048"/>
                <a:gd name="T68" fmla="*/ 368 w 912"/>
                <a:gd name="T69" fmla="*/ 616 h 1048"/>
                <a:gd name="T70" fmla="*/ 352 w 912"/>
                <a:gd name="T71" fmla="*/ 656 h 1048"/>
                <a:gd name="T72" fmla="*/ 352 w 912"/>
                <a:gd name="T73" fmla="*/ 688 h 1048"/>
                <a:gd name="T74" fmla="*/ 368 w 912"/>
                <a:gd name="T75" fmla="*/ 704 h 1048"/>
                <a:gd name="T76" fmla="*/ 416 w 912"/>
                <a:gd name="T77" fmla="*/ 688 h 1048"/>
                <a:gd name="T78" fmla="*/ 456 w 912"/>
                <a:gd name="T79" fmla="*/ 656 h 1048"/>
                <a:gd name="T80" fmla="*/ 528 w 912"/>
                <a:gd name="T81" fmla="*/ 624 h 1048"/>
                <a:gd name="T82" fmla="*/ 552 w 912"/>
                <a:gd name="T83" fmla="*/ 592 h 1048"/>
                <a:gd name="T84" fmla="*/ 560 w 912"/>
                <a:gd name="T85" fmla="*/ 560 h 1048"/>
                <a:gd name="T86" fmla="*/ 544 w 912"/>
                <a:gd name="T87" fmla="*/ 504 h 1048"/>
                <a:gd name="T88" fmla="*/ 512 w 912"/>
                <a:gd name="T89" fmla="*/ 464 h 1048"/>
                <a:gd name="T90" fmla="*/ 416 w 912"/>
                <a:gd name="T91" fmla="*/ 384 h 1048"/>
                <a:gd name="T92" fmla="*/ 368 w 912"/>
                <a:gd name="T93" fmla="*/ 352 h 1048"/>
                <a:gd name="T94" fmla="*/ 352 w 912"/>
                <a:gd name="T95" fmla="*/ 344 h 1048"/>
                <a:gd name="T96" fmla="*/ 344 w 912"/>
                <a:gd name="T97" fmla="*/ 320 h 1048"/>
                <a:gd name="T98" fmla="*/ 352 w 912"/>
                <a:gd name="T99" fmla="*/ 288 h 1048"/>
                <a:gd name="T100" fmla="*/ 360 w 912"/>
                <a:gd name="T101" fmla="*/ 264 h 1048"/>
                <a:gd name="T102" fmla="*/ 416 w 912"/>
                <a:gd name="T103" fmla="*/ 240 h 1048"/>
                <a:gd name="T104" fmla="*/ 448 w 912"/>
                <a:gd name="T105" fmla="*/ 256 h 1048"/>
                <a:gd name="T106" fmla="*/ 512 w 912"/>
                <a:gd name="T107" fmla="*/ 168 h 1048"/>
                <a:gd name="T108" fmla="*/ 576 w 912"/>
                <a:gd name="T109" fmla="*/ 80 h 1048"/>
                <a:gd name="T110" fmla="*/ 648 w 912"/>
                <a:gd name="T111" fmla="*/ 24 h 1048"/>
                <a:gd name="T112" fmla="*/ 744 w 912"/>
                <a:gd name="T113" fmla="*/ 0 h 10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12" h="1048">
                  <a:moveTo>
                    <a:pt x="744" y="0"/>
                  </a:moveTo>
                  <a:lnTo>
                    <a:pt x="808" y="16"/>
                  </a:lnTo>
                  <a:lnTo>
                    <a:pt x="864" y="56"/>
                  </a:lnTo>
                  <a:lnTo>
                    <a:pt x="896" y="104"/>
                  </a:lnTo>
                  <a:lnTo>
                    <a:pt x="912" y="176"/>
                  </a:lnTo>
                  <a:lnTo>
                    <a:pt x="904" y="240"/>
                  </a:lnTo>
                  <a:lnTo>
                    <a:pt x="880" y="288"/>
                  </a:lnTo>
                  <a:lnTo>
                    <a:pt x="792" y="368"/>
                  </a:lnTo>
                  <a:lnTo>
                    <a:pt x="688" y="448"/>
                  </a:lnTo>
                  <a:lnTo>
                    <a:pt x="640" y="488"/>
                  </a:lnTo>
                  <a:lnTo>
                    <a:pt x="600" y="544"/>
                  </a:lnTo>
                  <a:lnTo>
                    <a:pt x="536" y="664"/>
                  </a:lnTo>
                  <a:lnTo>
                    <a:pt x="504" y="720"/>
                  </a:lnTo>
                  <a:lnTo>
                    <a:pt x="456" y="760"/>
                  </a:lnTo>
                  <a:lnTo>
                    <a:pt x="328" y="808"/>
                  </a:lnTo>
                  <a:lnTo>
                    <a:pt x="280" y="840"/>
                  </a:lnTo>
                  <a:lnTo>
                    <a:pt x="264" y="896"/>
                  </a:lnTo>
                  <a:lnTo>
                    <a:pt x="272" y="920"/>
                  </a:lnTo>
                  <a:lnTo>
                    <a:pt x="288" y="936"/>
                  </a:lnTo>
                  <a:lnTo>
                    <a:pt x="344" y="952"/>
                  </a:lnTo>
                  <a:lnTo>
                    <a:pt x="288" y="1048"/>
                  </a:lnTo>
                  <a:lnTo>
                    <a:pt x="0" y="872"/>
                  </a:lnTo>
                  <a:lnTo>
                    <a:pt x="24" y="824"/>
                  </a:lnTo>
                  <a:lnTo>
                    <a:pt x="40" y="800"/>
                  </a:lnTo>
                  <a:lnTo>
                    <a:pt x="64" y="784"/>
                  </a:lnTo>
                  <a:lnTo>
                    <a:pt x="88" y="784"/>
                  </a:lnTo>
                  <a:lnTo>
                    <a:pt x="104" y="680"/>
                  </a:lnTo>
                  <a:lnTo>
                    <a:pt x="136" y="584"/>
                  </a:lnTo>
                  <a:lnTo>
                    <a:pt x="160" y="544"/>
                  </a:lnTo>
                  <a:lnTo>
                    <a:pt x="184" y="512"/>
                  </a:lnTo>
                  <a:lnTo>
                    <a:pt x="224" y="496"/>
                  </a:lnTo>
                  <a:lnTo>
                    <a:pt x="272" y="488"/>
                  </a:lnTo>
                  <a:lnTo>
                    <a:pt x="336" y="512"/>
                  </a:lnTo>
                  <a:lnTo>
                    <a:pt x="368" y="576"/>
                  </a:lnTo>
                  <a:lnTo>
                    <a:pt x="368" y="616"/>
                  </a:lnTo>
                  <a:lnTo>
                    <a:pt x="352" y="656"/>
                  </a:lnTo>
                  <a:lnTo>
                    <a:pt x="352" y="688"/>
                  </a:lnTo>
                  <a:lnTo>
                    <a:pt x="368" y="704"/>
                  </a:lnTo>
                  <a:lnTo>
                    <a:pt x="416" y="688"/>
                  </a:lnTo>
                  <a:lnTo>
                    <a:pt x="456" y="656"/>
                  </a:lnTo>
                  <a:lnTo>
                    <a:pt x="528" y="624"/>
                  </a:lnTo>
                  <a:lnTo>
                    <a:pt x="552" y="592"/>
                  </a:lnTo>
                  <a:lnTo>
                    <a:pt x="560" y="560"/>
                  </a:lnTo>
                  <a:lnTo>
                    <a:pt x="544" y="504"/>
                  </a:lnTo>
                  <a:lnTo>
                    <a:pt x="512" y="464"/>
                  </a:lnTo>
                  <a:lnTo>
                    <a:pt x="416" y="384"/>
                  </a:lnTo>
                  <a:lnTo>
                    <a:pt x="368" y="352"/>
                  </a:lnTo>
                  <a:lnTo>
                    <a:pt x="352" y="344"/>
                  </a:lnTo>
                  <a:lnTo>
                    <a:pt x="344" y="320"/>
                  </a:lnTo>
                  <a:lnTo>
                    <a:pt x="352" y="288"/>
                  </a:lnTo>
                  <a:lnTo>
                    <a:pt x="360" y="264"/>
                  </a:lnTo>
                  <a:lnTo>
                    <a:pt x="416" y="240"/>
                  </a:lnTo>
                  <a:lnTo>
                    <a:pt x="448" y="256"/>
                  </a:lnTo>
                  <a:lnTo>
                    <a:pt x="512" y="168"/>
                  </a:lnTo>
                  <a:lnTo>
                    <a:pt x="576" y="80"/>
                  </a:lnTo>
                  <a:lnTo>
                    <a:pt x="648" y="24"/>
                  </a:lnTo>
                  <a:lnTo>
                    <a:pt x="7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3" name="Freeform 43"/>
            <p:cNvSpPr>
              <a:spLocks/>
            </p:cNvSpPr>
            <p:nvPr/>
          </p:nvSpPr>
          <p:spPr bwMode="auto">
            <a:xfrm>
              <a:off x="1783" y="643"/>
              <a:ext cx="256" cy="328"/>
            </a:xfrm>
            <a:custGeom>
              <a:avLst/>
              <a:gdLst>
                <a:gd name="T0" fmla="*/ 88 w 256"/>
                <a:gd name="T1" fmla="*/ 0 h 328"/>
                <a:gd name="T2" fmla="*/ 160 w 256"/>
                <a:gd name="T3" fmla="*/ 0 h 328"/>
                <a:gd name="T4" fmla="*/ 200 w 256"/>
                <a:gd name="T5" fmla="*/ 16 h 328"/>
                <a:gd name="T6" fmla="*/ 232 w 256"/>
                <a:gd name="T7" fmla="*/ 48 h 328"/>
                <a:gd name="T8" fmla="*/ 248 w 256"/>
                <a:gd name="T9" fmla="*/ 96 h 328"/>
                <a:gd name="T10" fmla="*/ 256 w 256"/>
                <a:gd name="T11" fmla="*/ 152 h 328"/>
                <a:gd name="T12" fmla="*/ 248 w 256"/>
                <a:gd name="T13" fmla="*/ 216 h 328"/>
                <a:gd name="T14" fmla="*/ 216 w 256"/>
                <a:gd name="T15" fmla="*/ 272 h 328"/>
                <a:gd name="T16" fmla="*/ 168 w 256"/>
                <a:gd name="T17" fmla="*/ 312 h 328"/>
                <a:gd name="T18" fmla="*/ 104 w 256"/>
                <a:gd name="T19" fmla="*/ 328 h 328"/>
                <a:gd name="T20" fmla="*/ 56 w 256"/>
                <a:gd name="T21" fmla="*/ 312 h 328"/>
                <a:gd name="T22" fmla="*/ 24 w 256"/>
                <a:gd name="T23" fmla="*/ 272 h 328"/>
                <a:gd name="T24" fmla="*/ 8 w 256"/>
                <a:gd name="T25" fmla="*/ 216 h 328"/>
                <a:gd name="T26" fmla="*/ 0 w 256"/>
                <a:gd name="T27" fmla="*/ 160 h 328"/>
                <a:gd name="T28" fmla="*/ 16 w 256"/>
                <a:gd name="T29" fmla="*/ 56 h 328"/>
                <a:gd name="T30" fmla="*/ 48 w 256"/>
                <a:gd name="T31" fmla="*/ 16 h 328"/>
                <a:gd name="T32" fmla="*/ 88 w 256"/>
                <a:gd name="T33" fmla="*/ 0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6" h="328">
                  <a:moveTo>
                    <a:pt x="88" y="0"/>
                  </a:moveTo>
                  <a:lnTo>
                    <a:pt x="160" y="0"/>
                  </a:lnTo>
                  <a:lnTo>
                    <a:pt x="200" y="16"/>
                  </a:lnTo>
                  <a:lnTo>
                    <a:pt x="232" y="48"/>
                  </a:lnTo>
                  <a:lnTo>
                    <a:pt x="248" y="96"/>
                  </a:lnTo>
                  <a:lnTo>
                    <a:pt x="256" y="152"/>
                  </a:lnTo>
                  <a:lnTo>
                    <a:pt x="248" y="216"/>
                  </a:lnTo>
                  <a:lnTo>
                    <a:pt x="216" y="272"/>
                  </a:lnTo>
                  <a:lnTo>
                    <a:pt x="168" y="312"/>
                  </a:lnTo>
                  <a:lnTo>
                    <a:pt x="104" y="328"/>
                  </a:lnTo>
                  <a:lnTo>
                    <a:pt x="56" y="312"/>
                  </a:lnTo>
                  <a:lnTo>
                    <a:pt x="24" y="272"/>
                  </a:lnTo>
                  <a:lnTo>
                    <a:pt x="8" y="216"/>
                  </a:lnTo>
                  <a:lnTo>
                    <a:pt x="0" y="160"/>
                  </a:lnTo>
                  <a:lnTo>
                    <a:pt x="16" y="56"/>
                  </a:lnTo>
                  <a:lnTo>
                    <a:pt x="48" y="16"/>
                  </a:lnTo>
                  <a:lnTo>
                    <a:pt x="88"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4" name="Freeform 44"/>
            <p:cNvSpPr>
              <a:spLocks/>
            </p:cNvSpPr>
            <p:nvPr/>
          </p:nvSpPr>
          <p:spPr bwMode="auto">
            <a:xfrm>
              <a:off x="4584" y="803"/>
              <a:ext cx="336" cy="320"/>
            </a:xfrm>
            <a:custGeom>
              <a:avLst/>
              <a:gdLst>
                <a:gd name="T0" fmla="*/ 248 w 336"/>
                <a:gd name="T1" fmla="*/ 0 h 320"/>
                <a:gd name="T2" fmla="*/ 336 w 336"/>
                <a:gd name="T3" fmla="*/ 96 h 320"/>
                <a:gd name="T4" fmla="*/ 280 w 336"/>
                <a:gd name="T5" fmla="*/ 168 h 320"/>
                <a:gd name="T6" fmla="*/ 216 w 336"/>
                <a:gd name="T7" fmla="*/ 216 h 320"/>
                <a:gd name="T8" fmla="*/ 80 w 336"/>
                <a:gd name="T9" fmla="*/ 320 h 320"/>
                <a:gd name="T10" fmla="*/ 24 w 336"/>
                <a:gd name="T11" fmla="*/ 288 h 320"/>
                <a:gd name="T12" fmla="*/ 8 w 336"/>
                <a:gd name="T13" fmla="*/ 272 h 320"/>
                <a:gd name="T14" fmla="*/ 0 w 336"/>
                <a:gd name="T15" fmla="*/ 240 h 320"/>
                <a:gd name="T16" fmla="*/ 8 w 336"/>
                <a:gd name="T17" fmla="*/ 216 h 320"/>
                <a:gd name="T18" fmla="*/ 24 w 336"/>
                <a:gd name="T19" fmla="*/ 200 h 320"/>
                <a:gd name="T20" fmla="*/ 72 w 336"/>
                <a:gd name="T21" fmla="*/ 176 h 320"/>
                <a:gd name="T22" fmla="*/ 128 w 336"/>
                <a:gd name="T23" fmla="*/ 136 h 320"/>
                <a:gd name="T24" fmla="*/ 168 w 336"/>
                <a:gd name="T25" fmla="*/ 96 h 320"/>
                <a:gd name="T26" fmla="*/ 208 w 336"/>
                <a:gd name="T27" fmla="*/ 56 h 320"/>
                <a:gd name="T28" fmla="*/ 248 w 336"/>
                <a:gd name="T29" fmla="*/ 0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6" h="320">
                  <a:moveTo>
                    <a:pt x="248" y="0"/>
                  </a:moveTo>
                  <a:lnTo>
                    <a:pt x="336" y="96"/>
                  </a:lnTo>
                  <a:lnTo>
                    <a:pt x="280" y="168"/>
                  </a:lnTo>
                  <a:lnTo>
                    <a:pt x="216" y="216"/>
                  </a:lnTo>
                  <a:lnTo>
                    <a:pt x="80" y="320"/>
                  </a:lnTo>
                  <a:lnTo>
                    <a:pt x="24" y="288"/>
                  </a:lnTo>
                  <a:lnTo>
                    <a:pt x="8" y="272"/>
                  </a:lnTo>
                  <a:lnTo>
                    <a:pt x="0" y="240"/>
                  </a:lnTo>
                  <a:lnTo>
                    <a:pt x="8" y="216"/>
                  </a:lnTo>
                  <a:lnTo>
                    <a:pt x="24" y="200"/>
                  </a:lnTo>
                  <a:lnTo>
                    <a:pt x="72" y="176"/>
                  </a:lnTo>
                  <a:lnTo>
                    <a:pt x="128" y="136"/>
                  </a:lnTo>
                  <a:lnTo>
                    <a:pt x="168" y="96"/>
                  </a:lnTo>
                  <a:lnTo>
                    <a:pt x="208" y="56"/>
                  </a:lnTo>
                  <a:lnTo>
                    <a:pt x="24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5" name="Freeform 45"/>
            <p:cNvSpPr>
              <a:spLocks/>
            </p:cNvSpPr>
            <p:nvPr/>
          </p:nvSpPr>
          <p:spPr bwMode="auto">
            <a:xfrm>
              <a:off x="1791" y="963"/>
              <a:ext cx="1585" cy="784"/>
            </a:xfrm>
            <a:custGeom>
              <a:avLst/>
              <a:gdLst>
                <a:gd name="T0" fmla="*/ 1416 w 1585"/>
                <a:gd name="T1" fmla="*/ 32 h 784"/>
                <a:gd name="T2" fmla="*/ 1440 w 1585"/>
                <a:gd name="T3" fmla="*/ 168 h 784"/>
                <a:gd name="T4" fmla="*/ 1416 w 1585"/>
                <a:gd name="T5" fmla="*/ 288 h 784"/>
                <a:gd name="T6" fmla="*/ 1521 w 1585"/>
                <a:gd name="T7" fmla="*/ 408 h 784"/>
                <a:gd name="T8" fmla="*/ 1585 w 1585"/>
                <a:gd name="T9" fmla="*/ 328 h 784"/>
                <a:gd name="T10" fmla="*/ 1537 w 1585"/>
                <a:gd name="T11" fmla="*/ 472 h 784"/>
                <a:gd name="T12" fmla="*/ 1497 w 1585"/>
                <a:gd name="T13" fmla="*/ 520 h 784"/>
                <a:gd name="T14" fmla="*/ 1432 w 1585"/>
                <a:gd name="T15" fmla="*/ 536 h 784"/>
                <a:gd name="T16" fmla="*/ 1256 w 1585"/>
                <a:gd name="T17" fmla="*/ 552 h 784"/>
                <a:gd name="T18" fmla="*/ 1360 w 1585"/>
                <a:gd name="T19" fmla="*/ 352 h 784"/>
                <a:gd name="T20" fmla="*/ 1360 w 1585"/>
                <a:gd name="T21" fmla="*/ 184 h 784"/>
                <a:gd name="T22" fmla="*/ 1312 w 1585"/>
                <a:gd name="T23" fmla="*/ 136 h 784"/>
                <a:gd name="T24" fmla="*/ 1240 w 1585"/>
                <a:gd name="T25" fmla="*/ 168 h 784"/>
                <a:gd name="T26" fmla="*/ 1136 w 1585"/>
                <a:gd name="T27" fmla="*/ 296 h 784"/>
                <a:gd name="T28" fmla="*/ 1064 w 1585"/>
                <a:gd name="T29" fmla="*/ 328 h 784"/>
                <a:gd name="T30" fmla="*/ 680 w 1585"/>
                <a:gd name="T31" fmla="*/ 320 h 784"/>
                <a:gd name="T32" fmla="*/ 608 w 1585"/>
                <a:gd name="T33" fmla="*/ 352 h 784"/>
                <a:gd name="T34" fmla="*/ 520 w 1585"/>
                <a:gd name="T35" fmla="*/ 488 h 784"/>
                <a:gd name="T36" fmla="*/ 448 w 1585"/>
                <a:gd name="T37" fmla="*/ 520 h 784"/>
                <a:gd name="T38" fmla="*/ 160 w 1585"/>
                <a:gd name="T39" fmla="*/ 536 h 784"/>
                <a:gd name="T40" fmla="*/ 96 w 1585"/>
                <a:gd name="T41" fmla="*/ 600 h 784"/>
                <a:gd name="T42" fmla="*/ 80 w 1585"/>
                <a:gd name="T43" fmla="*/ 696 h 784"/>
                <a:gd name="T44" fmla="*/ 192 w 1585"/>
                <a:gd name="T45" fmla="*/ 616 h 784"/>
                <a:gd name="T46" fmla="*/ 448 w 1585"/>
                <a:gd name="T47" fmla="*/ 616 h 784"/>
                <a:gd name="T48" fmla="*/ 696 w 1585"/>
                <a:gd name="T49" fmla="*/ 600 h 784"/>
                <a:gd name="T50" fmla="*/ 704 w 1585"/>
                <a:gd name="T51" fmla="*/ 624 h 784"/>
                <a:gd name="T52" fmla="*/ 640 w 1585"/>
                <a:gd name="T53" fmla="*/ 704 h 784"/>
                <a:gd name="T54" fmla="*/ 136 w 1585"/>
                <a:gd name="T55" fmla="*/ 712 h 784"/>
                <a:gd name="T56" fmla="*/ 64 w 1585"/>
                <a:gd name="T57" fmla="*/ 736 h 784"/>
                <a:gd name="T58" fmla="*/ 24 w 1585"/>
                <a:gd name="T59" fmla="*/ 728 h 784"/>
                <a:gd name="T60" fmla="*/ 112 w 1585"/>
                <a:gd name="T61" fmla="*/ 568 h 784"/>
                <a:gd name="T62" fmla="*/ 240 w 1585"/>
                <a:gd name="T63" fmla="*/ 400 h 784"/>
                <a:gd name="T64" fmla="*/ 528 w 1585"/>
                <a:gd name="T65" fmla="*/ 384 h 784"/>
                <a:gd name="T66" fmla="*/ 592 w 1585"/>
                <a:gd name="T67" fmla="*/ 352 h 784"/>
                <a:gd name="T68" fmla="*/ 664 w 1585"/>
                <a:gd name="T69" fmla="*/ 256 h 784"/>
                <a:gd name="T70" fmla="*/ 712 w 1585"/>
                <a:gd name="T71" fmla="*/ 200 h 784"/>
                <a:gd name="T72" fmla="*/ 1088 w 1585"/>
                <a:gd name="T73" fmla="*/ 192 h 784"/>
                <a:gd name="T74" fmla="*/ 1264 w 1585"/>
                <a:gd name="T75" fmla="*/ 144 h 784"/>
                <a:gd name="T76" fmla="*/ 1392 w 1585"/>
                <a:gd name="T77" fmla="*/ 0 h 7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85" h="784">
                  <a:moveTo>
                    <a:pt x="1392" y="0"/>
                  </a:moveTo>
                  <a:lnTo>
                    <a:pt x="1416" y="32"/>
                  </a:lnTo>
                  <a:lnTo>
                    <a:pt x="1432" y="72"/>
                  </a:lnTo>
                  <a:lnTo>
                    <a:pt x="1440" y="168"/>
                  </a:lnTo>
                  <a:lnTo>
                    <a:pt x="1432" y="232"/>
                  </a:lnTo>
                  <a:lnTo>
                    <a:pt x="1416" y="288"/>
                  </a:lnTo>
                  <a:lnTo>
                    <a:pt x="1384" y="408"/>
                  </a:lnTo>
                  <a:lnTo>
                    <a:pt x="1521" y="408"/>
                  </a:lnTo>
                  <a:lnTo>
                    <a:pt x="1553" y="368"/>
                  </a:lnTo>
                  <a:lnTo>
                    <a:pt x="1585" y="328"/>
                  </a:lnTo>
                  <a:lnTo>
                    <a:pt x="1561" y="400"/>
                  </a:lnTo>
                  <a:lnTo>
                    <a:pt x="1537" y="472"/>
                  </a:lnTo>
                  <a:lnTo>
                    <a:pt x="1521" y="496"/>
                  </a:lnTo>
                  <a:lnTo>
                    <a:pt x="1497" y="520"/>
                  </a:lnTo>
                  <a:lnTo>
                    <a:pt x="1465" y="528"/>
                  </a:lnTo>
                  <a:lnTo>
                    <a:pt x="1432" y="536"/>
                  </a:lnTo>
                  <a:lnTo>
                    <a:pt x="1312" y="536"/>
                  </a:lnTo>
                  <a:lnTo>
                    <a:pt x="1256" y="552"/>
                  </a:lnTo>
                  <a:lnTo>
                    <a:pt x="1336" y="416"/>
                  </a:lnTo>
                  <a:lnTo>
                    <a:pt x="1360" y="352"/>
                  </a:lnTo>
                  <a:lnTo>
                    <a:pt x="1368" y="272"/>
                  </a:lnTo>
                  <a:lnTo>
                    <a:pt x="1360" y="184"/>
                  </a:lnTo>
                  <a:lnTo>
                    <a:pt x="1344" y="152"/>
                  </a:lnTo>
                  <a:lnTo>
                    <a:pt x="1312" y="136"/>
                  </a:lnTo>
                  <a:lnTo>
                    <a:pt x="1272" y="144"/>
                  </a:lnTo>
                  <a:lnTo>
                    <a:pt x="1240" y="168"/>
                  </a:lnTo>
                  <a:lnTo>
                    <a:pt x="1184" y="232"/>
                  </a:lnTo>
                  <a:lnTo>
                    <a:pt x="1136" y="296"/>
                  </a:lnTo>
                  <a:lnTo>
                    <a:pt x="1104" y="320"/>
                  </a:lnTo>
                  <a:lnTo>
                    <a:pt x="1064" y="328"/>
                  </a:lnTo>
                  <a:lnTo>
                    <a:pt x="872" y="320"/>
                  </a:lnTo>
                  <a:lnTo>
                    <a:pt x="680" y="320"/>
                  </a:lnTo>
                  <a:lnTo>
                    <a:pt x="640" y="328"/>
                  </a:lnTo>
                  <a:lnTo>
                    <a:pt x="608" y="352"/>
                  </a:lnTo>
                  <a:lnTo>
                    <a:pt x="560" y="424"/>
                  </a:lnTo>
                  <a:lnTo>
                    <a:pt x="520" y="488"/>
                  </a:lnTo>
                  <a:lnTo>
                    <a:pt x="488" y="512"/>
                  </a:lnTo>
                  <a:lnTo>
                    <a:pt x="448" y="520"/>
                  </a:lnTo>
                  <a:lnTo>
                    <a:pt x="216" y="520"/>
                  </a:lnTo>
                  <a:lnTo>
                    <a:pt x="160" y="536"/>
                  </a:lnTo>
                  <a:lnTo>
                    <a:pt x="112" y="576"/>
                  </a:lnTo>
                  <a:lnTo>
                    <a:pt x="96" y="600"/>
                  </a:lnTo>
                  <a:lnTo>
                    <a:pt x="88" y="632"/>
                  </a:lnTo>
                  <a:lnTo>
                    <a:pt x="80" y="696"/>
                  </a:lnTo>
                  <a:lnTo>
                    <a:pt x="152" y="640"/>
                  </a:lnTo>
                  <a:lnTo>
                    <a:pt x="192" y="616"/>
                  </a:lnTo>
                  <a:lnTo>
                    <a:pt x="240" y="608"/>
                  </a:lnTo>
                  <a:lnTo>
                    <a:pt x="448" y="616"/>
                  </a:lnTo>
                  <a:lnTo>
                    <a:pt x="656" y="616"/>
                  </a:lnTo>
                  <a:lnTo>
                    <a:pt x="696" y="600"/>
                  </a:lnTo>
                  <a:lnTo>
                    <a:pt x="728" y="576"/>
                  </a:lnTo>
                  <a:lnTo>
                    <a:pt x="704" y="624"/>
                  </a:lnTo>
                  <a:lnTo>
                    <a:pt x="680" y="672"/>
                  </a:lnTo>
                  <a:lnTo>
                    <a:pt x="640" y="704"/>
                  </a:lnTo>
                  <a:lnTo>
                    <a:pt x="592" y="712"/>
                  </a:lnTo>
                  <a:lnTo>
                    <a:pt x="136" y="712"/>
                  </a:lnTo>
                  <a:lnTo>
                    <a:pt x="96" y="720"/>
                  </a:lnTo>
                  <a:lnTo>
                    <a:pt x="64" y="736"/>
                  </a:lnTo>
                  <a:lnTo>
                    <a:pt x="0" y="784"/>
                  </a:lnTo>
                  <a:lnTo>
                    <a:pt x="24" y="728"/>
                  </a:lnTo>
                  <a:lnTo>
                    <a:pt x="48" y="672"/>
                  </a:lnTo>
                  <a:lnTo>
                    <a:pt x="112" y="568"/>
                  </a:lnTo>
                  <a:lnTo>
                    <a:pt x="184" y="440"/>
                  </a:lnTo>
                  <a:lnTo>
                    <a:pt x="240" y="400"/>
                  </a:lnTo>
                  <a:lnTo>
                    <a:pt x="304" y="384"/>
                  </a:lnTo>
                  <a:lnTo>
                    <a:pt x="528" y="384"/>
                  </a:lnTo>
                  <a:lnTo>
                    <a:pt x="568" y="376"/>
                  </a:lnTo>
                  <a:lnTo>
                    <a:pt x="592" y="352"/>
                  </a:lnTo>
                  <a:lnTo>
                    <a:pt x="640" y="288"/>
                  </a:lnTo>
                  <a:lnTo>
                    <a:pt x="664" y="256"/>
                  </a:lnTo>
                  <a:lnTo>
                    <a:pt x="688" y="224"/>
                  </a:lnTo>
                  <a:lnTo>
                    <a:pt x="712" y="200"/>
                  </a:lnTo>
                  <a:lnTo>
                    <a:pt x="752" y="192"/>
                  </a:lnTo>
                  <a:lnTo>
                    <a:pt x="1088" y="192"/>
                  </a:lnTo>
                  <a:lnTo>
                    <a:pt x="1184" y="176"/>
                  </a:lnTo>
                  <a:lnTo>
                    <a:pt x="1264" y="144"/>
                  </a:lnTo>
                  <a:lnTo>
                    <a:pt x="1336" y="80"/>
                  </a:lnTo>
                  <a:lnTo>
                    <a:pt x="139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6" name="Freeform 46"/>
            <p:cNvSpPr>
              <a:spLocks/>
            </p:cNvSpPr>
            <p:nvPr/>
          </p:nvSpPr>
          <p:spPr bwMode="auto">
            <a:xfrm>
              <a:off x="4752" y="1091"/>
              <a:ext cx="480" cy="520"/>
            </a:xfrm>
            <a:custGeom>
              <a:avLst/>
              <a:gdLst>
                <a:gd name="T0" fmla="*/ 256 w 480"/>
                <a:gd name="T1" fmla="*/ 0 h 520"/>
                <a:gd name="T2" fmla="*/ 288 w 480"/>
                <a:gd name="T3" fmla="*/ 0 h 520"/>
                <a:gd name="T4" fmla="*/ 336 w 480"/>
                <a:gd name="T5" fmla="*/ 96 h 520"/>
                <a:gd name="T6" fmla="*/ 376 w 480"/>
                <a:gd name="T7" fmla="*/ 192 h 520"/>
                <a:gd name="T8" fmla="*/ 296 w 480"/>
                <a:gd name="T9" fmla="*/ 152 h 520"/>
                <a:gd name="T10" fmla="*/ 208 w 480"/>
                <a:gd name="T11" fmla="*/ 136 h 520"/>
                <a:gd name="T12" fmla="*/ 152 w 480"/>
                <a:gd name="T13" fmla="*/ 144 h 520"/>
                <a:gd name="T14" fmla="*/ 96 w 480"/>
                <a:gd name="T15" fmla="*/ 168 h 520"/>
                <a:gd name="T16" fmla="*/ 64 w 480"/>
                <a:gd name="T17" fmla="*/ 200 h 520"/>
                <a:gd name="T18" fmla="*/ 48 w 480"/>
                <a:gd name="T19" fmla="*/ 256 h 520"/>
                <a:gd name="T20" fmla="*/ 64 w 480"/>
                <a:gd name="T21" fmla="*/ 320 h 520"/>
                <a:gd name="T22" fmla="*/ 104 w 480"/>
                <a:gd name="T23" fmla="*/ 368 h 520"/>
                <a:gd name="T24" fmla="*/ 168 w 480"/>
                <a:gd name="T25" fmla="*/ 408 h 520"/>
                <a:gd name="T26" fmla="*/ 240 w 480"/>
                <a:gd name="T27" fmla="*/ 416 h 520"/>
                <a:gd name="T28" fmla="*/ 320 w 480"/>
                <a:gd name="T29" fmla="*/ 416 h 520"/>
                <a:gd name="T30" fmla="*/ 384 w 480"/>
                <a:gd name="T31" fmla="*/ 392 h 520"/>
                <a:gd name="T32" fmla="*/ 408 w 480"/>
                <a:gd name="T33" fmla="*/ 360 h 520"/>
                <a:gd name="T34" fmla="*/ 416 w 480"/>
                <a:gd name="T35" fmla="*/ 328 h 520"/>
                <a:gd name="T36" fmla="*/ 400 w 480"/>
                <a:gd name="T37" fmla="*/ 288 h 520"/>
                <a:gd name="T38" fmla="*/ 456 w 480"/>
                <a:gd name="T39" fmla="*/ 336 h 520"/>
                <a:gd name="T40" fmla="*/ 472 w 480"/>
                <a:gd name="T41" fmla="*/ 360 h 520"/>
                <a:gd name="T42" fmla="*/ 480 w 480"/>
                <a:gd name="T43" fmla="*/ 400 h 520"/>
                <a:gd name="T44" fmla="*/ 464 w 480"/>
                <a:gd name="T45" fmla="*/ 448 h 520"/>
                <a:gd name="T46" fmla="*/ 424 w 480"/>
                <a:gd name="T47" fmla="*/ 488 h 520"/>
                <a:gd name="T48" fmla="*/ 376 w 480"/>
                <a:gd name="T49" fmla="*/ 512 h 520"/>
                <a:gd name="T50" fmla="*/ 312 w 480"/>
                <a:gd name="T51" fmla="*/ 520 h 520"/>
                <a:gd name="T52" fmla="*/ 248 w 480"/>
                <a:gd name="T53" fmla="*/ 512 h 520"/>
                <a:gd name="T54" fmla="*/ 192 w 480"/>
                <a:gd name="T55" fmla="*/ 480 h 520"/>
                <a:gd name="T56" fmla="*/ 96 w 480"/>
                <a:gd name="T57" fmla="*/ 368 h 520"/>
                <a:gd name="T58" fmla="*/ 32 w 480"/>
                <a:gd name="T59" fmla="*/ 272 h 520"/>
                <a:gd name="T60" fmla="*/ 8 w 480"/>
                <a:gd name="T61" fmla="*/ 224 h 520"/>
                <a:gd name="T62" fmla="*/ 0 w 480"/>
                <a:gd name="T63" fmla="*/ 168 h 520"/>
                <a:gd name="T64" fmla="*/ 8 w 480"/>
                <a:gd name="T65" fmla="*/ 112 h 520"/>
                <a:gd name="T66" fmla="*/ 40 w 480"/>
                <a:gd name="T67" fmla="*/ 72 h 520"/>
                <a:gd name="T68" fmla="*/ 80 w 480"/>
                <a:gd name="T69" fmla="*/ 40 h 520"/>
                <a:gd name="T70" fmla="*/ 136 w 480"/>
                <a:gd name="T71" fmla="*/ 32 h 520"/>
                <a:gd name="T72" fmla="*/ 216 w 480"/>
                <a:gd name="T73" fmla="*/ 48 h 520"/>
                <a:gd name="T74" fmla="*/ 288 w 480"/>
                <a:gd name="T75" fmla="*/ 96 h 520"/>
                <a:gd name="T76" fmla="*/ 312 w 480"/>
                <a:gd name="T77" fmla="*/ 88 h 520"/>
                <a:gd name="T78" fmla="*/ 256 w 480"/>
                <a:gd name="T79" fmla="*/ 0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80" h="520">
                  <a:moveTo>
                    <a:pt x="256" y="0"/>
                  </a:moveTo>
                  <a:lnTo>
                    <a:pt x="288" y="0"/>
                  </a:lnTo>
                  <a:lnTo>
                    <a:pt x="336" y="96"/>
                  </a:lnTo>
                  <a:lnTo>
                    <a:pt x="376" y="192"/>
                  </a:lnTo>
                  <a:lnTo>
                    <a:pt x="296" y="152"/>
                  </a:lnTo>
                  <a:lnTo>
                    <a:pt x="208" y="136"/>
                  </a:lnTo>
                  <a:lnTo>
                    <a:pt x="152" y="144"/>
                  </a:lnTo>
                  <a:lnTo>
                    <a:pt x="96" y="168"/>
                  </a:lnTo>
                  <a:lnTo>
                    <a:pt x="64" y="200"/>
                  </a:lnTo>
                  <a:lnTo>
                    <a:pt x="48" y="256"/>
                  </a:lnTo>
                  <a:lnTo>
                    <a:pt x="64" y="320"/>
                  </a:lnTo>
                  <a:lnTo>
                    <a:pt x="104" y="368"/>
                  </a:lnTo>
                  <a:lnTo>
                    <a:pt x="168" y="408"/>
                  </a:lnTo>
                  <a:lnTo>
                    <a:pt x="240" y="416"/>
                  </a:lnTo>
                  <a:lnTo>
                    <a:pt x="320" y="416"/>
                  </a:lnTo>
                  <a:lnTo>
                    <a:pt x="384" y="392"/>
                  </a:lnTo>
                  <a:lnTo>
                    <a:pt x="408" y="360"/>
                  </a:lnTo>
                  <a:lnTo>
                    <a:pt x="416" y="328"/>
                  </a:lnTo>
                  <a:lnTo>
                    <a:pt x="400" y="288"/>
                  </a:lnTo>
                  <a:lnTo>
                    <a:pt x="456" y="336"/>
                  </a:lnTo>
                  <a:lnTo>
                    <a:pt x="472" y="360"/>
                  </a:lnTo>
                  <a:lnTo>
                    <a:pt x="480" y="400"/>
                  </a:lnTo>
                  <a:lnTo>
                    <a:pt x="464" y="448"/>
                  </a:lnTo>
                  <a:lnTo>
                    <a:pt x="424" y="488"/>
                  </a:lnTo>
                  <a:lnTo>
                    <a:pt x="376" y="512"/>
                  </a:lnTo>
                  <a:lnTo>
                    <a:pt x="312" y="520"/>
                  </a:lnTo>
                  <a:lnTo>
                    <a:pt x="248" y="512"/>
                  </a:lnTo>
                  <a:lnTo>
                    <a:pt x="192" y="480"/>
                  </a:lnTo>
                  <a:lnTo>
                    <a:pt x="96" y="368"/>
                  </a:lnTo>
                  <a:lnTo>
                    <a:pt x="32" y="272"/>
                  </a:lnTo>
                  <a:lnTo>
                    <a:pt x="8" y="224"/>
                  </a:lnTo>
                  <a:lnTo>
                    <a:pt x="0" y="168"/>
                  </a:lnTo>
                  <a:lnTo>
                    <a:pt x="8" y="112"/>
                  </a:lnTo>
                  <a:lnTo>
                    <a:pt x="40" y="72"/>
                  </a:lnTo>
                  <a:lnTo>
                    <a:pt x="80" y="40"/>
                  </a:lnTo>
                  <a:lnTo>
                    <a:pt x="136" y="32"/>
                  </a:lnTo>
                  <a:lnTo>
                    <a:pt x="216" y="48"/>
                  </a:lnTo>
                  <a:lnTo>
                    <a:pt x="288" y="96"/>
                  </a:lnTo>
                  <a:lnTo>
                    <a:pt x="312" y="88"/>
                  </a:lnTo>
                  <a:lnTo>
                    <a:pt x="25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7" name="Freeform 47"/>
            <p:cNvSpPr>
              <a:spLocks/>
            </p:cNvSpPr>
            <p:nvPr/>
          </p:nvSpPr>
          <p:spPr bwMode="auto">
            <a:xfrm>
              <a:off x="1391" y="1107"/>
              <a:ext cx="2753" cy="3129"/>
            </a:xfrm>
            <a:custGeom>
              <a:avLst/>
              <a:gdLst>
                <a:gd name="T0" fmla="*/ 2753 w 2753"/>
                <a:gd name="T1" fmla="*/ 24 h 3129"/>
                <a:gd name="T2" fmla="*/ 2681 w 2753"/>
                <a:gd name="T3" fmla="*/ 192 h 3129"/>
                <a:gd name="T4" fmla="*/ 2457 w 2753"/>
                <a:gd name="T5" fmla="*/ 208 h 3129"/>
                <a:gd name="T6" fmla="*/ 2217 w 2753"/>
                <a:gd name="T7" fmla="*/ 216 h 3129"/>
                <a:gd name="T8" fmla="*/ 2129 w 2753"/>
                <a:gd name="T9" fmla="*/ 296 h 3129"/>
                <a:gd name="T10" fmla="*/ 2073 w 2753"/>
                <a:gd name="T11" fmla="*/ 496 h 3129"/>
                <a:gd name="T12" fmla="*/ 2073 w 2753"/>
                <a:gd name="T13" fmla="*/ 760 h 3129"/>
                <a:gd name="T14" fmla="*/ 2145 w 2753"/>
                <a:gd name="T15" fmla="*/ 1040 h 3129"/>
                <a:gd name="T16" fmla="*/ 2249 w 2753"/>
                <a:gd name="T17" fmla="*/ 1425 h 3129"/>
                <a:gd name="T18" fmla="*/ 2265 w 2753"/>
                <a:gd name="T19" fmla="*/ 1697 h 3129"/>
                <a:gd name="T20" fmla="*/ 2225 w 2753"/>
                <a:gd name="T21" fmla="*/ 2201 h 3129"/>
                <a:gd name="T22" fmla="*/ 2105 w 2753"/>
                <a:gd name="T23" fmla="*/ 2601 h 3129"/>
                <a:gd name="T24" fmla="*/ 1945 w 2753"/>
                <a:gd name="T25" fmla="*/ 2897 h 3129"/>
                <a:gd name="T26" fmla="*/ 1784 w 2753"/>
                <a:gd name="T27" fmla="*/ 3129 h 3129"/>
                <a:gd name="T28" fmla="*/ 1576 w 2753"/>
                <a:gd name="T29" fmla="*/ 3121 h 3129"/>
                <a:gd name="T30" fmla="*/ 1304 w 2753"/>
                <a:gd name="T31" fmla="*/ 3049 h 3129"/>
                <a:gd name="T32" fmla="*/ 1008 w 2753"/>
                <a:gd name="T33" fmla="*/ 2953 h 3129"/>
                <a:gd name="T34" fmla="*/ 576 w 2753"/>
                <a:gd name="T35" fmla="*/ 2689 h 3129"/>
                <a:gd name="T36" fmla="*/ 368 w 2753"/>
                <a:gd name="T37" fmla="*/ 2505 h 3129"/>
                <a:gd name="T38" fmla="*/ 184 w 2753"/>
                <a:gd name="T39" fmla="*/ 2273 h 3129"/>
                <a:gd name="T40" fmla="*/ 16 w 2753"/>
                <a:gd name="T41" fmla="*/ 2033 h 3129"/>
                <a:gd name="T42" fmla="*/ 16 w 2753"/>
                <a:gd name="T43" fmla="*/ 1953 h 3129"/>
                <a:gd name="T44" fmla="*/ 136 w 2753"/>
                <a:gd name="T45" fmla="*/ 1905 h 3129"/>
                <a:gd name="T46" fmla="*/ 416 w 2753"/>
                <a:gd name="T47" fmla="*/ 1753 h 3129"/>
                <a:gd name="T48" fmla="*/ 752 w 2753"/>
                <a:gd name="T49" fmla="*/ 1505 h 3129"/>
                <a:gd name="T50" fmla="*/ 1096 w 2753"/>
                <a:gd name="T51" fmla="*/ 1321 h 3129"/>
                <a:gd name="T52" fmla="*/ 1520 w 2753"/>
                <a:gd name="T53" fmla="*/ 1249 h 3129"/>
                <a:gd name="T54" fmla="*/ 1897 w 2753"/>
                <a:gd name="T55" fmla="*/ 1137 h 3129"/>
                <a:gd name="T56" fmla="*/ 2049 w 2753"/>
                <a:gd name="T57" fmla="*/ 1097 h 3129"/>
                <a:gd name="T58" fmla="*/ 2025 w 2753"/>
                <a:gd name="T59" fmla="*/ 952 h 3129"/>
                <a:gd name="T60" fmla="*/ 2001 w 2753"/>
                <a:gd name="T61" fmla="*/ 808 h 3129"/>
                <a:gd name="T62" fmla="*/ 2041 w 2753"/>
                <a:gd name="T63" fmla="*/ 536 h 3129"/>
                <a:gd name="T64" fmla="*/ 2201 w 2753"/>
                <a:gd name="T65" fmla="*/ 144 h 3129"/>
                <a:gd name="T66" fmla="*/ 2249 w 2753"/>
                <a:gd name="T67" fmla="*/ 96 h 3129"/>
                <a:gd name="T68" fmla="*/ 2497 w 2753"/>
                <a:gd name="T69" fmla="*/ 72 h 3129"/>
                <a:gd name="T70" fmla="*/ 2721 w 2753"/>
                <a:gd name="T71" fmla="*/ 40 h 3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53" h="3129">
                  <a:moveTo>
                    <a:pt x="2753" y="0"/>
                  </a:moveTo>
                  <a:lnTo>
                    <a:pt x="2753" y="24"/>
                  </a:lnTo>
                  <a:lnTo>
                    <a:pt x="2713" y="144"/>
                  </a:lnTo>
                  <a:lnTo>
                    <a:pt x="2681" y="192"/>
                  </a:lnTo>
                  <a:lnTo>
                    <a:pt x="2633" y="208"/>
                  </a:lnTo>
                  <a:lnTo>
                    <a:pt x="2457" y="208"/>
                  </a:lnTo>
                  <a:lnTo>
                    <a:pt x="2281" y="200"/>
                  </a:lnTo>
                  <a:lnTo>
                    <a:pt x="2217" y="216"/>
                  </a:lnTo>
                  <a:lnTo>
                    <a:pt x="2161" y="240"/>
                  </a:lnTo>
                  <a:lnTo>
                    <a:pt x="2129" y="296"/>
                  </a:lnTo>
                  <a:lnTo>
                    <a:pt x="2097" y="352"/>
                  </a:lnTo>
                  <a:lnTo>
                    <a:pt x="2073" y="496"/>
                  </a:lnTo>
                  <a:lnTo>
                    <a:pt x="2065" y="656"/>
                  </a:lnTo>
                  <a:lnTo>
                    <a:pt x="2073" y="760"/>
                  </a:lnTo>
                  <a:lnTo>
                    <a:pt x="2089" y="864"/>
                  </a:lnTo>
                  <a:lnTo>
                    <a:pt x="2145" y="1040"/>
                  </a:lnTo>
                  <a:lnTo>
                    <a:pt x="2201" y="1217"/>
                  </a:lnTo>
                  <a:lnTo>
                    <a:pt x="2249" y="1425"/>
                  </a:lnTo>
                  <a:lnTo>
                    <a:pt x="2265" y="1569"/>
                  </a:lnTo>
                  <a:lnTo>
                    <a:pt x="2265" y="1697"/>
                  </a:lnTo>
                  <a:lnTo>
                    <a:pt x="2257" y="1969"/>
                  </a:lnTo>
                  <a:lnTo>
                    <a:pt x="2225" y="2201"/>
                  </a:lnTo>
                  <a:lnTo>
                    <a:pt x="2177" y="2401"/>
                  </a:lnTo>
                  <a:lnTo>
                    <a:pt x="2105" y="2601"/>
                  </a:lnTo>
                  <a:lnTo>
                    <a:pt x="2001" y="2809"/>
                  </a:lnTo>
                  <a:lnTo>
                    <a:pt x="1945" y="2897"/>
                  </a:lnTo>
                  <a:lnTo>
                    <a:pt x="1889" y="2969"/>
                  </a:lnTo>
                  <a:lnTo>
                    <a:pt x="1784" y="3129"/>
                  </a:lnTo>
                  <a:lnTo>
                    <a:pt x="1680" y="3129"/>
                  </a:lnTo>
                  <a:lnTo>
                    <a:pt x="1576" y="3121"/>
                  </a:lnTo>
                  <a:lnTo>
                    <a:pt x="1488" y="3105"/>
                  </a:lnTo>
                  <a:lnTo>
                    <a:pt x="1304" y="3049"/>
                  </a:lnTo>
                  <a:lnTo>
                    <a:pt x="1144" y="3001"/>
                  </a:lnTo>
                  <a:lnTo>
                    <a:pt x="1008" y="2953"/>
                  </a:lnTo>
                  <a:lnTo>
                    <a:pt x="744" y="2801"/>
                  </a:lnTo>
                  <a:lnTo>
                    <a:pt x="576" y="2689"/>
                  </a:lnTo>
                  <a:lnTo>
                    <a:pt x="432" y="2569"/>
                  </a:lnTo>
                  <a:lnTo>
                    <a:pt x="368" y="2505"/>
                  </a:lnTo>
                  <a:lnTo>
                    <a:pt x="304" y="2441"/>
                  </a:lnTo>
                  <a:lnTo>
                    <a:pt x="184" y="2273"/>
                  </a:lnTo>
                  <a:lnTo>
                    <a:pt x="56" y="2081"/>
                  </a:lnTo>
                  <a:lnTo>
                    <a:pt x="16" y="2033"/>
                  </a:lnTo>
                  <a:lnTo>
                    <a:pt x="0" y="1985"/>
                  </a:lnTo>
                  <a:lnTo>
                    <a:pt x="16" y="1953"/>
                  </a:lnTo>
                  <a:lnTo>
                    <a:pt x="48" y="1937"/>
                  </a:lnTo>
                  <a:lnTo>
                    <a:pt x="136" y="1905"/>
                  </a:lnTo>
                  <a:lnTo>
                    <a:pt x="328" y="1801"/>
                  </a:lnTo>
                  <a:lnTo>
                    <a:pt x="416" y="1753"/>
                  </a:lnTo>
                  <a:lnTo>
                    <a:pt x="512" y="1681"/>
                  </a:lnTo>
                  <a:lnTo>
                    <a:pt x="752" y="1505"/>
                  </a:lnTo>
                  <a:lnTo>
                    <a:pt x="1008" y="1345"/>
                  </a:lnTo>
                  <a:lnTo>
                    <a:pt x="1096" y="1321"/>
                  </a:lnTo>
                  <a:lnTo>
                    <a:pt x="1192" y="1313"/>
                  </a:lnTo>
                  <a:lnTo>
                    <a:pt x="1520" y="1249"/>
                  </a:lnTo>
                  <a:lnTo>
                    <a:pt x="1776" y="1169"/>
                  </a:lnTo>
                  <a:lnTo>
                    <a:pt x="1897" y="1137"/>
                  </a:lnTo>
                  <a:lnTo>
                    <a:pt x="2041" y="1121"/>
                  </a:lnTo>
                  <a:lnTo>
                    <a:pt x="2049" y="1097"/>
                  </a:lnTo>
                  <a:lnTo>
                    <a:pt x="2041" y="1016"/>
                  </a:lnTo>
                  <a:lnTo>
                    <a:pt x="2025" y="952"/>
                  </a:lnTo>
                  <a:lnTo>
                    <a:pt x="2009" y="880"/>
                  </a:lnTo>
                  <a:lnTo>
                    <a:pt x="2001" y="808"/>
                  </a:lnTo>
                  <a:lnTo>
                    <a:pt x="2009" y="664"/>
                  </a:lnTo>
                  <a:lnTo>
                    <a:pt x="2041" y="536"/>
                  </a:lnTo>
                  <a:lnTo>
                    <a:pt x="2137" y="280"/>
                  </a:lnTo>
                  <a:lnTo>
                    <a:pt x="2201" y="144"/>
                  </a:lnTo>
                  <a:lnTo>
                    <a:pt x="2217" y="112"/>
                  </a:lnTo>
                  <a:lnTo>
                    <a:pt x="2249" y="96"/>
                  </a:lnTo>
                  <a:lnTo>
                    <a:pt x="2313" y="72"/>
                  </a:lnTo>
                  <a:lnTo>
                    <a:pt x="2497" y="72"/>
                  </a:lnTo>
                  <a:lnTo>
                    <a:pt x="2689" y="80"/>
                  </a:lnTo>
                  <a:lnTo>
                    <a:pt x="2721" y="40"/>
                  </a:lnTo>
                  <a:lnTo>
                    <a:pt x="2753"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8" name="Freeform 48"/>
            <p:cNvSpPr>
              <a:spLocks/>
            </p:cNvSpPr>
            <p:nvPr/>
          </p:nvSpPr>
          <p:spPr bwMode="auto">
            <a:xfrm>
              <a:off x="1375" y="1139"/>
              <a:ext cx="168" cy="288"/>
            </a:xfrm>
            <a:custGeom>
              <a:avLst/>
              <a:gdLst>
                <a:gd name="T0" fmla="*/ 72 w 168"/>
                <a:gd name="T1" fmla="*/ 0 h 288"/>
                <a:gd name="T2" fmla="*/ 112 w 168"/>
                <a:gd name="T3" fmla="*/ 8 h 288"/>
                <a:gd name="T4" fmla="*/ 144 w 168"/>
                <a:gd name="T5" fmla="*/ 32 h 288"/>
                <a:gd name="T6" fmla="*/ 160 w 168"/>
                <a:gd name="T7" fmla="*/ 72 h 288"/>
                <a:gd name="T8" fmla="*/ 168 w 168"/>
                <a:gd name="T9" fmla="*/ 112 h 288"/>
                <a:gd name="T10" fmla="*/ 152 w 168"/>
                <a:gd name="T11" fmla="*/ 208 h 288"/>
                <a:gd name="T12" fmla="*/ 112 w 168"/>
                <a:gd name="T13" fmla="*/ 288 h 288"/>
                <a:gd name="T14" fmla="*/ 64 w 168"/>
                <a:gd name="T15" fmla="*/ 248 h 288"/>
                <a:gd name="T16" fmla="*/ 32 w 168"/>
                <a:gd name="T17" fmla="*/ 208 h 288"/>
                <a:gd name="T18" fmla="*/ 8 w 168"/>
                <a:gd name="T19" fmla="*/ 160 h 288"/>
                <a:gd name="T20" fmla="*/ 0 w 168"/>
                <a:gd name="T21" fmla="*/ 104 h 288"/>
                <a:gd name="T22" fmla="*/ 16 w 168"/>
                <a:gd name="T23" fmla="*/ 32 h 288"/>
                <a:gd name="T24" fmla="*/ 40 w 168"/>
                <a:gd name="T25" fmla="*/ 8 h 288"/>
                <a:gd name="T26" fmla="*/ 72 w 168"/>
                <a:gd name="T27" fmla="*/ 0 h 2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8" h="288">
                  <a:moveTo>
                    <a:pt x="72" y="0"/>
                  </a:moveTo>
                  <a:lnTo>
                    <a:pt x="112" y="8"/>
                  </a:lnTo>
                  <a:lnTo>
                    <a:pt x="144" y="32"/>
                  </a:lnTo>
                  <a:lnTo>
                    <a:pt x="160" y="72"/>
                  </a:lnTo>
                  <a:lnTo>
                    <a:pt x="168" y="112"/>
                  </a:lnTo>
                  <a:lnTo>
                    <a:pt x="152" y="208"/>
                  </a:lnTo>
                  <a:lnTo>
                    <a:pt x="112" y="288"/>
                  </a:lnTo>
                  <a:lnTo>
                    <a:pt x="64" y="248"/>
                  </a:lnTo>
                  <a:lnTo>
                    <a:pt x="32" y="208"/>
                  </a:lnTo>
                  <a:lnTo>
                    <a:pt x="8" y="160"/>
                  </a:lnTo>
                  <a:lnTo>
                    <a:pt x="0" y="104"/>
                  </a:lnTo>
                  <a:lnTo>
                    <a:pt x="16" y="32"/>
                  </a:lnTo>
                  <a:lnTo>
                    <a:pt x="40" y="8"/>
                  </a:lnTo>
                  <a:lnTo>
                    <a:pt x="72"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49" name="Freeform 49"/>
            <p:cNvSpPr>
              <a:spLocks/>
            </p:cNvSpPr>
            <p:nvPr/>
          </p:nvSpPr>
          <p:spPr bwMode="auto">
            <a:xfrm>
              <a:off x="1103" y="1619"/>
              <a:ext cx="400" cy="593"/>
            </a:xfrm>
            <a:custGeom>
              <a:avLst/>
              <a:gdLst>
                <a:gd name="T0" fmla="*/ 72 w 400"/>
                <a:gd name="T1" fmla="*/ 0 h 593"/>
                <a:gd name="T2" fmla="*/ 168 w 400"/>
                <a:gd name="T3" fmla="*/ 32 h 593"/>
                <a:gd name="T4" fmla="*/ 272 w 400"/>
                <a:gd name="T5" fmla="*/ 48 h 593"/>
                <a:gd name="T6" fmla="*/ 400 w 400"/>
                <a:gd name="T7" fmla="*/ 48 h 593"/>
                <a:gd name="T8" fmla="*/ 400 w 400"/>
                <a:gd name="T9" fmla="*/ 104 h 593"/>
                <a:gd name="T10" fmla="*/ 376 w 400"/>
                <a:gd name="T11" fmla="*/ 152 h 593"/>
                <a:gd name="T12" fmla="*/ 336 w 400"/>
                <a:gd name="T13" fmla="*/ 192 h 593"/>
                <a:gd name="T14" fmla="*/ 360 w 400"/>
                <a:gd name="T15" fmla="*/ 264 h 593"/>
                <a:gd name="T16" fmla="*/ 368 w 400"/>
                <a:gd name="T17" fmla="*/ 344 h 593"/>
                <a:gd name="T18" fmla="*/ 360 w 400"/>
                <a:gd name="T19" fmla="*/ 424 h 593"/>
                <a:gd name="T20" fmla="*/ 336 w 400"/>
                <a:gd name="T21" fmla="*/ 512 h 593"/>
                <a:gd name="T22" fmla="*/ 320 w 400"/>
                <a:gd name="T23" fmla="*/ 545 h 593"/>
                <a:gd name="T24" fmla="*/ 296 w 400"/>
                <a:gd name="T25" fmla="*/ 569 h 593"/>
                <a:gd name="T26" fmla="*/ 264 w 400"/>
                <a:gd name="T27" fmla="*/ 585 h 593"/>
                <a:gd name="T28" fmla="*/ 224 w 400"/>
                <a:gd name="T29" fmla="*/ 593 h 593"/>
                <a:gd name="T30" fmla="*/ 160 w 400"/>
                <a:gd name="T31" fmla="*/ 577 h 593"/>
                <a:gd name="T32" fmla="*/ 120 w 400"/>
                <a:gd name="T33" fmla="*/ 536 h 593"/>
                <a:gd name="T34" fmla="*/ 80 w 400"/>
                <a:gd name="T35" fmla="*/ 480 h 593"/>
                <a:gd name="T36" fmla="*/ 32 w 400"/>
                <a:gd name="T37" fmla="*/ 432 h 593"/>
                <a:gd name="T38" fmla="*/ 24 w 400"/>
                <a:gd name="T39" fmla="*/ 536 h 593"/>
                <a:gd name="T40" fmla="*/ 8 w 400"/>
                <a:gd name="T41" fmla="*/ 520 h 593"/>
                <a:gd name="T42" fmla="*/ 0 w 400"/>
                <a:gd name="T43" fmla="*/ 504 h 593"/>
                <a:gd name="T44" fmla="*/ 8 w 400"/>
                <a:gd name="T45" fmla="*/ 384 h 593"/>
                <a:gd name="T46" fmla="*/ 24 w 400"/>
                <a:gd name="T47" fmla="*/ 272 h 593"/>
                <a:gd name="T48" fmla="*/ 120 w 400"/>
                <a:gd name="T49" fmla="*/ 400 h 593"/>
                <a:gd name="T50" fmla="*/ 168 w 400"/>
                <a:gd name="T51" fmla="*/ 456 h 593"/>
                <a:gd name="T52" fmla="*/ 200 w 400"/>
                <a:gd name="T53" fmla="*/ 464 h 593"/>
                <a:gd name="T54" fmla="*/ 232 w 400"/>
                <a:gd name="T55" fmla="*/ 472 h 593"/>
                <a:gd name="T56" fmla="*/ 280 w 400"/>
                <a:gd name="T57" fmla="*/ 464 h 593"/>
                <a:gd name="T58" fmla="*/ 320 w 400"/>
                <a:gd name="T59" fmla="*/ 440 h 593"/>
                <a:gd name="T60" fmla="*/ 344 w 400"/>
                <a:gd name="T61" fmla="*/ 408 h 593"/>
                <a:gd name="T62" fmla="*/ 352 w 400"/>
                <a:gd name="T63" fmla="*/ 368 h 593"/>
                <a:gd name="T64" fmla="*/ 344 w 400"/>
                <a:gd name="T65" fmla="*/ 312 h 593"/>
                <a:gd name="T66" fmla="*/ 328 w 400"/>
                <a:gd name="T67" fmla="*/ 264 h 593"/>
                <a:gd name="T68" fmla="*/ 256 w 400"/>
                <a:gd name="T69" fmla="*/ 184 h 593"/>
                <a:gd name="T70" fmla="*/ 216 w 400"/>
                <a:gd name="T71" fmla="*/ 160 h 593"/>
                <a:gd name="T72" fmla="*/ 168 w 400"/>
                <a:gd name="T73" fmla="*/ 136 h 593"/>
                <a:gd name="T74" fmla="*/ 56 w 400"/>
                <a:gd name="T75" fmla="*/ 120 h 593"/>
                <a:gd name="T76" fmla="*/ 56 w 400"/>
                <a:gd name="T77" fmla="*/ 56 h 593"/>
                <a:gd name="T78" fmla="*/ 72 w 400"/>
                <a:gd name="T79" fmla="*/ 0 h 5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0" h="593">
                  <a:moveTo>
                    <a:pt x="72" y="0"/>
                  </a:moveTo>
                  <a:lnTo>
                    <a:pt x="168" y="32"/>
                  </a:lnTo>
                  <a:lnTo>
                    <a:pt x="272" y="48"/>
                  </a:lnTo>
                  <a:lnTo>
                    <a:pt x="400" y="48"/>
                  </a:lnTo>
                  <a:lnTo>
                    <a:pt x="400" y="104"/>
                  </a:lnTo>
                  <a:lnTo>
                    <a:pt x="376" y="152"/>
                  </a:lnTo>
                  <a:lnTo>
                    <a:pt x="336" y="192"/>
                  </a:lnTo>
                  <a:lnTo>
                    <a:pt x="360" y="264"/>
                  </a:lnTo>
                  <a:lnTo>
                    <a:pt x="368" y="344"/>
                  </a:lnTo>
                  <a:lnTo>
                    <a:pt x="360" y="424"/>
                  </a:lnTo>
                  <a:lnTo>
                    <a:pt x="336" y="512"/>
                  </a:lnTo>
                  <a:lnTo>
                    <a:pt x="320" y="545"/>
                  </a:lnTo>
                  <a:lnTo>
                    <a:pt x="296" y="569"/>
                  </a:lnTo>
                  <a:lnTo>
                    <a:pt x="264" y="585"/>
                  </a:lnTo>
                  <a:lnTo>
                    <a:pt x="224" y="593"/>
                  </a:lnTo>
                  <a:lnTo>
                    <a:pt x="160" y="577"/>
                  </a:lnTo>
                  <a:lnTo>
                    <a:pt x="120" y="536"/>
                  </a:lnTo>
                  <a:lnTo>
                    <a:pt x="80" y="480"/>
                  </a:lnTo>
                  <a:lnTo>
                    <a:pt x="32" y="432"/>
                  </a:lnTo>
                  <a:lnTo>
                    <a:pt x="24" y="536"/>
                  </a:lnTo>
                  <a:lnTo>
                    <a:pt x="8" y="520"/>
                  </a:lnTo>
                  <a:lnTo>
                    <a:pt x="0" y="504"/>
                  </a:lnTo>
                  <a:lnTo>
                    <a:pt x="8" y="384"/>
                  </a:lnTo>
                  <a:lnTo>
                    <a:pt x="24" y="272"/>
                  </a:lnTo>
                  <a:lnTo>
                    <a:pt x="120" y="400"/>
                  </a:lnTo>
                  <a:lnTo>
                    <a:pt x="168" y="456"/>
                  </a:lnTo>
                  <a:lnTo>
                    <a:pt x="200" y="464"/>
                  </a:lnTo>
                  <a:lnTo>
                    <a:pt x="232" y="472"/>
                  </a:lnTo>
                  <a:lnTo>
                    <a:pt x="280" y="464"/>
                  </a:lnTo>
                  <a:lnTo>
                    <a:pt x="320" y="440"/>
                  </a:lnTo>
                  <a:lnTo>
                    <a:pt x="344" y="408"/>
                  </a:lnTo>
                  <a:lnTo>
                    <a:pt x="352" y="368"/>
                  </a:lnTo>
                  <a:lnTo>
                    <a:pt x="344" y="312"/>
                  </a:lnTo>
                  <a:lnTo>
                    <a:pt x="328" y="264"/>
                  </a:lnTo>
                  <a:lnTo>
                    <a:pt x="256" y="184"/>
                  </a:lnTo>
                  <a:lnTo>
                    <a:pt x="216" y="160"/>
                  </a:lnTo>
                  <a:lnTo>
                    <a:pt x="168" y="136"/>
                  </a:lnTo>
                  <a:lnTo>
                    <a:pt x="56" y="120"/>
                  </a:lnTo>
                  <a:lnTo>
                    <a:pt x="56" y="56"/>
                  </a:lnTo>
                  <a:lnTo>
                    <a:pt x="7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0" name="Freeform 50"/>
            <p:cNvSpPr>
              <a:spLocks/>
            </p:cNvSpPr>
            <p:nvPr/>
          </p:nvSpPr>
          <p:spPr bwMode="auto">
            <a:xfrm>
              <a:off x="3648" y="1635"/>
              <a:ext cx="760" cy="192"/>
            </a:xfrm>
            <a:custGeom>
              <a:avLst/>
              <a:gdLst>
                <a:gd name="T0" fmla="*/ 736 w 760"/>
                <a:gd name="T1" fmla="*/ 0 h 192"/>
                <a:gd name="T2" fmla="*/ 760 w 760"/>
                <a:gd name="T3" fmla="*/ 0 h 192"/>
                <a:gd name="T4" fmla="*/ 760 w 760"/>
                <a:gd name="T5" fmla="*/ 24 h 192"/>
                <a:gd name="T6" fmla="*/ 712 w 760"/>
                <a:gd name="T7" fmla="*/ 128 h 192"/>
                <a:gd name="T8" fmla="*/ 680 w 760"/>
                <a:gd name="T9" fmla="*/ 168 h 192"/>
                <a:gd name="T10" fmla="*/ 624 w 760"/>
                <a:gd name="T11" fmla="*/ 184 h 192"/>
                <a:gd name="T12" fmla="*/ 360 w 760"/>
                <a:gd name="T13" fmla="*/ 152 h 192"/>
                <a:gd name="T14" fmla="*/ 88 w 760"/>
                <a:gd name="T15" fmla="*/ 136 h 192"/>
                <a:gd name="T16" fmla="*/ 64 w 760"/>
                <a:gd name="T17" fmla="*/ 144 h 192"/>
                <a:gd name="T18" fmla="*/ 40 w 760"/>
                <a:gd name="T19" fmla="*/ 160 h 192"/>
                <a:gd name="T20" fmla="*/ 0 w 760"/>
                <a:gd name="T21" fmla="*/ 192 h 192"/>
                <a:gd name="T22" fmla="*/ 24 w 760"/>
                <a:gd name="T23" fmla="*/ 128 h 192"/>
                <a:gd name="T24" fmla="*/ 64 w 760"/>
                <a:gd name="T25" fmla="*/ 72 h 192"/>
                <a:gd name="T26" fmla="*/ 120 w 760"/>
                <a:gd name="T27" fmla="*/ 32 h 192"/>
                <a:gd name="T28" fmla="*/ 184 w 760"/>
                <a:gd name="T29" fmla="*/ 16 h 192"/>
                <a:gd name="T30" fmla="*/ 656 w 760"/>
                <a:gd name="T31" fmla="*/ 80 h 192"/>
                <a:gd name="T32" fmla="*/ 704 w 760"/>
                <a:gd name="T33" fmla="*/ 48 h 192"/>
                <a:gd name="T34" fmla="*/ 736 w 760"/>
                <a:gd name="T35" fmla="*/ 0 h 1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0" h="192">
                  <a:moveTo>
                    <a:pt x="736" y="0"/>
                  </a:moveTo>
                  <a:lnTo>
                    <a:pt x="760" y="0"/>
                  </a:lnTo>
                  <a:lnTo>
                    <a:pt x="760" y="24"/>
                  </a:lnTo>
                  <a:lnTo>
                    <a:pt x="712" y="128"/>
                  </a:lnTo>
                  <a:lnTo>
                    <a:pt x="680" y="168"/>
                  </a:lnTo>
                  <a:lnTo>
                    <a:pt x="624" y="184"/>
                  </a:lnTo>
                  <a:lnTo>
                    <a:pt x="360" y="152"/>
                  </a:lnTo>
                  <a:lnTo>
                    <a:pt x="88" y="136"/>
                  </a:lnTo>
                  <a:lnTo>
                    <a:pt x="64" y="144"/>
                  </a:lnTo>
                  <a:lnTo>
                    <a:pt x="40" y="160"/>
                  </a:lnTo>
                  <a:lnTo>
                    <a:pt x="0" y="192"/>
                  </a:lnTo>
                  <a:lnTo>
                    <a:pt x="24" y="128"/>
                  </a:lnTo>
                  <a:lnTo>
                    <a:pt x="64" y="72"/>
                  </a:lnTo>
                  <a:lnTo>
                    <a:pt x="120" y="32"/>
                  </a:lnTo>
                  <a:lnTo>
                    <a:pt x="184" y="16"/>
                  </a:lnTo>
                  <a:lnTo>
                    <a:pt x="656" y="80"/>
                  </a:lnTo>
                  <a:lnTo>
                    <a:pt x="704" y="48"/>
                  </a:lnTo>
                  <a:lnTo>
                    <a:pt x="73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1" name="Freeform 51"/>
            <p:cNvSpPr>
              <a:spLocks/>
            </p:cNvSpPr>
            <p:nvPr/>
          </p:nvSpPr>
          <p:spPr bwMode="auto">
            <a:xfrm>
              <a:off x="4976" y="1675"/>
              <a:ext cx="392" cy="497"/>
            </a:xfrm>
            <a:custGeom>
              <a:avLst/>
              <a:gdLst>
                <a:gd name="T0" fmla="*/ 144 w 392"/>
                <a:gd name="T1" fmla="*/ 0 h 497"/>
                <a:gd name="T2" fmla="*/ 200 w 392"/>
                <a:gd name="T3" fmla="*/ 8 h 497"/>
                <a:gd name="T4" fmla="*/ 248 w 392"/>
                <a:gd name="T5" fmla="*/ 32 h 497"/>
                <a:gd name="T6" fmla="*/ 296 w 392"/>
                <a:gd name="T7" fmla="*/ 64 h 497"/>
                <a:gd name="T8" fmla="*/ 328 w 392"/>
                <a:gd name="T9" fmla="*/ 112 h 497"/>
                <a:gd name="T10" fmla="*/ 360 w 392"/>
                <a:gd name="T11" fmla="*/ 160 h 497"/>
                <a:gd name="T12" fmla="*/ 376 w 392"/>
                <a:gd name="T13" fmla="*/ 216 h 497"/>
                <a:gd name="T14" fmla="*/ 392 w 392"/>
                <a:gd name="T15" fmla="*/ 344 h 497"/>
                <a:gd name="T16" fmla="*/ 392 w 392"/>
                <a:gd name="T17" fmla="*/ 392 h 497"/>
                <a:gd name="T18" fmla="*/ 376 w 392"/>
                <a:gd name="T19" fmla="*/ 432 h 497"/>
                <a:gd name="T20" fmla="*/ 352 w 392"/>
                <a:gd name="T21" fmla="*/ 464 h 497"/>
                <a:gd name="T22" fmla="*/ 312 w 392"/>
                <a:gd name="T23" fmla="*/ 480 h 497"/>
                <a:gd name="T24" fmla="*/ 280 w 392"/>
                <a:gd name="T25" fmla="*/ 464 h 497"/>
                <a:gd name="T26" fmla="*/ 256 w 392"/>
                <a:gd name="T27" fmla="*/ 424 h 497"/>
                <a:gd name="T28" fmla="*/ 224 w 392"/>
                <a:gd name="T29" fmla="*/ 376 h 497"/>
                <a:gd name="T30" fmla="*/ 216 w 392"/>
                <a:gd name="T31" fmla="*/ 368 h 497"/>
                <a:gd name="T32" fmla="*/ 208 w 392"/>
                <a:gd name="T33" fmla="*/ 376 h 497"/>
                <a:gd name="T34" fmla="*/ 216 w 392"/>
                <a:gd name="T35" fmla="*/ 432 h 497"/>
                <a:gd name="T36" fmla="*/ 232 w 392"/>
                <a:gd name="T37" fmla="*/ 497 h 497"/>
                <a:gd name="T38" fmla="*/ 208 w 392"/>
                <a:gd name="T39" fmla="*/ 472 h 497"/>
                <a:gd name="T40" fmla="*/ 192 w 392"/>
                <a:gd name="T41" fmla="*/ 432 h 497"/>
                <a:gd name="T42" fmla="*/ 192 w 392"/>
                <a:gd name="T43" fmla="*/ 352 h 497"/>
                <a:gd name="T44" fmla="*/ 176 w 392"/>
                <a:gd name="T45" fmla="*/ 248 h 497"/>
                <a:gd name="T46" fmla="*/ 160 w 392"/>
                <a:gd name="T47" fmla="*/ 136 h 497"/>
                <a:gd name="T48" fmla="*/ 128 w 392"/>
                <a:gd name="T49" fmla="*/ 128 h 497"/>
                <a:gd name="T50" fmla="*/ 88 w 392"/>
                <a:gd name="T51" fmla="*/ 136 h 497"/>
                <a:gd name="T52" fmla="*/ 56 w 392"/>
                <a:gd name="T53" fmla="*/ 160 h 497"/>
                <a:gd name="T54" fmla="*/ 40 w 392"/>
                <a:gd name="T55" fmla="*/ 200 h 497"/>
                <a:gd name="T56" fmla="*/ 32 w 392"/>
                <a:gd name="T57" fmla="*/ 240 h 497"/>
                <a:gd name="T58" fmla="*/ 40 w 392"/>
                <a:gd name="T59" fmla="*/ 304 h 497"/>
                <a:gd name="T60" fmla="*/ 64 w 392"/>
                <a:gd name="T61" fmla="*/ 360 h 497"/>
                <a:gd name="T62" fmla="*/ 136 w 392"/>
                <a:gd name="T63" fmla="*/ 464 h 497"/>
                <a:gd name="T64" fmla="*/ 96 w 392"/>
                <a:gd name="T65" fmla="*/ 448 h 497"/>
                <a:gd name="T66" fmla="*/ 64 w 392"/>
                <a:gd name="T67" fmla="*/ 424 h 497"/>
                <a:gd name="T68" fmla="*/ 24 w 392"/>
                <a:gd name="T69" fmla="*/ 360 h 497"/>
                <a:gd name="T70" fmla="*/ 8 w 392"/>
                <a:gd name="T71" fmla="*/ 280 h 497"/>
                <a:gd name="T72" fmla="*/ 0 w 392"/>
                <a:gd name="T73" fmla="*/ 192 h 497"/>
                <a:gd name="T74" fmla="*/ 8 w 392"/>
                <a:gd name="T75" fmla="*/ 120 h 497"/>
                <a:gd name="T76" fmla="*/ 40 w 392"/>
                <a:gd name="T77" fmla="*/ 64 h 497"/>
                <a:gd name="T78" fmla="*/ 80 w 392"/>
                <a:gd name="T79" fmla="*/ 16 h 497"/>
                <a:gd name="T80" fmla="*/ 144 w 392"/>
                <a:gd name="T81" fmla="*/ 0 h 4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2" h="497">
                  <a:moveTo>
                    <a:pt x="144" y="0"/>
                  </a:moveTo>
                  <a:lnTo>
                    <a:pt x="200" y="8"/>
                  </a:lnTo>
                  <a:lnTo>
                    <a:pt x="248" y="32"/>
                  </a:lnTo>
                  <a:lnTo>
                    <a:pt x="296" y="64"/>
                  </a:lnTo>
                  <a:lnTo>
                    <a:pt x="328" y="112"/>
                  </a:lnTo>
                  <a:lnTo>
                    <a:pt x="360" y="160"/>
                  </a:lnTo>
                  <a:lnTo>
                    <a:pt x="376" y="216"/>
                  </a:lnTo>
                  <a:lnTo>
                    <a:pt x="392" y="344"/>
                  </a:lnTo>
                  <a:lnTo>
                    <a:pt x="392" y="392"/>
                  </a:lnTo>
                  <a:lnTo>
                    <a:pt x="376" y="432"/>
                  </a:lnTo>
                  <a:lnTo>
                    <a:pt x="352" y="464"/>
                  </a:lnTo>
                  <a:lnTo>
                    <a:pt x="312" y="480"/>
                  </a:lnTo>
                  <a:lnTo>
                    <a:pt x="280" y="464"/>
                  </a:lnTo>
                  <a:lnTo>
                    <a:pt x="256" y="424"/>
                  </a:lnTo>
                  <a:lnTo>
                    <a:pt x="224" y="376"/>
                  </a:lnTo>
                  <a:lnTo>
                    <a:pt x="216" y="368"/>
                  </a:lnTo>
                  <a:lnTo>
                    <a:pt x="208" y="376"/>
                  </a:lnTo>
                  <a:lnTo>
                    <a:pt x="216" y="432"/>
                  </a:lnTo>
                  <a:lnTo>
                    <a:pt x="232" y="497"/>
                  </a:lnTo>
                  <a:lnTo>
                    <a:pt x="208" y="472"/>
                  </a:lnTo>
                  <a:lnTo>
                    <a:pt x="192" y="432"/>
                  </a:lnTo>
                  <a:lnTo>
                    <a:pt x="192" y="352"/>
                  </a:lnTo>
                  <a:lnTo>
                    <a:pt x="176" y="248"/>
                  </a:lnTo>
                  <a:lnTo>
                    <a:pt x="160" y="136"/>
                  </a:lnTo>
                  <a:lnTo>
                    <a:pt x="128" y="128"/>
                  </a:lnTo>
                  <a:lnTo>
                    <a:pt x="88" y="136"/>
                  </a:lnTo>
                  <a:lnTo>
                    <a:pt x="56" y="160"/>
                  </a:lnTo>
                  <a:lnTo>
                    <a:pt x="40" y="200"/>
                  </a:lnTo>
                  <a:lnTo>
                    <a:pt x="32" y="240"/>
                  </a:lnTo>
                  <a:lnTo>
                    <a:pt x="40" y="304"/>
                  </a:lnTo>
                  <a:lnTo>
                    <a:pt x="64" y="360"/>
                  </a:lnTo>
                  <a:lnTo>
                    <a:pt x="136" y="464"/>
                  </a:lnTo>
                  <a:lnTo>
                    <a:pt x="96" y="448"/>
                  </a:lnTo>
                  <a:lnTo>
                    <a:pt x="64" y="424"/>
                  </a:lnTo>
                  <a:lnTo>
                    <a:pt x="24" y="360"/>
                  </a:lnTo>
                  <a:lnTo>
                    <a:pt x="8" y="280"/>
                  </a:lnTo>
                  <a:lnTo>
                    <a:pt x="0" y="192"/>
                  </a:lnTo>
                  <a:lnTo>
                    <a:pt x="8" y="120"/>
                  </a:lnTo>
                  <a:lnTo>
                    <a:pt x="40" y="64"/>
                  </a:lnTo>
                  <a:lnTo>
                    <a:pt x="80" y="16"/>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2" name="Freeform 52"/>
            <p:cNvSpPr>
              <a:spLocks/>
            </p:cNvSpPr>
            <p:nvPr/>
          </p:nvSpPr>
          <p:spPr bwMode="auto">
            <a:xfrm>
              <a:off x="1847" y="1731"/>
              <a:ext cx="680" cy="633"/>
            </a:xfrm>
            <a:custGeom>
              <a:avLst/>
              <a:gdLst>
                <a:gd name="T0" fmla="*/ 424 w 680"/>
                <a:gd name="T1" fmla="*/ 0 h 633"/>
                <a:gd name="T2" fmla="*/ 520 w 680"/>
                <a:gd name="T3" fmla="*/ 24 h 633"/>
                <a:gd name="T4" fmla="*/ 608 w 680"/>
                <a:gd name="T5" fmla="*/ 80 h 633"/>
                <a:gd name="T6" fmla="*/ 656 w 680"/>
                <a:gd name="T7" fmla="*/ 160 h 633"/>
                <a:gd name="T8" fmla="*/ 672 w 680"/>
                <a:gd name="T9" fmla="*/ 216 h 633"/>
                <a:gd name="T10" fmla="*/ 680 w 680"/>
                <a:gd name="T11" fmla="*/ 264 h 633"/>
                <a:gd name="T12" fmla="*/ 664 w 680"/>
                <a:gd name="T13" fmla="*/ 384 h 633"/>
                <a:gd name="T14" fmla="*/ 616 w 680"/>
                <a:gd name="T15" fmla="*/ 497 h 633"/>
                <a:gd name="T16" fmla="*/ 592 w 680"/>
                <a:gd name="T17" fmla="*/ 569 h 633"/>
                <a:gd name="T18" fmla="*/ 552 w 680"/>
                <a:gd name="T19" fmla="*/ 633 h 633"/>
                <a:gd name="T20" fmla="*/ 576 w 680"/>
                <a:gd name="T21" fmla="*/ 561 h 633"/>
                <a:gd name="T22" fmla="*/ 600 w 680"/>
                <a:gd name="T23" fmla="*/ 497 h 633"/>
                <a:gd name="T24" fmla="*/ 624 w 680"/>
                <a:gd name="T25" fmla="*/ 433 h 633"/>
                <a:gd name="T26" fmla="*/ 632 w 680"/>
                <a:gd name="T27" fmla="*/ 360 h 633"/>
                <a:gd name="T28" fmla="*/ 608 w 680"/>
                <a:gd name="T29" fmla="*/ 248 h 633"/>
                <a:gd name="T30" fmla="*/ 552 w 680"/>
                <a:gd name="T31" fmla="*/ 160 h 633"/>
                <a:gd name="T32" fmla="*/ 464 w 680"/>
                <a:gd name="T33" fmla="*/ 96 h 633"/>
                <a:gd name="T34" fmla="*/ 352 w 680"/>
                <a:gd name="T35" fmla="*/ 72 h 633"/>
                <a:gd name="T36" fmla="*/ 304 w 680"/>
                <a:gd name="T37" fmla="*/ 80 h 633"/>
                <a:gd name="T38" fmla="*/ 256 w 680"/>
                <a:gd name="T39" fmla="*/ 96 h 633"/>
                <a:gd name="T40" fmla="*/ 192 w 680"/>
                <a:gd name="T41" fmla="*/ 152 h 633"/>
                <a:gd name="T42" fmla="*/ 64 w 680"/>
                <a:gd name="T43" fmla="*/ 304 h 633"/>
                <a:gd name="T44" fmla="*/ 48 w 680"/>
                <a:gd name="T45" fmla="*/ 296 h 633"/>
                <a:gd name="T46" fmla="*/ 88 w 680"/>
                <a:gd name="T47" fmla="*/ 240 h 633"/>
                <a:gd name="T48" fmla="*/ 112 w 680"/>
                <a:gd name="T49" fmla="*/ 176 h 633"/>
                <a:gd name="T50" fmla="*/ 96 w 680"/>
                <a:gd name="T51" fmla="*/ 168 h 633"/>
                <a:gd name="T52" fmla="*/ 64 w 680"/>
                <a:gd name="T53" fmla="*/ 176 h 633"/>
                <a:gd name="T54" fmla="*/ 40 w 680"/>
                <a:gd name="T55" fmla="*/ 208 h 633"/>
                <a:gd name="T56" fmla="*/ 0 w 680"/>
                <a:gd name="T57" fmla="*/ 264 h 633"/>
                <a:gd name="T58" fmla="*/ 0 w 680"/>
                <a:gd name="T59" fmla="*/ 240 h 633"/>
                <a:gd name="T60" fmla="*/ 96 w 680"/>
                <a:gd name="T61" fmla="*/ 144 h 633"/>
                <a:gd name="T62" fmla="*/ 192 w 680"/>
                <a:gd name="T63" fmla="*/ 72 h 633"/>
                <a:gd name="T64" fmla="*/ 240 w 680"/>
                <a:gd name="T65" fmla="*/ 40 h 633"/>
                <a:gd name="T66" fmla="*/ 296 w 680"/>
                <a:gd name="T67" fmla="*/ 16 h 633"/>
                <a:gd name="T68" fmla="*/ 360 w 680"/>
                <a:gd name="T69" fmla="*/ 8 h 633"/>
                <a:gd name="T70" fmla="*/ 424 w 680"/>
                <a:gd name="T71" fmla="*/ 0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80" h="633">
                  <a:moveTo>
                    <a:pt x="424" y="0"/>
                  </a:moveTo>
                  <a:lnTo>
                    <a:pt x="520" y="24"/>
                  </a:lnTo>
                  <a:lnTo>
                    <a:pt x="608" y="80"/>
                  </a:lnTo>
                  <a:lnTo>
                    <a:pt x="656" y="160"/>
                  </a:lnTo>
                  <a:lnTo>
                    <a:pt x="672" y="216"/>
                  </a:lnTo>
                  <a:lnTo>
                    <a:pt x="680" y="264"/>
                  </a:lnTo>
                  <a:lnTo>
                    <a:pt x="664" y="384"/>
                  </a:lnTo>
                  <a:lnTo>
                    <a:pt x="616" y="497"/>
                  </a:lnTo>
                  <a:lnTo>
                    <a:pt x="592" y="569"/>
                  </a:lnTo>
                  <a:lnTo>
                    <a:pt x="552" y="633"/>
                  </a:lnTo>
                  <a:lnTo>
                    <a:pt x="576" y="561"/>
                  </a:lnTo>
                  <a:lnTo>
                    <a:pt x="600" y="497"/>
                  </a:lnTo>
                  <a:lnTo>
                    <a:pt x="624" y="433"/>
                  </a:lnTo>
                  <a:lnTo>
                    <a:pt x="632" y="360"/>
                  </a:lnTo>
                  <a:lnTo>
                    <a:pt x="608" y="248"/>
                  </a:lnTo>
                  <a:lnTo>
                    <a:pt x="552" y="160"/>
                  </a:lnTo>
                  <a:lnTo>
                    <a:pt x="464" y="96"/>
                  </a:lnTo>
                  <a:lnTo>
                    <a:pt x="352" y="72"/>
                  </a:lnTo>
                  <a:lnTo>
                    <a:pt x="304" y="80"/>
                  </a:lnTo>
                  <a:lnTo>
                    <a:pt x="256" y="96"/>
                  </a:lnTo>
                  <a:lnTo>
                    <a:pt x="192" y="152"/>
                  </a:lnTo>
                  <a:lnTo>
                    <a:pt x="64" y="304"/>
                  </a:lnTo>
                  <a:lnTo>
                    <a:pt x="48" y="296"/>
                  </a:lnTo>
                  <a:lnTo>
                    <a:pt x="88" y="240"/>
                  </a:lnTo>
                  <a:lnTo>
                    <a:pt x="112" y="176"/>
                  </a:lnTo>
                  <a:lnTo>
                    <a:pt x="96" y="168"/>
                  </a:lnTo>
                  <a:lnTo>
                    <a:pt x="64" y="176"/>
                  </a:lnTo>
                  <a:lnTo>
                    <a:pt x="40" y="208"/>
                  </a:lnTo>
                  <a:lnTo>
                    <a:pt x="0" y="264"/>
                  </a:lnTo>
                  <a:lnTo>
                    <a:pt x="0" y="240"/>
                  </a:lnTo>
                  <a:lnTo>
                    <a:pt x="96" y="144"/>
                  </a:lnTo>
                  <a:lnTo>
                    <a:pt x="192" y="72"/>
                  </a:lnTo>
                  <a:lnTo>
                    <a:pt x="240" y="40"/>
                  </a:lnTo>
                  <a:lnTo>
                    <a:pt x="296" y="16"/>
                  </a:lnTo>
                  <a:lnTo>
                    <a:pt x="360" y="8"/>
                  </a:lnTo>
                  <a:lnTo>
                    <a:pt x="42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3" name="Freeform 53"/>
            <p:cNvSpPr>
              <a:spLocks/>
            </p:cNvSpPr>
            <p:nvPr/>
          </p:nvSpPr>
          <p:spPr bwMode="auto">
            <a:xfrm>
              <a:off x="5144" y="1803"/>
              <a:ext cx="200" cy="224"/>
            </a:xfrm>
            <a:custGeom>
              <a:avLst/>
              <a:gdLst>
                <a:gd name="T0" fmla="*/ 24 w 200"/>
                <a:gd name="T1" fmla="*/ 0 h 224"/>
                <a:gd name="T2" fmla="*/ 96 w 200"/>
                <a:gd name="T3" fmla="*/ 16 h 224"/>
                <a:gd name="T4" fmla="*/ 144 w 200"/>
                <a:gd name="T5" fmla="*/ 48 h 224"/>
                <a:gd name="T6" fmla="*/ 184 w 200"/>
                <a:gd name="T7" fmla="*/ 96 h 224"/>
                <a:gd name="T8" fmla="*/ 200 w 200"/>
                <a:gd name="T9" fmla="*/ 160 h 224"/>
                <a:gd name="T10" fmla="*/ 184 w 200"/>
                <a:gd name="T11" fmla="*/ 200 h 224"/>
                <a:gd name="T12" fmla="*/ 144 w 200"/>
                <a:gd name="T13" fmla="*/ 224 h 224"/>
                <a:gd name="T14" fmla="*/ 112 w 200"/>
                <a:gd name="T15" fmla="*/ 216 h 224"/>
                <a:gd name="T16" fmla="*/ 88 w 200"/>
                <a:gd name="T17" fmla="*/ 200 h 224"/>
                <a:gd name="T18" fmla="*/ 48 w 200"/>
                <a:gd name="T19" fmla="*/ 152 h 224"/>
                <a:gd name="T20" fmla="*/ 0 w 200"/>
                <a:gd name="T21" fmla="*/ 8 h 224"/>
                <a:gd name="T22" fmla="*/ 24 w 200"/>
                <a:gd name="T23" fmla="*/ 0 h 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24">
                  <a:moveTo>
                    <a:pt x="24" y="0"/>
                  </a:moveTo>
                  <a:lnTo>
                    <a:pt x="96" y="16"/>
                  </a:lnTo>
                  <a:lnTo>
                    <a:pt x="144" y="48"/>
                  </a:lnTo>
                  <a:lnTo>
                    <a:pt x="184" y="96"/>
                  </a:lnTo>
                  <a:lnTo>
                    <a:pt x="200" y="160"/>
                  </a:lnTo>
                  <a:lnTo>
                    <a:pt x="184" y="200"/>
                  </a:lnTo>
                  <a:lnTo>
                    <a:pt x="144" y="224"/>
                  </a:lnTo>
                  <a:lnTo>
                    <a:pt x="112" y="216"/>
                  </a:lnTo>
                  <a:lnTo>
                    <a:pt x="88" y="200"/>
                  </a:lnTo>
                  <a:lnTo>
                    <a:pt x="48" y="152"/>
                  </a:lnTo>
                  <a:lnTo>
                    <a:pt x="0" y="8"/>
                  </a:lnTo>
                  <a:lnTo>
                    <a:pt x="24"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4" name="Freeform 54"/>
            <p:cNvSpPr>
              <a:spLocks/>
            </p:cNvSpPr>
            <p:nvPr/>
          </p:nvSpPr>
          <p:spPr bwMode="auto">
            <a:xfrm>
              <a:off x="3712" y="2035"/>
              <a:ext cx="880" cy="225"/>
            </a:xfrm>
            <a:custGeom>
              <a:avLst/>
              <a:gdLst>
                <a:gd name="T0" fmla="*/ 144 w 880"/>
                <a:gd name="T1" fmla="*/ 0 h 225"/>
                <a:gd name="T2" fmla="*/ 768 w 880"/>
                <a:gd name="T3" fmla="*/ 120 h 225"/>
                <a:gd name="T4" fmla="*/ 800 w 880"/>
                <a:gd name="T5" fmla="*/ 112 h 225"/>
                <a:gd name="T6" fmla="*/ 824 w 880"/>
                <a:gd name="T7" fmla="*/ 96 h 225"/>
                <a:gd name="T8" fmla="*/ 880 w 880"/>
                <a:gd name="T9" fmla="*/ 48 h 225"/>
                <a:gd name="T10" fmla="*/ 848 w 880"/>
                <a:gd name="T11" fmla="*/ 161 h 225"/>
                <a:gd name="T12" fmla="*/ 816 w 880"/>
                <a:gd name="T13" fmla="*/ 201 h 225"/>
                <a:gd name="T14" fmla="*/ 768 w 880"/>
                <a:gd name="T15" fmla="*/ 225 h 225"/>
                <a:gd name="T16" fmla="*/ 96 w 880"/>
                <a:gd name="T17" fmla="*/ 96 h 225"/>
                <a:gd name="T18" fmla="*/ 48 w 880"/>
                <a:gd name="T19" fmla="*/ 129 h 225"/>
                <a:gd name="T20" fmla="*/ 8 w 880"/>
                <a:gd name="T21" fmla="*/ 161 h 225"/>
                <a:gd name="T22" fmla="*/ 0 w 880"/>
                <a:gd name="T23" fmla="*/ 145 h 225"/>
                <a:gd name="T24" fmla="*/ 16 w 880"/>
                <a:gd name="T25" fmla="*/ 112 h 225"/>
                <a:gd name="T26" fmla="*/ 48 w 880"/>
                <a:gd name="T27" fmla="*/ 80 h 225"/>
                <a:gd name="T28" fmla="*/ 88 w 880"/>
                <a:gd name="T29" fmla="*/ 32 h 225"/>
                <a:gd name="T30" fmla="*/ 144 w 880"/>
                <a:gd name="T31" fmla="*/ 0 h 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0" h="225">
                  <a:moveTo>
                    <a:pt x="144" y="0"/>
                  </a:moveTo>
                  <a:lnTo>
                    <a:pt x="768" y="120"/>
                  </a:lnTo>
                  <a:lnTo>
                    <a:pt x="800" y="112"/>
                  </a:lnTo>
                  <a:lnTo>
                    <a:pt x="824" y="96"/>
                  </a:lnTo>
                  <a:lnTo>
                    <a:pt x="880" y="48"/>
                  </a:lnTo>
                  <a:lnTo>
                    <a:pt x="848" y="161"/>
                  </a:lnTo>
                  <a:lnTo>
                    <a:pt x="816" y="201"/>
                  </a:lnTo>
                  <a:lnTo>
                    <a:pt x="768" y="225"/>
                  </a:lnTo>
                  <a:lnTo>
                    <a:pt x="96" y="96"/>
                  </a:lnTo>
                  <a:lnTo>
                    <a:pt x="48" y="129"/>
                  </a:lnTo>
                  <a:lnTo>
                    <a:pt x="8" y="161"/>
                  </a:lnTo>
                  <a:lnTo>
                    <a:pt x="0" y="145"/>
                  </a:lnTo>
                  <a:lnTo>
                    <a:pt x="16" y="112"/>
                  </a:lnTo>
                  <a:lnTo>
                    <a:pt x="48" y="80"/>
                  </a:lnTo>
                  <a:lnTo>
                    <a:pt x="88" y="32"/>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5" name="Freeform 55"/>
            <p:cNvSpPr>
              <a:spLocks/>
            </p:cNvSpPr>
            <p:nvPr/>
          </p:nvSpPr>
          <p:spPr bwMode="auto">
            <a:xfrm>
              <a:off x="4840" y="2260"/>
              <a:ext cx="536" cy="600"/>
            </a:xfrm>
            <a:custGeom>
              <a:avLst/>
              <a:gdLst>
                <a:gd name="T0" fmla="*/ 192 w 536"/>
                <a:gd name="T1" fmla="*/ 0 h 600"/>
                <a:gd name="T2" fmla="*/ 360 w 536"/>
                <a:gd name="T3" fmla="*/ 48 h 600"/>
                <a:gd name="T4" fmla="*/ 440 w 536"/>
                <a:gd name="T5" fmla="*/ 72 h 600"/>
                <a:gd name="T6" fmla="*/ 536 w 536"/>
                <a:gd name="T7" fmla="*/ 80 h 600"/>
                <a:gd name="T8" fmla="*/ 520 w 536"/>
                <a:gd name="T9" fmla="*/ 160 h 600"/>
                <a:gd name="T10" fmla="*/ 504 w 536"/>
                <a:gd name="T11" fmla="*/ 184 h 600"/>
                <a:gd name="T12" fmla="*/ 480 w 536"/>
                <a:gd name="T13" fmla="*/ 208 h 600"/>
                <a:gd name="T14" fmla="*/ 496 w 536"/>
                <a:gd name="T15" fmla="*/ 320 h 600"/>
                <a:gd name="T16" fmla="*/ 488 w 536"/>
                <a:gd name="T17" fmla="*/ 440 h 600"/>
                <a:gd name="T18" fmla="*/ 472 w 536"/>
                <a:gd name="T19" fmla="*/ 488 h 600"/>
                <a:gd name="T20" fmla="*/ 448 w 536"/>
                <a:gd name="T21" fmla="*/ 528 h 600"/>
                <a:gd name="T22" fmla="*/ 416 w 536"/>
                <a:gd name="T23" fmla="*/ 552 h 600"/>
                <a:gd name="T24" fmla="*/ 368 w 536"/>
                <a:gd name="T25" fmla="*/ 560 h 600"/>
                <a:gd name="T26" fmla="*/ 312 w 536"/>
                <a:gd name="T27" fmla="*/ 544 h 600"/>
                <a:gd name="T28" fmla="*/ 280 w 536"/>
                <a:gd name="T29" fmla="*/ 496 h 600"/>
                <a:gd name="T30" fmla="*/ 232 w 536"/>
                <a:gd name="T31" fmla="*/ 376 h 600"/>
                <a:gd name="T32" fmla="*/ 104 w 536"/>
                <a:gd name="T33" fmla="*/ 480 h 600"/>
                <a:gd name="T34" fmla="*/ 0 w 536"/>
                <a:gd name="T35" fmla="*/ 600 h 600"/>
                <a:gd name="T36" fmla="*/ 0 w 536"/>
                <a:gd name="T37" fmla="*/ 576 h 600"/>
                <a:gd name="T38" fmla="*/ 24 w 536"/>
                <a:gd name="T39" fmla="*/ 488 h 600"/>
                <a:gd name="T40" fmla="*/ 40 w 536"/>
                <a:gd name="T41" fmla="*/ 440 h 600"/>
                <a:gd name="T42" fmla="*/ 64 w 536"/>
                <a:gd name="T43" fmla="*/ 400 h 600"/>
                <a:gd name="T44" fmla="*/ 200 w 536"/>
                <a:gd name="T45" fmla="*/ 296 h 600"/>
                <a:gd name="T46" fmla="*/ 224 w 536"/>
                <a:gd name="T47" fmla="*/ 272 h 600"/>
                <a:gd name="T48" fmla="*/ 248 w 536"/>
                <a:gd name="T49" fmla="*/ 248 h 600"/>
                <a:gd name="T50" fmla="*/ 272 w 536"/>
                <a:gd name="T51" fmla="*/ 176 h 600"/>
                <a:gd name="T52" fmla="*/ 264 w 536"/>
                <a:gd name="T53" fmla="*/ 144 h 600"/>
                <a:gd name="T54" fmla="*/ 240 w 536"/>
                <a:gd name="T55" fmla="*/ 128 h 600"/>
                <a:gd name="T56" fmla="*/ 176 w 536"/>
                <a:gd name="T57" fmla="*/ 120 h 600"/>
                <a:gd name="T58" fmla="*/ 168 w 536"/>
                <a:gd name="T59" fmla="*/ 104 h 600"/>
                <a:gd name="T60" fmla="*/ 176 w 536"/>
                <a:gd name="T61" fmla="*/ 56 h 600"/>
                <a:gd name="T62" fmla="*/ 192 w 536"/>
                <a:gd name="T63" fmla="*/ 0 h 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6" h="600">
                  <a:moveTo>
                    <a:pt x="192" y="0"/>
                  </a:moveTo>
                  <a:lnTo>
                    <a:pt x="360" y="48"/>
                  </a:lnTo>
                  <a:lnTo>
                    <a:pt x="440" y="72"/>
                  </a:lnTo>
                  <a:lnTo>
                    <a:pt x="536" y="80"/>
                  </a:lnTo>
                  <a:lnTo>
                    <a:pt x="520" y="160"/>
                  </a:lnTo>
                  <a:lnTo>
                    <a:pt x="504" y="184"/>
                  </a:lnTo>
                  <a:lnTo>
                    <a:pt x="480" y="208"/>
                  </a:lnTo>
                  <a:lnTo>
                    <a:pt x="496" y="320"/>
                  </a:lnTo>
                  <a:lnTo>
                    <a:pt x="488" y="440"/>
                  </a:lnTo>
                  <a:lnTo>
                    <a:pt x="472" y="488"/>
                  </a:lnTo>
                  <a:lnTo>
                    <a:pt x="448" y="528"/>
                  </a:lnTo>
                  <a:lnTo>
                    <a:pt x="416" y="552"/>
                  </a:lnTo>
                  <a:lnTo>
                    <a:pt x="368" y="560"/>
                  </a:lnTo>
                  <a:lnTo>
                    <a:pt x="312" y="544"/>
                  </a:lnTo>
                  <a:lnTo>
                    <a:pt x="280" y="496"/>
                  </a:lnTo>
                  <a:lnTo>
                    <a:pt x="232" y="376"/>
                  </a:lnTo>
                  <a:lnTo>
                    <a:pt x="104" y="480"/>
                  </a:lnTo>
                  <a:lnTo>
                    <a:pt x="0" y="600"/>
                  </a:lnTo>
                  <a:lnTo>
                    <a:pt x="0" y="576"/>
                  </a:lnTo>
                  <a:lnTo>
                    <a:pt x="24" y="488"/>
                  </a:lnTo>
                  <a:lnTo>
                    <a:pt x="40" y="440"/>
                  </a:lnTo>
                  <a:lnTo>
                    <a:pt x="64" y="400"/>
                  </a:lnTo>
                  <a:lnTo>
                    <a:pt x="200" y="296"/>
                  </a:lnTo>
                  <a:lnTo>
                    <a:pt x="224" y="272"/>
                  </a:lnTo>
                  <a:lnTo>
                    <a:pt x="248" y="248"/>
                  </a:lnTo>
                  <a:lnTo>
                    <a:pt x="272" y="176"/>
                  </a:lnTo>
                  <a:lnTo>
                    <a:pt x="264" y="144"/>
                  </a:lnTo>
                  <a:lnTo>
                    <a:pt x="240" y="128"/>
                  </a:lnTo>
                  <a:lnTo>
                    <a:pt x="176" y="120"/>
                  </a:lnTo>
                  <a:lnTo>
                    <a:pt x="168" y="104"/>
                  </a:lnTo>
                  <a:lnTo>
                    <a:pt x="176" y="56"/>
                  </a:lnTo>
                  <a:lnTo>
                    <a:pt x="19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6" name="Freeform 56"/>
            <p:cNvSpPr>
              <a:spLocks/>
            </p:cNvSpPr>
            <p:nvPr/>
          </p:nvSpPr>
          <p:spPr bwMode="auto">
            <a:xfrm>
              <a:off x="1143" y="2308"/>
              <a:ext cx="568" cy="536"/>
            </a:xfrm>
            <a:custGeom>
              <a:avLst/>
              <a:gdLst>
                <a:gd name="T0" fmla="*/ 152 w 568"/>
                <a:gd name="T1" fmla="*/ 0 h 536"/>
                <a:gd name="T2" fmla="*/ 216 w 568"/>
                <a:gd name="T3" fmla="*/ 8 h 536"/>
                <a:gd name="T4" fmla="*/ 264 w 568"/>
                <a:gd name="T5" fmla="*/ 32 h 536"/>
                <a:gd name="T6" fmla="*/ 296 w 568"/>
                <a:gd name="T7" fmla="*/ 72 h 536"/>
                <a:gd name="T8" fmla="*/ 328 w 568"/>
                <a:gd name="T9" fmla="*/ 120 h 536"/>
                <a:gd name="T10" fmla="*/ 368 w 568"/>
                <a:gd name="T11" fmla="*/ 240 h 536"/>
                <a:gd name="T12" fmla="*/ 376 w 568"/>
                <a:gd name="T13" fmla="*/ 368 h 536"/>
                <a:gd name="T14" fmla="*/ 448 w 568"/>
                <a:gd name="T15" fmla="*/ 368 h 536"/>
                <a:gd name="T16" fmla="*/ 552 w 568"/>
                <a:gd name="T17" fmla="*/ 344 h 536"/>
                <a:gd name="T18" fmla="*/ 568 w 568"/>
                <a:gd name="T19" fmla="*/ 424 h 536"/>
                <a:gd name="T20" fmla="*/ 560 w 568"/>
                <a:gd name="T21" fmla="*/ 448 h 536"/>
                <a:gd name="T22" fmla="*/ 544 w 568"/>
                <a:gd name="T23" fmla="*/ 472 h 536"/>
                <a:gd name="T24" fmla="*/ 480 w 568"/>
                <a:gd name="T25" fmla="*/ 488 h 536"/>
                <a:gd name="T26" fmla="*/ 328 w 568"/>
                <a:gd name="T27" fmla="*/ 488 h 536"/>
                <a:gd name="T28" fmla="*/ 152 w 568"/>
                <a:gd name="T29" fmla="*/ 488 h 536"/>
                <a:gd name="T30" fmla="*/ 112 w 568"/>
                <a:gd name="T31" fmla="*/ 504 h 536"/>
                <a:gd name="T32" fmla="*/ 88 w 568"/>
                <a:gd name="T33" fmla="*/ 536 h 536"/>
                <a:gd name="T34" fmla="*/ 40 w 568"/>
                <a:gd name="T35" fmla="*/ 536 h 536"/>
                <a:gd name="T36" fmla="*/ 40 w 568"/>
                <a:gd name="T37" fmla="*/ 432 h 536"/>
                <a:gd name="T38" fmla="*/ 48 w 568"/>
                <a:gd name="T39" fmla="*/ 416 h 536"/>
                <a:gd name="T40" fmla="*/ 64 w 568"/>
                <a:gd name="T41" fmla="*/ 400 h 536"/>
                <a:gd name="T42" fmla="*/ 56 w 568"/>
                <a:gd name="T43" fmla="*/ 336 h 536"/>
                <a:gd name="T44" fmla="*/ 32 w 568"/>
                <a:gd name="T45" fmla="*/ 288 h 536"/>
                <a:gd name="T46" fmla="*/ 8 w 568"/>
                <a:gd name="T47" fmla="*/ 232 h 536"/>
                <a:gd name="T48" fmla="*/ 0 w 568"/>
                <a:gd name="T49" fmla="*/ 176 h 536"/>
                <a:gd name="T50" fmla="*/ 8 w 568"/>
                <a:gd name="T51" fmla="*/ 104 h 536"/>
                <a:gd name="T52" fmla="*/ 40 w 568"/>
                <a:gd name="T53" fmla="*/ 56 h 536"/>
                <a:gd name="T54" fmla="*/ 96 w 568"/>
                <a:gd name="T55" fmla="*/ 16 h 536"/>
                <a:gd name="T56" fmla="*/ 152 w 568"/>
                <a:gd name="T57" fmla="*/ 0 h 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68" h="536">
                  <a:moveTo>
                    <a:pt x="152" y="0"/>
                  </a:moveTo>
                  <a:lnTo>
                    <a:pt x="216" y="8"/>
                  </a:lnTo>
                  <a:lnTo>
                    <a:pt x="264" y="32"/>
                  </a:lnTo>
                  <a:lnTo>
                    <a:pt x="296" y="72"/>
                  </a:lnTo>
                  <a:lnTo>
                    <a:pt x="328" y="120"/>
                  </a:lnTo>
                  <a:lnTo>
                    <a:pt x="368" y="240"/>
                  </a:lnTo>
                  <a:lnTo>
                    <a:pt x="376" y="368"/>
                  </a:lnTo>
                  <a:lnTo>
                    <a:pt x="448" y="368"/>
                  </a:lnTo>
                  <a:lnTo>
                    <a:pt x="552" y="344"/>
                  </a:lnTo>
                  <a:lnTo>
                    <a:pt x="568" y="424"/>
                  </a:lnTo>
                  <a:lnTo>
                    <a:pt x="560" y="448"/>
                  </a:lnTo>
                  <a:lnTo>
                    <a:pt x="544" y="472"/>
                  </a:lnTo>
                  <a:lnTo>
                    <a:pt x="480" y="488"/>
                  </a:lnTo>
                  <a:lnTo>
                    <a:pt x="328" y="488"/>
                  </a:lnTo>
                  <a:lnTo>
                    <a:pt x="152" y="488"/>
                  </a:lnTo>
                  <a:lnTo>
                    <a:pt x="112" y="504"/>
                  </a:lnTo>
                  <a:lnTo>
                    <a:pt x="88" y="536"/>
                  </a:lnTo>
                  <a:lnTo>
                    <a:pt x="40" y="536"/>
                  </a:lnTo>
                  <a:lnTo>
                    <a:pt x="40" y="432"/>
                  </a:lnTo>
                  <a:lnTo>
                    <a:pt x="48" y="416"/>
                  </a:lnTo>
                  <a:lnTo>
                    <a:pt x="64" y="400"/>
                  </a:lnTo>
                  <a:lnTo>
                    <a:pt x="56" y="336"/>
                  </a:lnTo>
                  <a:lnTo>
                    <a:pt x="32" y="288"/>
                  </a:lnTo>
                  <a:lnTo>
                    <a:pt x="8" y="232"/>
                  </a:lnTo>
                  <a:lnTo>
                    <a:pt x="0" y="176"/>
                  </a:lnTo>
                  <a:lnTo>
                    <a:pt x="8" y="104"/>
                  </a:lnTo>
                  <a:lnTo>
                    <a:pt x="40" y="56"/>
                  </a:lnTo>
                  <a:lnTo>
                    <a:pt x="96" y="16"/>
                  </a:lnTo>
                  <a:lnTo>
                    <a:pt x="15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7" name="Freeform 57"/>
            <p:cNvSpPr>
              <a:spLocks/>
            </p:cNvSpPr>
            <p:nvPr/>
          </p:nvSpPr>
          <p:spPr bwMode="auto">
            <a:xfrm>
              <a:off x="2495" y="2324"/>
              <a:ext cx="1097" cy="1000"/>
            </a:xfrm>
            <a:custGeom>
              <a:avLst/>
              <a:gdLst>
                <a:gd name="T0" fmla="*/ 969 w 1097"/>
                <a:gd name="T1" fmla="*/ 0 h 1000"/>
                <a:gd name="T2" fmla="*/ 993 w 1097"/>
                <a:gd name="T3" fmla="*/ 24 h 1000"/>
                <a:gd name="T4" fmla="*/ 1009 w 1097"/>
                <a:gd name="T5" fmla="*/ 48 h 1000"/>
                <a:gd name="T6" fmla="*/ 1025 w 1097"/>
                <a:gd name="T7" fmla="*/ 128 h 1000"/>
                <a:gd name="T8" fmla="*/ 1065 w 1097"/>
                <a:gd name="T9" fmla="*/ 280 h 1000"/>
                <a:gd name="T10" fmla="*/ 1089 w 1097"/>
                <a:gd name="T11" fmla="*/ 432 h 1000"/>
                <a:gd name="T12" fmla="*/ 1097 w 1097"/>
                <a:gd name="T13" fmla="*/ 600 h 1000"/>
                <a:gd name="T14" fmla="*/ 1089 w 1097"/>
                <a:gd name="T15" fmla="*/ 760 h 1000"/>
                <a:gd name="T16" fmla="*/ 1065 w 1097"/>
                <a:gd name="T17" fmla="*/ 880 h 1000"/>
                <a:gd name="T18" fmla="*/ 1057 w 1097"/>
                <a:gd name="T19" fmla="*/ 1000 h 1000"/>
                <a:gd name="T20" fmla="*/ 969 w 1097"/>
                <a:gd name="T21" fmla="*/ 960 h 1000"/>
                <a:gd name="T22" fmla="*/ 897 w 1097"/>
                <a:gd name="T23" fmla="*/ 912 h 1000"/>
                <a:gd name="T24" fmla="*/ 833 w 1097"/>
                <a:gd name="T25" fmla="*/ 856 h 1000"/>
                <a:gd name="T26" fmla="*/ 761 w 1097"/>
                <a:gd name="T27" fmla="*/ 792 h 1000"/>
                <a:gd name="T28" fmla="*/ 384 w 1097"/>
                <a:gd name="T29" fmla="*/ 496 h 1000"/>
                <a:gd name="T30" fmla="*/ 208 w 1097"/>
                <a:gd name="T31" fmla="*/ 352 h 1000"/>
                <a:gd name="T32" fmla="*/ 0 w 1097"/>
                <a:gd name="T33" fmla="*/ 216 h 1000"/>
                <a:gd name="T34" fmla="*/ 969 w 1097"/>
                <a:gd name="T35" fmla="*/ 0 h 1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97" h="1000">
                  <a:moveTo>
                    <a:pt x="969" y="0"/>
                  </a:moveTo>
                  <a:lnTo>
                    <a:pt x="993" y="24"/>
                  </a:lnTo>
                  <a:lnTo>
                    <a:pt x="1009" y="48"/>
                  </a:lnTo>
                  <a:lnTo>
                    <a:pt x="1025" y="128"/>
                  </a:lnTo>
                  <a:lnTo>
                    <a:pt x="1065" y="280"/>
                  </a:lnTo>
                  <a:lnTo>
                    <a:pt x="1089" y="432"/>
                  </a:lnTo>
                  <a:lnTo>
                    <a:pt x="1097" y="600"/>
                  </a:lnTo>
                  <a:lnTo>
                    <a:pt x="1089" y="760"/>
                  </a:lnTo>
                  <a:lnTo>
                    <a:pt x="1065" y="880"/>
                  </a:lnTo>
                  <a:lnTo>
                    <a:pt x="1057" y="1000"/>
                  </a:lnTo>
                  <a:lnTo>
                    <a:pt x="969" y="960"/>
                  </a:lnTo>
                  <a:lnTo>
                    <a:pt x="897" y="912"/>
                  </a:lnTo>
                  <a:lnTo>
                    <a:pt x="833" y="856"/>
                  </a:lnTo>
                  <a:lnTo>
                    <a:pt x="761" y="792"/>
                  </a:lnTo>
                  <a:lnTo>
                    <a:pt x="384" y="496"/>
                  </a:lnTo>
                  <a:lnTo>
                    <a:pt x="208" y="352"/>
                  </a:lnTo>
                  <a:lnTo>
                    <a:pt x="0" y="216"/>
                  </a:lnTo>
                  <a:lnTo>
                    <a:pt x="969"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8" name="Freeform 58"/>
            <p:cNvSpPr>
              <a:spLocks/>
            </p:cNvSpPr>
            <p:nvPr/>
          </p:nvSpPr>
          <p:spPr bwMode="auto">
            <a:xfrm>
              <a:off x="3816" y="2412"/>
              <a:ext cx="720" cy="272"/>
            </a:xfrm>
            <a:custGeom>
              <a:avLst/>
              <a:gdLst>
                <a:gd name="T0" fmla="*/ 144 w 720"/>
                <a:gd name="T1" fmla="*/ 0 h 272"/>
                <a:gd name="T2" fmla="*/ 216 w 720"/>
                <a:gd name="T3" fmla="*/ 8 h 272"/>
                <a:gd name="T4" fmla="*/ 272 w 720"/>
                <a:gd name="T5" fmla="*/ 32 h 272"/>
                <a:gd name="T6" fmla="*/ 384 w 720"/>
                <a:gd name="T7" fmla="*/ 88 h 272"/>
                <a:gd name="T8" fmla="*/ 496 w 720"/>
                <a:gd name="T9" fmla="*/ 152 h 272"/>
                <a:gd name="T10" fmla="*/ 624 w 720"/>
                <a:gd name="T11" fmla="*/ 176 h 272"/>
                <a:gd name="T12" fmla="*/ 648 w 720"/>
                <a:gd name="T13" fmla="*/ 168 h 272"/>
                <a:gd name="T14" fmla="*/ 672 w 720"/>
                <a:gd name="T15" fmla="*/ 152 h 272"/>
                <a:gd name="T16" fmla="*/ 720 w 720"/>
                <a:gd name="T17" fmla="*/ 120 h 272"/>
                <a:gd name="T18" fmla="*/ 720 w 720"/>
                <a:gd name="T19" fmla="*/ 144 h 272"/>
                <a:gd name="T20" fmla="*/ 656 w 720"/>
                <a:gd name="T21" fmla="*/ 216 h 272"/>
                <a:gd name="T22" fmla="*/ 624 w 720"/>
                <a:gd name="T23" fmla="*/ 248 h 272"/>
                <a:gd name="T24" fmla="*/ 584 w 720"/>
                <a:gd name="T25" fmla="*/ 272 h 272"/>
                <a:gd name="T26" fmla="*/ 80 w 720"/>
                <a:gd name="T27" fmla="*/ 96 h 272"/>
                <a:gd name="T28" fmla="*/ 48 w 720"/>
                <a:gd name="T29" fmla="*/ 112 h 272"/>
                <a:gd name="T30" fmla="*/ 24 w 720"/>
                <a:gd name="T31" fmla="*/ 144 h 272"/>
                <a:gd name="T32" fmla="*/ 0 w 720"/>
                <a:gd name="T33" fmla="*/ 144 h 272"/>
                <a:gd name="T34" fmla="*/ 56 w 720"/>
                <a:gd name="T35" fmla="*/ 48 h 272"/>
                <a:gd name="T36" fmla="*/ 96 w 720"/>
                <a:gd name="T37" fmla="*/ 16 h 272"/>
                <a:gd name="T38" fmla="*/ 144 w 720"/>
                <a:gd name="T39" fmla="*/ 0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0" h="272">
                  <a:moveTo>
                    <a:pt x="144" y="0"/>
                  </a:moveTo>
                  <a:lnTo>
                    <a:pt x="216" y="8"/>
                  </a:lnTo>
                  <a:lnTo>
                    <a:pt x="272" y="32"/>
                  </a:lnTo>
                  <a:lnTo>
                    <a:pt x="384" y="88"/>
                  </a:lnTo>
                  <a:lnTo>
                    <a:pt x="496" y="152"/>
                  </a:lnTo>
                  <a:lnTo>
                    <a:pt x="624" y="176"/>
                  </a:lnTo>
                  <a:lnTo>
                    <a:pt x="648" y="168"/>
                  </a:lnTo>
                  <a:lnTo>
                    <a:pt x="672" y="152"/>
                  </a:lnTo>
                  <a:lnTo>
                    <a:pt x="720" y="120"/>
                  </a:lnTo>
                  <a:lnTo>
                    <a:pt x="720" y="144"/>
                  </a:lnTo>
                  <a:lnTo>
                    <a:pt x="656" y="216"/>
                  </a:lnTo>
                  <a:lnTo>
                    <a:pt x="624" y="248"/>
                  </a:lnTo>
                  <a:lnTo>
                    <a:pt x="584" y="272"/>
                  </a:lnTo>
                  <a:lnTo>
                    <a:pt x="80" y="96"/>
                  </a:lnTo>
                  <a:lnTo>
                    <a:pt x="48" y="112"/>
                  </a:lnTo>
                  <a:lnTo>
                    <a:pt x="24" y="144"/>
                  </a:lnTo>
                  <a:lnTo>
                    <a:pt x="0" y="144"/>
                  </a:lnTo>
                  <a:lnTo>
                    <a:pt x="56" y="48"/>
                  </a:lnTo>
                  <a:lnTo>
                    <a:pt x="96" y="16"/>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59" name="Freeform 59"/>
            <p:cNvSpPr>
              <a:spLocks/>
            </p:cNvSpPr>
            <p:nvPr/>
          </p:nvSpPr>
          <p:spPr bwMode="auto">
            <a:xfrm>
              <a:off x="5128" y="2420"/>
              <a:ext cx="176" cy="280"/>
            </a:xfrm>
            <a:custGeom>
              <a:avLst/>
              <a:gdLst>
                <a:gd name="T0" fmla="*/ 0 w 176"/>
                <a:gd name="T1" fmla="*/ 0 h 280"/>
                <a:gd name="T2" fmla="*/ 40 w 176"/>
                <a:gd name="T3" fmla="*/ 0 h 280"/>
                <a:gd name="T4" fmla="*/ 96 w 176"/>
                <a:gd name="T5" fmla="*/ 32 h 280"/>
                <a:gd name="T6" fmla="*/ 136 w 176"/>
                <a:gd name="T7" fmla="*/ 72 h 280"/>
                <a:gd name="T8" fmla="*/ 168 w 176"/>
                <a:gd name="T9" fmla="*/ 120 h 280"/>
                <a:gd name="T10" fmla="*/ 176 w 176"/>
                <a:gd name="T11" fmla="*/ 176 h 280"/>
                <a:gd name="T12" fmla="*/ 152 w 176"/>
                <a:gd name="T13" fmla="*/ 248 h 280"/>
                <a:gd name="T14" fmla="*/ 128 w 176"/>
                <a:gd name="T15" fmla="*/ 272 h 280"/>
                <a:gd name="T16" fmla="*/ 96 w 176"/>
                <a:gd name="T17" fmla="*/ 280 h 280"/>
                <a:gd name="T18" fmla="*/ 48 w 176"/>
                <a:gd name="T19" fmla="*/ 264 h 280"/>
                <a:gd name="T20" fmla="*/ 16 w 176"/>
                <a:gd name="T21" fmla="*/ 224 h 280"/>
                <a:gd name="T22" fmla="*/ 0 w 176"/>
                <a:gd name="T23" fmla="*/ 168 h 280"/>
                <a:gd name="T24" fmla="*/ 0 w 176"/>
                <a:gd name="T25" fmla="*/ 104 h 280"/>
                <a:gd name="T26" fmla="*/ 0 w 176"/>
                <a:gd name="T27" fmla="*/ 0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6" h="280">
                  <a:moveTo>
                    <a:pt x="0" y="0"/>
                  </a:moveTo>
                  <a:lnTo>
                    <a:pt x="40" y="0"/>
                  </a:lnTo>
                  <a:lnTo>
                    <a:pt x="96" y="32"/>
                  </a:lnTo>
                  <a:lnTo>
                    <a:pt x="136" y="72"/>
                  </a:lnTo>
                  <a:lnTo>
                    <a:pt x="168" y="120"/>
                  </a:lnTo>
                  <a:lnTo>
                    <a:pt x="176" y="176"/>
                  </a:lnTo>
                  <a:lnTo>
                    <a:pt x="152" y="248"/>
                  </a:lnTo>
                  <a:lnTo>
                    <a:pt x="128" y="272"/>
                  </a:lnTo>
                  <a:lnTo>
                    <a:pt x="96" y="280"/>
                  </a:lnTo>
                  <a:lnTo>
                    <a:pt x="48" y="264"/>
                  </a:lnTo>
                  <a:lnTo>
                    <a:pt x="16" y="224"/>
                  </a:lnTo>
                  <a:lnTo>
                    <a:pt x="0" y="168"/>
                  </a:lnTo>
                  <a:lnTo>
                    <a:pt x="0" y="104"/>
                  </a:lnTo>
                  <a:lnTo>
                    <a:pt x="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0" name="Freeform 60"/>
            <p:cNvSpPr>
              <a:spLocks/>
            </p:cNvSpPr>
            <p:nvPr/>
          </p:nvSpPr>
          <p:spPr bwMode="auto">
            <a:xfrm>
              <a:off x="1183" y="2428"/>
              <a:ext cx="312" cy="264"/>
            </a:xfrm>
            <a:custGeom>
              <a:avLst/>
              <a:gdLst>
                <a:gd name="T0" fmla="*/ 128 w 312"/>
                <a:gd name="T1" fmla="*/ 0 h 264"/>
                <a:gd name="T2" fmla="*/ 192 w 312"/>
                <a:gd name="T3" fmla="*/ 8 h 264"/>
                <a:gd name="T4" fmla="*/ 248 w 312"/>
                <a:gd name="T5" fmla="*/ 32 h 264"/>
                <a:gd name="T6" fmla="*/ 296 w 312"/>
                <a:gd name="T7" fmla="*/ 72 h 264"/>
                <a:gd name="T8" fmla="*/ 312 w 312"/>
                <a:gd name="T9" fmla="*/ 128 h 264"/>
                <a:gd name="T10" fmla="*/ 304 w 312"/>
                <a:gd name="T11" fmla="*/ 176 h 264"/>
                <a:gd name="T12" fmla="*/ 280 w 312"/>
                <a:gd name="T13" fmla="*/ 224 h 264"/>
                <a:gd name="T14" fmla="*/ 240 w 312"/>
                <a:gd name="T15" fmla="*/ 256 h 264"/>
                <a:gd name="T16" fmla="*/ 192 w 312"/>
                <a:gd name="T17" fmla="*/ 264 h 264"/>
                <a:gd name="T18" fmla="*/ 120 w 312"/>
                <a:gd name="T19" fmla="*/ 256 h 264"/>
                <a:gd name="T20" fmla="*/ 64 w 312"/>
                <a:gd name="T21" fmla="*/ 232 h 264"/>
                <a:gd name="T22" fmla="*/ 16 w 312"/>
                <a:gd name="T23" fmla="*/ 184 h 264"/>
                <a:gd name="T24" fmla="*/ 0 w 312"/>
                <a:gd name="T25" fmla="*/ 128 h 264"/>
                <a:gd name="T26" fmla="*/ 8 w 312"/>
                <a:gd name="T27" fmla="*/ 80 h 264"/>
                <a:gd name="T28" fmla="*/ 40 w 312"/>
                <a:gd name="T29" fmla="*/ 40 h 264"/>
                <a:gd name="T30" fmla="*/ 80 w 312"/>
                <a:gd name="T31" fmla="*/ 8 h 264"/>
                <a:gd name="T32" fmla="*/ 128 w 312"/>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2" h="264">
                  <a:moveTo>
                    <a:pt x="128" y="0"/>
                  </a:moveTo>
                  <a:lnTo>
                    <a:pt x="192" y="8"/>
                  </a:lnTo>
                  <a:lnTo>
                    <a:pt x="248" y="32"/>
                  </a:lnTo>
                  <a:lnTo>
                    <a:pt x="296" y="72"/>
                  </a:lnTo>
                  <a:lnTo>
                    <a:pt x="312" y="128"/>
                  </a:lnTo>
                  <a:lnTo>
                    <a:pt x="304" y="176"/>
                  </a:lnTo>
                  <a:lnTo>
                    <a:pt x="280" y="224"/>
                  </a:lnTo>
                  <a:lnTo>
                    <a:pt x="240" y="256"/>
                  </a:lnTo>
                  <a:lnTo>
                    <a:pt x="192" y="264"/>
                  </a:lnTo>
                  <a:lnTo>
                    <a:pt x="120" y="256"/>
                  </a:lnTo>
                  <a:lnTo>
                    <a:pt x="64" y="232"/>
                  </a:lnTo>
                  <a:lnTo>
                    <a:pt x="16" y="184"/>
                  </a:lnTo>
                  <a:lnTo>
                    <a:pt x="0" y="128"/>
                  </a:lnTo>
                  <a:lnTo>
                    <a:pt x="8" y="80"/>
                  </a:lnTo>
                  <a:lnTo>
                    <a:pt x="40" y="40"/>
                  </a:lnTo>
                  <a:lnTo>
                    <a:pt x="80" y="8"/>
                  </a:lnTo>
                  <a:lnTo>
                    <a:pt x="128"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1" name="Freeform 61"/>
            <p:cNvSpPr>
              <a:spLocks/>
            </p:cNvSpPr>
            <p:nvPr/>
          </p:nvSpPr>
          <p:spPr bwMode="auto">
            <a:xfrm>
              <a:off x="1471" y="2612"/>
              <a:ext cx="856" cy="1312"/>
            </a:xfrm>
            <a:custGeom>
              <a:avLst/>
              <a:gdLst>
                <a:gd name="T0" fmla="*/ 856 w 856"/>
                <a:gd name="T1" fmla="*/ 0 h 1312"/>
                <a:gd name="T2" fmla="*/ 856 w 856"/>
                <a:gd name="T3" fmla="*/ 1312 h 1312"/>
                <a:gd name="T4" fmla="*/ 592 w 856"/>
                <a:gd name="T5" fmla="*/ 1136 h 1312"/>
                <a:gd name="T6" fmla="*/ 376 w 856"/>
                <a:gd name="T7" fmla="*/ 968 h 1312"/>
                <a:gd name="T8" fmla="*/ 272 w 856"/>
                <a:gd name="T9" fmla="*/ 872 h 1312"/>
                <a:gd name="T10" fmla="*/ 184 w 856"/>
                <a:gd name="T11" fmla="*/ 776 h 1312"/>
                <a:gd name="T12" fmla="*/ 0 w 856"/>
                <a:gd name="T13" fmla="*/ 520 h 1312"/>
                <a:gd name="T14" fmla="*/ 856 w 856"/>
                <a:gd name="T15" fmla="*/ 0 h 1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6" h="1312">
                  <a:moveTo>
                    <a:pt x="856" y="0"/>
                  </a:moveTo>
                  <a:lnTo>
                    <a:pt x="856" y="1312"/>
                  </a:lnTo>
                  <a:lnTo>
                    <a:pt x="592" y="1136"/>
                  </a:lnTo>
                  <a:lnTo>
                    <a:pt x="376" y="968"/>
                  </a:lnTo>
                  <a:lnTo>
                    <a:pt x="272" y="872"/>
                  </a:lnTo>
                  <a:lnTo>
                    <a:pt x="184" y="776"/>
                  </a:lnTo>
                  <a:lnTo>
                    <a:pt x="0" y="520"/>
                  </a:lnTo>
                  <a:lnTo>
                    <a:pt x="856"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2" name="Freeform 62"/>
            <p:cNvSpPr>
              <a:spLocks/>
            </p:cNvSpPr>
            <p:nvPr/>
          </p:nvSpPr>
          <p:spPr bwMode="auto">
            <a:xfrm>
              <a:off x="2463" y="2636"/>
              <a:ext cx="1057" cy="1472"/>
            </a:xfrm>
            <a:custGeom>
              <a:avLst/>
              <a:gdLst>
                <a:gd name="T0" fmla="*/ 0 w 1057"/>
                <a:gd name="T1" fmla="*/ 0 h 1472"/>
                <a:gd name="T2" fmla="*/ 128 w 1057"/>
                <a:gd name="T3" fmla="*/ 120 h 1472"/>
                <a:gd name="T4" fmla="*/ 256 w 1057"/>
                <a:gd name="T5" fmla="*/ 224 h 1472"/>
                <a:gd name="T6" fmla="*/ 528 w 1057"/>
                <a:gd name="T7" fmla="*/ 416 h 1472"/>
                <a:gd name="T8" fmla="*/ 696 w 1057"/>
                <a:gd name="T9" fmla="*/ 552 h 1472"/>
                <a:gd name="T10" fmla="*/ 873 w 1057"/>
                <a:gd name="T11" fmla="*/ 696 h 1472"/>
                <a:gd name="T12" fmla="*/ 1001 w 1057"/>
                <a:gd name="T13" fmla="*/ 792 h 1472"/>
                <a:gd name="T14" fmla="*/ 1033 w 1057"/>
                <a:gd name="T15" fmla="*/ 816 h 1472"/>
                <a:gd name="T16" fmla="*/ 1049 w 1057"/>
                <a:gd name="T17" fmla="*/ 824 h 1472"/>
                <a:gd name="T18" fmla="*/ 1057 w 1057"/>
                <a:gd name="T19" fmla="*/ 840 h 1472"/>
                <a:gd name="T20" fmla="*/ 1049 w 1057"/>
                <a:gd name="T21" fmla="*/ 888 h 1472"/>
                <a:gd name="T22" fmla="*/ 1033 w 1057"/>
                <a:gd name="T23" fmla="*/ 928 h 1472"/>
                <a:gd name="T24" fmla="*/ 993 w 1057"/>
                <a:gd name="T25" fmla="*/ 1016 h 1472"/>
                <a:gd name="T26" fmla="*/ 937 w 1057"/>
                <a:gd name="T27" fmla="*/ 1144 h 1472"/>
                <a:gd name="T28" fmla="*/ 881 w 1057"/>
                <a:gd name="T29" fmla="*/ 1248 h 1472"/>
                <a:gd name="T30" fmla="*/ 752 w 1057"/>
                <a:gd name="T31" fmla="*/ 1472 h 1472"/>
                <a:gd name="T32" fmla="*/ 608 w 1057"/>
                <a:gd name="T33" fmla="*/ 1472 h 1472"/>
                <a:gd name="T34" fmla="*/ 440 w 1057"/>
                <a:gd name="T35" fmla="*/ 1464 h 1472"/>
                <a:gd name="T36" fmla="*/ 296 w 1057"/>
                <a:gd name="T37" fmla="*/ 1432 h 1472"/>
                <a:gd name="T38" fmla="*/ 152 w 1057"/>
                <a:gd name="T39" fmla="*/ 1392 h 1472"/>
                <a:gd name="T40" fmla="*/ 0 w 1057"/>
                <a:gd name="T41" fmla="*/ 1328 h 1472"/>
                <a:gd name="T42" fmla="*/ 0 w 1057"/>
                <a:gd name="T43" fmla="*/ 0 h 1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57" h="1472">
                  <a:moveTo>
                    <a:pt x="0" y="0"/>
                  </a:moveTo>
                  <a:lnTo>
                    <a:pt x="128" y="120"/>
                  </a:lnTo>
                  <a:lnTo>
                    <a:pt x="256" y="224"/>
                  </a:lnTo>
                  <a:lnTo>
                    <a:pt x="528" y="416"/>
                  </a:lnTo>
                  <a:lnTo>
                    <a:pt x="696" y="552"/>
                  </a:lnTo>
                  <a:lnTo>
                    <a:pt x="873" y="696"/>
                  </a:lnTo>
                  <a:lnTo>
                    <a:pt x="1001" y="792"/>
                  </a:lnTo>
                  <a:lnTo>
                    <a:pt x="1033" y="816"/>
                  </a:lnTo>
                  <a:lnTo>
                    <a:pt x="1049" y="824"/>
                  </a:lnTo>
                  <a:lnTo>
                    <a:pt x="1057" y="840"/>
                  </a:lnTo>
                  <a:lnTo>
                    <a:pt x="1049" y="888"/>
                  </a:lnTo>
                  <a:lnTo>
                    <a:pt x="1033" y="928"/>
                  </a:lnTo>
                  <a:lnTo>
                    <a:pt x="993" y="1016"/>
                  </a:lnTo>
                  <a:lnTo>
                    <a:pt x="937" y="1144"/>
                  </a:lnTo>
                  <a:lnTo>
                    <a:pt x="881" y="1248"/>
                  </a:lnTo>
                  <a:lnTo>
                    <a:pt x="752" y="1472"/>
                  </a:lnTo>
                  <a:lnTo>
                    <a:pt x="608" y="1472"/>
                  </a:lnTo>
                  <a:lnTo>
                    <a:pt x="440" y="1464"/>
                  </a:lnTo>
                  <a:lnTo>
                    <a:pt x="296" y="1432"/>
                  </a:lnTo>
                  <a:lnTo>
                    <a:pt x="152" y="1392"/>
                  </a:lnTo>
                  <a:lnTo>
                    <a:pt x="0" y="1328"/>
                  </a:lnTo>
                  <a:lnTo>
                    <a:pt x="0" y="0"/>
                  </a:lnTo>
                  <a:close/>
                </a:path>
              </a:pathLst>
            </a:custGeom>
            <a:solidFill>
              <a:schemeClr val="bg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3" name="Freeform 63"/>
            <p:cNvSpPr>
              <a:spLocks/>
            </p:cNvSpPr>
            <p:nvPr/>
          </p:nvSpPr>
          <p:spPr bwMode="auto">
            <a:xfrm>
              <a:off x="3800" y="2772"/>
              <a:ext cx="536" cy="312"/>
            </a:xfrm>
            <a:custGeom>
              <a:avLst/>
              <a:gdLst>
                <a:gd name="T0" fmla="*/ 144 w 536"/>
                <a:gd name="T1" fmla="*/ 0 h 312"/>
                <a:gd name="T2" fmla="*/ 200 w 536"/>
                <a:gd name="T3" fmla="*/ 8 h 312"/>
                <a:gd name="T4" fmla="*/ 240 w 536"/>
                <a:gd name="T5" fmla="*/ 40 h 312"/>
                <a:gd name="T6" fmla="*/ 312 w 536"/>
                <a:gd name="T7" fmla="*/ 120 h 312"/>
                <a:gd name="T8" fmla="*/ 344 w 536"/>
                <a:gd name="T9" fmla="*/ 168 h 312"/>
                <a:gd name="T10" fmla="*/ 384 w 536"/>
                <a:gd name="T11" fmla="*/ 200 h 312"/>
                <a:gd name="T12" fmla="*/ 424 w 536"/>
                <a:gd name="T13" fmla="*/ 232 h 312"/>
                <a:gd name="T14" fmla="*/ 480 w 536"/>
                <a:gd name="T15" fmla="*/ 240 h 312"/>
                <a:gd name="T16" fmla="*/ 536 w 536"/>
                <a:gd name="T17" fmla="*/ 224 h 312"/>
                <a:gd name="T18" fmla="*/ 504 w 536"/>
                <a:gd name="T19" fmla="*/ 264 h 312"/>
                <a:gd name="T20" fmla="*/ 472 w 536"/>
                <a:gd name="T21" fmla="*/ 288 h 312"/>
                <a:gd name="T22" fmla="*/ 384 w 536"/>
                <a:gd name="T23" fmla="*/ 312 h 312"/>
                <a:gd name="T24" fmla="*/ 336 w 536"/>
                <a:gd name="T25" fmla="*/ 304 h 312"/>
                <a:gd name="T26" fmla="*/ 296 w 536"/>
                <a:gd name="T27" fmla="*/ 280 h 312"/>
                <a:gd name="T28" fmla="*/ 232 w 536"/>
                <a:gd name="T29" fmla="*/ 200 h 312"/>
                <a:gd name="T30" fmla="*/ 168 w 536"/>
                <a:gd name="T31" fmla="*/ 120 h 312"/>
                <a:gd name="T32" fmla="*/ 128 w 536"/>
                <a:gd name="T33" fmla="*/ 88 h 312"/>
                <a:gd name="T34" fmla="*/ 80 w 536"/>
                <a:gd name="T35" fmla="*/ 80 h 312"/>
                <a:gd name="T36" fmla="*/ 0 w 536"/>
                <a:gd name="T37" fmla="*/ 104 h 312"/>
                <a:gd name="T38" fmla="*/ 64 w 536"/>
                <a:gd name="T39" fmla="*/ 32 h 312"/>
                <a:gd name="T40" fmla="*/ 96 w 536"/>
                <a:gd name="T41" fmla="*/ 8 h 312"/>
                <a:gd name="T42" fmla="*/ 144 w 536"/>
                <a:gd name="T43" fmla="*/ 0 h 3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6" h="312">
                  <a:moveTo>
                    <a:pt x="144" y="0"/>
                  </a:moveTo>
                  <a:lnTo>
                    <a:pt x="200" y="8"/>
                  </a:lnTo>
                  <a:lnTo>
                    <a:pt x="240" y="40"/>
                  </a:lnTo>
                  <a:lnTo>
                    <a:pt x="312" y="120"/>
                  </a:lnTo>
                  <a:lnTo>
                    <a:pt x="344" y="168"/>
                  </a:lnTo>
                  <a:lnTo>
                    <a:pt x="384" y="200"/>
                  </a:lnTo>
                  <a:lnTo>
                    <a:pt x="424" y="232"/>
                  </a:lnTo>
                  <a:lnTo>
                    <a:pt x="480" y="240"/>
                  </a:lnTo>
                  <a:lnTo>
                    <a:pt x="536" y="224"/>
                  </a:lnTo>
                  <a:lnTo>
                    <a:pt x="504" y="264"/>
                  </a:lnTo>
                  <a:lnTo>
                    <a:pt x="472" y="288"/>
                  </a:lnTo>
                  <a:lnTo>
                    <a:pt x="384" y="312"/>
                  </a:lnTo>
                  <a:lnTo>
                    <a:pt x="336" y="304"/>
                  </a:lnTo>
                  <a:lnTo>
                    <a:pt x="296" y="280"/>
                  </a:lnTo>
                  <a:lnTo>
                    <a:pt x="232" y="200"/>
                  </a:lnTo>
                  <a:lnTo>
                    <a:pt x="168" y="120"/>
                  </a:lnTo>
                  <a:lnTo>
                    <a:pt x="128" y="88"/>
                  </a:lnTo>
                  <a:lnTo>
                    <a:pt x="80" y="80"/>
                  </a:lnTo>
                  <a:lnTo>
                    <a:pt x="0" y="104"/>
                  </a:lnTo>
                  <a:lnTo>
                    <a:pt x="64" y="32"/>
                  </a:lnTo>
                  <a:lnTo>
                    <a:pt x="96" y="8"/>
                  </a:lnTo>
                  <a:lnTo>
                    <a:pt x="144"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4" name="Freeform 64"/>
            <p:cNvSpPr>
              <a:spLocks/>
            </p:cNvSpPr>
            <p:nvPr/>
          </p:nvSpPr>
          <p:spPr bwMode="auto">
            <a:xfrm>
              <a:off x="4712" y="2900"/>
              <a:ext cx="432" cy="472"/>
            </a:xfrm>
            <a:custGeom>
              <a:avLst/>
              <a:gdLst>
                <a:gd name="T0" fmla="*/ 208 w 432"/>
                <a:gd name="T1" fmla="*/ 0 h 472"/>
                <a:gd name="T2" fmla="*/ 248 w 432"/>
                <a:gd name="T3" fmla="*/ 8 h 472"/>
                <a:gd name="T4" fmla="*/ 248 w 432"/>
                <a:gd name="T5" fmla="*/ 40 h 472"/>
                <a:gd name="T6" fmla="*/ 200 w 432"/>
                <a:gd name="T7" fmla="*/ 120 h 472"/>
                <a:gd name="T8" fmla="*/ 144 w 432"/>
                <a:gd name="T9" fmla="*/ 96 h 472"/>
                <a:gd name="T10" fmla="*/ 112 w 432"/>
                <a:gd name="T11" fmla="*/ 104 h 472"/>
                <a:gd name="T12" fmla="*/ 88 w 432"/>
                <a:gd name="T13" fmla="*/ 128 h 472"/>
                <a:gd name="T14" fmla="*/ 72 w 432"/>
                <a:gd name="T15" fmla="*/ 160 h 472"/>
                <a:gd name="T16" fmla="*/ 64 w 432"/>
                <a:gd name="T17" fmla="*/ 200 h 472"/>
                <a:gd name="T18" fmla="*/ 80 w 432"/>
                <a:gd name="T19" fmla="*/ 264 h 472"/>
                <a:gd name="T20" fmla="*/ 136 w 432"/>
                <a:gd name="T21" fmla="*/ 288 h 472"/>
                <a:gd name="T22" fmla="*/ 176 w 432"/>
                <a:gd name="T23" fmla="*/ 280 h 472"/>
                <a:gd name="T24" fmla="*/ 200 w 432"/>
                <a:gd name="T25" fmla="*/ 256 h 472"/>
                <a:gd name="T26" fmla="*/ 248 w 432"/>
                <a:gd name="T27" fmla="*/ 184 h 472"/>
                <a:gd name="T28" fmla="*/ 288 w 432"/>
                <a:gd name="T29" fmla="*/ 112 h 472"/>
                <a:gd name="T30" fmla="*/ 320 w 432"/>
                <a:gd name="T31" fmla="*/ 88 h 472"/>
                <a:gd name="T32" fmla="*/ 360 w 432"/>
                <a:gd name="T33" fmla="*/ 80 h 472"/>
                <a:gd name="T34" fmla="*/ 408 w 432"/>
                <a:gd name="T35" fmla="*/ 112 h 472"/>
                <a:gd name="T36" fmla="*/ 424 w 432"/>
                <a:gd name="T37" fmla="*/ 136 h 472"/>
                <a:gd name="T38" fmla="*/ 432 w 432"/>
                <a:gd name="T39" fmla="*/ 168 h 472"/>
                <a:gd name="T40" fmla="*/ 416 w 432"/>
                <a:gd name="T41" fmla="*/ 264 h 472"/>
                <a:gd name="T42" fmla="*/ 384 w 432"/>
                <a:gd name="T43" fmla="*/ 344 h 472"/>
                <a:gd name="T44" fmla="*/ 328 w 432"/>
                <a:gd name="T45" fmla="*/ 408 h 472"/>
                <a:gd name="T46" fmla="*/ 256 w 432"/>
                <a:gd name="T47" fmla="*/ 472 h 472"/>
                <a:gd name="T48" fmla="*/ 200 w 432"/>
                <a:gd name="T49" fmla="*/ 472 h 472"/>
                <a:gd name="T50" fmla="*/ 216 w 432"/>
                <a:gd name="T51" fmla="*/ 440 h 472"/>
                <a:gd name="T52" fmla="*/ 240 w 432"/>
                <a:gd name="T53" fmla="*/ 416 h 472"/>
                <a:gd name="T54" fmla="*/ 296 w 432"/>
                <a:gd name="T55" fmla="*/ 384 h 472"/>
                <a:gd name="T56" fmla="*/ 344 w 432"/>
                <a:gd name="T57" fmla="*/ 344 h 472"/>
                <a:gd name="T58" fmla="*/ 360 w 432"/>
                <a:gd name="T59" fmla="*/ 320 h 472"/>
                <a:gd name="T60" fmla="*/ 368 w 432"/>
                <a:gd name="T61" fmla="*/ 288 h 472"/>
                <a:gd name="T62" fmla="*/ 352 w 432"/>
                <a:gd name="T63" fmla="*/ 232 h 472"/>
                <a:gd name="T64" fmla="*/ 304 w 432"/>
                <a:gd name="T65" fmla="*/ 208 h 472"/>
                <a:gd name="T66" fmla="*/ 272 w 432"/>
                <a:gd name="T67" fmla="*/ 216 h 472"/>
                <a:gd name="T68" fmla="*/ 240 w 432"/>
                <a:gd name="T69" fmla="*/ 240 h 472"/>
                <a:gd name="T70" fmla="*/ 192 w 432"/>
                <a:gd name="T71" fmla="*/ 312 h 472"/>
                <a:gd name="T72" fmla="*/ 152 w 432"/>
                <a:gd name="T73" fmla="*/ 384 h 472"/>
                <a:gd name="T74" fmla="*/ 120 w 432"/>
                <a:gd name="T75" fmla="*/ 408 h 472"/>
                <a:gd name="T76" fmla="*/ 80 w 432"/>
                <a:gd name="T77" fmla="*/ 416 h 472"/>
                <a:gd name="T78" fmla="*/ 48 w 432"/>
                <a:gd name="T79" fmla="*/ 408 h 472"/>
                <a:gd name="T80" fmla="*/ 24 w 432"/>
                <a:gd name="T81" fmla="*/ 384 h 472"/>
                <a:gd name="T82" fmla="*/ 8 w 432"/>
                <a:gd name="T83" fmla="*/ 360 h 472"/>
                <a:gd name="T84" fmla="*/ 0 w 432"/>
                <a:gd name="T85" fmla="*/ 320 h 472"/>
                <a:gd name="T86" fmla="*/ 8 w 432"/>
                <a:gd name="T87" fmla="*/ 256 h 472"/>
                <a:gd name="T88" fmla="*/ 32 w 432"/>
                <a:gd name="T89" fmla="*/ 200 h 472"/>
                <a:gd name="T90" fmla="*/ 104 w 432"/>
                <a:gd name="T91" fmla="*/ 88 h 472"/>
                <a:gd name="T92" fmla="*/ 152 w 432"/>
                <a:gd name="T93" fmla="*/ 32 h 472"/>
                <a:gd name="T94" fmla="*/ 176 w 432"/>
                <a:gd name="T95" fmla="*/ 8 h 472"/>
                <a:gd name="T96" fmla="*/ 208 w 432"/>
                <a:gd name="T97" fmla="*/ 0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2" h="472">
                  <a:moveTo>
                    <a:pt x="208" y="0"/>
                  </a:moveTo>
                  <a:lnTo>
                    <a:pt x="248" y="8"/>
                  </a:lnTo>
                  <a:lnTo>
                    <a:pt x="248" y="40"/>
                  </a:lnTo>
                  <a:lnTo>
                    <a:pt x="200" y="120"/>
                  </a:lnTo>
                  <a:lnTo>
                    <a:pt x="144" y="96"/>
                  </a:lnTo>
                  <a:lnTo>
                    <a:pt x="112" y="104"/>
                  </a:lnTo>
                  <a:lnTo>
                    <a:pt x="88" y="128"/>
                  </a:lnTo>
                  <a:lnTo>
                    <a:pt x="72" y="160"/>
                  </a:lnTo>
                  <a:lnTo>
                    <a:pt x="64" y="200"/>
                  </a:lnTo>
                  <a:lnTo>
                    <a:pt x="80" y="264"/>
                  </a:lnTo>
                  <a:lnTo>
                    <a:pt x="136" y="288"/>
                  </a:lnTo>
                  <a:lnTo>
                    <a:pt x="176" y="280"/>
                  </a:lnTo>
                  <a:lnTo>
                    <a:pt x="200" y="256"/>
                  </a:lnTo>
                  <a:lnTo>
                    <a:pt x="248" y="184"/>
                  </a:lnTo>
                  <a:lnTo>
                    <a:pt x="288" y="112"/>
                  </a:lnTo>
                  <a:lnTo>
                    <a:pt x="320" y="88"/>
                  </a:lnTo>
                  <a:lnTo>
                    <a:pt x="360" y="80"/>
                  </a:lnTo>
                  <a:lnTo>
                    <a:pt x="408" y="112"/>
                  </a:lnTo>
                  <a:lnTo>
                    <a:pt x="424" y="136"/>
                  </a:lnTo>
                  <a:lnTo>
                    <a:pt x="432" y="168"/>
                  </a:lnTo>
                  <a:lnTo>
                    <a:pt x="416" y="264"/>
                  </a:lnTo>
                  <a:lnTo>
                    <a:pt x="384" y="344"/>
                  </a:lnTo>
                  <a:lnTo>
                    <a:pt x="328" y="408"/>
                  </a:lnTo>
                  <a:lnTo>
                    <a:pt x="256" y="472"/>
                  </a:lnTo>
                  <a:lnTo>
                    <a:pt x="200" y="472"/>
                  </a:lnTo>
                  <a:lnTo>
                    <a:pt x="216" y="440"/>
                  </a:lnTo>
                  <a:lnTo>
                    <a:pt x="240" y="416"/>
                  </a:lnTo>
                  <a:lnTo>
                    <a:pt x="296" y="384"/>
                  </a:lnTo>
                  <a:lnTo>
                    <a:pt x="344" y="344"/>
                  </a:lnTo>
                  <a:lnTo>
                    <a:pt x="360" y="320"/>
                  </a:lnTo>
                  <a:lnTo>
                    <a:pt x="368" y="288"/>
                  </a:lnTo>
                  <a:lnTo>
                    <a:pt x="352" y="232"/>
                  </a:lnTo>
                  <a:lnTo>
                    <a:pt x="304" y="208"/>
                  </a:lnTo>
                  <a:lnTo>
                    <a:pt x="272" y="216"/>
                  </a:lnTo>
                  <a:lnTo>
                    <a:pt x="240" y="240"/>
                  </a:lnTo>
                  <a:lnTo>
                    <a:pt x="192" y="312"/>
                  </a:lnTo>
                  <a:lnTo>
                    <a:pt x="152" y="384"/>
                  </a:lnTo>
                  <a:lnTo>
                    <a:pt x="120" y="408"/>
                  </a:lnTo>
                  <a:lnTo>
                    <a:pt x="80" y="416"/>
                  </a:lnTo>
                  <a:lnTo>
                    <a:pt x="48" y="408"/>
                  </a:lnTo>
                  <a:lnTo>
                    <a:pt x="24" y="384"/>
                  </a:lnTo>
                  <a:lnTo>
                    <a:pt x="8" y="360"/>
                  </a:lnTo>
                  <a:lnTo>
                    <a:pt x="0" y="320"/>
                  </a:lnTo>
                  <a:lnTo>
                    <a:pt x="8" y="256"/>
                  </a:lnTo>
                  <a:lnTo>
                    <a:pt x="32" y="200"/>
                  </a:lnTo>
                  <a:lnTo>
                    <a:pt x="104" y="88"/>
                  </a:lnTo>
                  <a:lnTo>
                    <a:pt x="152" y="32"/>
                  </a:lnTo>
                  <a:lnTo>
                    <a:pt x="176" y="8"/>
                  </a:lnTo>
                  <a:lnTo>
                    <a:pt x="208"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5" name="Freeform 65"/>
            <p:cNvSpPr>
              <a:spLocks/>
            </p:cNvSpPr>
            <p:nvPr/>
          </p:nvSpPr>
          <p:spPr bwMode="auto">
            <a:xfrm>
              <a:off x="4520" y="3300"/>
              <a:ext cx="360" cy="320"/>
            </a:xfrm>
            <a:custGeom>
              <a:avLst/>
              <a:gdLst>
                <a:gd name="T0" fmla="*/ 80 w 360"/>
                <a:gd name="T1" fmla="*/ 0 h 320"/>
                <a:gd name="T2" fmla="*/ 208 w 360"/>
                <a:gd name="T3" fmla="*/ 136 h 320"/>
                <a:gd name="T4" fmla="*/ 272 w 360"/>
                <a:gd name="T5" fmla="*/ 192 h 320"/>
                <a:gd name="T6" fmla="*/ 312 w 360"/>
                <a:gd name="T7" fmla="*/ 200 h 320"/>
                <a:gd name="T8" fmla="*/ 360 w 360"/>
                <a:gd name="T9" fmla="*/ 208 h 320"/>
                <a:gd name="T10" fmla="*/ 264 w 360"/>
                <a:gd name="T11" fmla="*/ 320 h 320"/>
                <a:gd name="T12" fmla="*/ 200 w 360"/>
                <a:gd name="T13" fmla="*/ 248 h 320"/>
                <a:gd name="T14" fmla="*/ 136 w 360"/>
                <a:gd name="T15" fmla="*/ 200 h 320"/>
                <a:gd name="T16" fmla="*/ 0 w 360"/>
                <a:gd name="T17" fmla="*/ 88 h 320"/>
                <a:gd name="T18" fmla="*/ 80 w 360"/>
                <a:gd name="T19" fmla="*/ 0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0" h="320">
                  <a:moveTo>
                    <a:pt x="80" y="0"/>
                  </a:moveTo>
                  <a:lnTo>
                    <a:pt x="208" y="136"/>
                  </a:lnTo>
                  <a:lnTo>
                    <a:pt x="272" y="192"/>
                  </a:lnTo>
                  <a:lnTo>
                    <a:pt x="312" y="200"/>
                  </a:lnTo>
                  <a:lnTo>
                    <a:pt x="360" y="208"/>
                  </a:lnTo>
                  <a:lnTo>
                    <a:pt x="264" y="320"/>
                  </a:lnTo>
                  <a:lnTo>
                    <a:pt x="200" y="248"/>
                  </a:lnTo>
                  <a:lnTo>
                    <a:pt x="136" y="200"/>
                  </a:lnTo>
                  <a:lnTo>
                    <a:pt x="0" y="88"/>
                  </a:lnTo>
                  <a:lnTo>
                    <a:pt x="80"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6" name="Freeform 66"/>
            <p:cNvSpPr>
              <a:spLocks/>
            </p:cNvSpPr>
            <p:nvPr/>
          </p:nvSpPr>
          <p:spPr bwMode="auto">
            <a:xfrm>
              <a:off x="4184" y="3540"/>
              <a:ext cx="480" cy="408"/>
            </a:xfrm>
            <a:custGeom>
              <a:avLst/>
              <a:gdLst>
                <a:gd name="T0" fmla="*/ 176 w 480"/>
                <a:gd name="T1" fmla="*/ 0 h 408"/>
                <a:gd name="T2" fmla="*/ 224 w 480"/>
                <a:gd name="T3" fmla="*/ 8 h 408"/>
                <a:gd name="T4" fmla="*/ 264 w 480"/>
                <a:gd name="T5" fmla="*/ 32 h 408"/>
                <a:gd name="T6" fmla="*/ 328 w 480"/>
                <a:gd name="T7" fmla="*/ 104 h 408"/>
                <a:gd name="T8" fmla="*/ 352 w 480"/>
                <a:gd name="T9" fmla="*/ 160 h 408"/>
                <a:gd name="T10" fmla="*/ 368 w 480"/>
                <a:gd name="T11" fmla="*/ 184 h 408"/>
                <a:gd name="T12" fmla="*/ 392 w 480"/>
                <a:gd name="T13" fmla="*/ 192 h 408"/>
                <a:gd name="T14" fmla="*/ 416 w 480"/>
                <a:gd name="T15" fmla="*/ 184 h 408"/>
                <a:gd name="T16" fmla="*/ 440 w 480"/>
                <a:gd name="T17" fmla="*/ 168 h 408"/>
                <a:gd name="T18" fmla="*/ 480 w 480"/>
                <a:gd name="T19" fmla="*/ 128 h 408"/>
                <a:gd name="T20" fmla="*/ 480 w 480"/>
                <a:gd name="T21" fmla="*/ 160 h 408"/>
                <a:gd name="T22" fmla="*/ 400 w 480"/>
                <a:gd name="T23" fmla="*/ 240 h 408"/>
                <a:gd name="T24" fmla="*/ 448 w 480"/>
                <a:gd name="T25" fmla="*/ 288 h 408"/>
                <a:gd name="T26" fmla="*/ 400 w 480"/>
                <a:gd name="T27" fmla="*/ 328 h 408"/>
                <a:gd name="T28" fmla="*/ 352 w 480"/>
                <a:gd name="T29" fmla="*/ 368 h 408"/>
                <a:gd name="T30" fmla="*/ 312 w 480"/>
                <a:gd name="T31" fmla="*/ 312 h 408"/>
                <a:gd name="T32" fmla="*/ 240 w 480"/>
                <a:gd name="T33" fmla="*/ 352 h 408"/>
                <a:gd name="T34" fmla="*/ 184 w 480"/>
                <a:gd name="T35" fmla="*/ 408 h 408"/>
                <a:gd name="T36" fmla="*/ 184 w 480"/>
                <a:gd name="T37" fmla="*/ 368 h 408"/>
                <a:gd name="T38" fmla="*/ 248 w 480"/>
                <a:gd name="T39" fmla="*/ 328 h 408"/>
                <a:gd name="T40" fmla="*/ 280 w 480"/>
                <a:gd name="T41" fmla="*/ 312 h 408"/>
                <a:gd name="T42" fmla="*/ 288 w 480"/>
                <a:gd name="T43" fmla="*/ 280 h 408"/>
                <a:gd name="T44" fmla="*/ 280 w 480"/>
                <a:gd name="T45" fmla="*/ 248 h 408"/>
                <a:gd name="T46" fmla="*/ 264 w 480"/>
                <a:gd name="T47" fmla="*/ 216 h 408"/>
                <a:gd name="T48" fmla="*/ 224 w 480"/>
                <a:gd name="T49" fmla="*/ 168 h 408"/>
                <a:gd name="T50" fmla="*/ 168 w 480"/>
                <a:gd name="T51" fmla="*/ 96 h 408"/>
                <a:gd name="T52" fmla="*/ 136 w 480"/>
                <a:gd name="T53" fmla="*/ 64 h 408"/>
                <a:gd name="T54" fmla="*/ 96 w 480"/>
                <a:gd name="T55" fmla="*/ 56 h 408"/>
                <a:gd name="T56" fmla="*/ 64 w 480"/>
                <a:gd name="T57" fmla="*/ 64 h 408"/>
                <a:gd name="T58" fmla="*/ 40 w 480"/>
                <a:gd name="T59" fmla="*/ 96 h 408"/>
                <a:gd name="T60" fmla="*/ 16 w 480"/>
                <a:gd name="T61" fmla="*/ 176 h 408"/>
                <a:gd name="T62" fmla="*/ 0 w 480"/>
                <a:gd name="T63" fmla="*/ 128 h 408"/>
                <a:gd name="T64" fmla="*/ 16 w 480"/>
                <a:gd name="T65" fmla="*/ 72 h 408"/>
                <a:gd name="T66" fmla="*/ 56 w 480"/>
                <a:gd name="T67" fmla="*/ 32 h 408"/>
                <a:gd name="T68" fmla="*/ 112 w 480"/>
                <a:gd name="T69" fmla="*/ 8 h 408"/>
                <a:gd name="T70" fmla="*/ 176 w 480"/>
                <a:gd name="T71" fmla="*/ 0 h 4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408">
                  <a:moveTo>
                    <a:pt x="176" y="0"/>
                  </a:moveTo>
                  <a:lnTo>
                    <a:pt x="224" y="8"/>
                  </a:lnTo>
                  <a:lnTo>
                    <a:pt x="264" y="32"/>
                  </a:lnTo>
                  <a:lnTo>
                    <a:pt x="328" y="104"/>
                  </a:lnTo>
                  <a:lnTo>
                    <a:pt x="352" y="160"/>
                  </a:lnTo>
                  <a:lnTo>
                    <a:pt x="368" y="184"/>
                  </a:lnTo>
                  <a:lnTo>
                    <a:pt x="392" y="192"/>
                  </a:lnTo>
                  <a:lnTo>
                    <a:pt x="416" y="184"/>
                  </a:lnTo>
                  <a:lnTo>
                    <a:pt x="440" y="168"/>
                  </a:lnTo>
                  <a:lnTo>
                    <a:pt x="480" y="128"/>
                  </a:lnTo>
                  <a:lnTo>
                    <a:pt x="480" y="160"/>
                  </a:lnTo>
                  <a:lnTo>
                    <a:pt x="400" y="240"/>
                  </a:lnTo>
                  <a:lnTo>
                    <a:pt x="448" y="288"/>
                  </a:lnTo>
                  <a:lnTo>
                    <a:pt x="400" y="328"/>
                  </a:lnTo>
                  <a:lnTo>
                    <a:pt x="352" y="368"/>
                  </a:lnTo>
                  <a:lnTo>
                    <a:pt x="312" y="312"/>
                  </a:lnTo>
                  <a:lnTo>
                    <a:pt x="240" y="352"/>
                  </a:lnTo>
                  <a:lnTo>
                    <a:pt x="184" y="408"/>
                  </a:lnTo>
                  <a:lnTo>
                    <a:pt x="184" y="368"/>
                  </a:lnTo>
                  <a:lnTo>
                    <a:pt x="248" y="328"/>
                  </a:lnTo>
                  <a:lnTo>
                    <a:pt x="280" y="312"/>
                  </a:lnTo>
                  <a:lnTo>
                    <a:pt x="288" y="280"/>
                  </a:lnTo>
                  <a:lnTo>
                    <a:pt x="280" y="248"/>
                  </a:lnTo>
                  <a:lnTo>
                    <a:pt x="264" y="216"/>
                  </a:lnTo>
                  <a:lnTo>
                    <a:pt x="224" y="168"/>
                  </a:lnTo>
                  <a:lnTo>
                    <a:pt x="168" y="96"/>
                  </a:lnTo>
                  <a:lnTo>
                    <a:pt x="136" y="64"/>
                  </a:lnTo>
                  <a:lnTo>
                    <a:pt x="96" y="56"/>
                  </a:lnTo>
                  <a:lnTo>
                    <a:pt x="64" y="64"/>
                  </a:lnTo>
                  <a:lnTo>
                    <a:pt x="40" y="96"/>
                  </a:lnTo>
                  <a:lnTo>
                    <a:pt x="16" y="176"/>
                  </a:lnTo>
                  <a:lnTo>
                    <a:pt x="0" y="128"/>
                  </a:lnTo>
                  <a:lnTo>
                    <a:pt x="16" y="72"/>
                  </a:lnTo>
                  <a:lnTo>
                    <a:pt x="56" y="32"/>
                  </a:lnTo>
                  <a:lnTo>
                    <a:pt x="112" y="8"/>
                  </a:lnTo>
                  <a:lnTo>
                    <a:pt x="176"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sp>
          <p:nvSpPr>
            <p:cNvPr id="67" name="Freeform 67"/>
            <p:cNvSpPr>
              <a:spLocks/>
            </p:cNvSpPr>
            <p:nvPr/>
          </p:nvSpPr>
          <p:spPr bwMode="auto">
            <a:xfrm>
              <a:off x="3616" y="3660"/>
              <a:ext cx="600" cy="576"/>
            </a:xfrm>
            <a:custGeom>
              <a:avLst/>
              <a:gdLst>
                <a:gd name="T0" fmla="*/ 352 w 600"/>
                <a:gd name="T1" fmla="*/ 0 h 576"/>
                <a:gd name="T2" fmla="*/ 408 w 600"/>
                <a:gd name="T3" fmla="*/ 8 h 576"/>
                <a:gd name="T4" fmla="*/ 368 w 600"/>
                <a:gd name="T5" fmla="*/ 48 h 576"/>
                <a:gd name="T6" fmla="*/ 320 w 600"/>
                <a:gd name="T7" fmla="*/ 64 h 576"/>
                <a:gd name="T8" fmla="*/ 288 w 600"/>
                <a:gd name="T9" fmla="*/ 48 h 576"/>
                <a:gd name="T10" fmla="*/ 256 w 600"/>
                <a:gd name="T11" fmla="*/ 32 h 576"/>
                <a:gd name="T12" fmla="*/ 192 w 600"/>
                <a:gd name="T13" fmla="*/ 40 h 576"/>
                <a:gd name="T14" fmla="*/ 136 w 600"/>
                <a:gd name="T15" fmla="*/ 64 h 576"/>
                <a:gd name="T16" fmla="*/ 96 w 600"/>
                <a:gd name="T17" fmla="*/ 112 h 576"/>
                <a:gd name="T18" fmla="*/ 80 w 600"/>
                <a:gd name="T19" fmla="*/ 168 h 576"/>
                <a:gd name="T20" fmla="*/ 88 w 600"/>
                <a:gd name="T21" fmla="*/ 216 h 576"/>
                <a:gd name="T22" fmla="*/ 120 w 600"/>
                <a:gd name="T23" fmla="*/ 256 h 576"/>
                <a:gd name="T24" fmla="*/ 256 w 600"/>
                <a:gd name="T25" fmla="*/ 144 h 576"/>
                <a:gd name="T26" fmla="*/ 328 w 600"/>
                <a:gd name="T27" fmla="*/ 112 h 576"/>
                <a:gd name="T28" fmla="*/ 408 w 600"/>
                <a:gd name="T29" fmla="*/ 96 h 576"/>
                <a:gd name="T30" fmla="*/ 472 w 600"/>
                <a:gd name="T31" fmla="*/ 104 h 576"/>
                <a:gd name="T32" fmla="*/ 520 w 600"/>
                <a:gd name="T33" fmla="*/ 128 h 576"/>
                <a:gd name="T34" fmla="*/ 552 w 600"/>
                <a:gd name="T35" fmla="*/ 168 h 576"/>
                <a:gd name="T36" fmla="*/ 568 w 600"/>
                <a:gd name="T37" fmla="*/ 224 h 576"/>
                <a:gd name="T38" fmla="*/ 552 w 600"/>
                <a:gd name="T39" fmla="*/ 304 h 576"/>
                <a:gd name="T40" fmla="*/ 512 w 600"/>
                <a:gd name="T41" fmla="*/ 368 h 576"/>
                <a:gd name="T42" fmla="*/ 488 w 600"/>
                <a:gd name="T43" fmla="*/ 392 h 576"/>
                <a:gd name="T44" fmla="*/ 480 w 600"/>
                <a:gd name="T45" fmla="*/ 408 h 576"/>
                <a:gd name="T46" fmla="*/ 544 w 600"/>
                <a:gd name="T47" fmla="*/ 384 h 576"/>
                <a:gd name="T48" fmla="*/ 600 w 600"/>
                <a:gd name="T49" fmla="*/ 352 h 576"/>
                <a:gd name="T50" fmla="*/ 584 w 600"/>
                <a:gd name="T51" fmla="*/ 384 h 576"/>
                <a:gd name="T52" fmla="*/ 560 w 600"/>
                <a:gd name="T53" fmla="*/ 400 h 576"/>
                <a:gd name="T54" fmla="*/ 504 w 600"/>
                <a:gd name="T55" fmla="*/ 432 h 576"/>
                <a:gd name="T56" fmla="*/ 376 w 600"/>
                <a:gd name="T57" fmla="*/ 480 h 576"/>
                <a:gd name="T58" fmla="*/ 352 w 600"/>
                <a:gd name="T59" fmla="*/ 480 h 576"/>
                <a:gd name="T60" fmla="*/ 424 w 600"/>
                <a:gd name="T61" fmla="*/ 384 h 576"/>
                <a:gd name="T62" fmla="*/ 448 w 600"/>
                <a:gd name="T63" fmla="*/ 336 h 576"/>
                <a:gd name="T64" fmla="*/ 456 w 600"/>
                <a:gd name="T65" fmla="*/ 280 h 576"/>
                <a:gd name="T66" fmla="*/ 448 w 600"/>
                <a:gd name="T67" fmla="*/ 224 h 576"/>
                <a:gd name="T68" fmla="*/ 424 w 600"/>
                <a:gd name="T69" fmla="*/ 184 h 576"/>
                <a:gd name="T70" fmla="*/ 384 w 600"/>
                <a:gd name="T71" fmla="*/ 152 h 576"/>
                <a:gd name="T72" fmla="*/ 336 w 600"/>
                <a:gd name="T73" fmla="*/ 144 h 576"/>
                <a:gd name="T74" fmla="*/ 264 w 600"/>
                <a:gd name="T75" fmla="*/ 160 h 576"/>
                <a:gd name="T76" fmla="*/ 208 w 600"/>
                <a:gd name="T77" fmla="*/ 216 h 576"/>
                <a:gd name="T78" fmla="*/ 176 w 600"/>
                <a:gd name="T79" fmla="*/ 288 h 576"/>
                <a:gd name="T80" fmla="*/ 168 w 600"/>
                <a:gd name="T81" fmla="*/ 368 h 576"/>
                <a:gd name="T82" fmla="*/ 176 w 600"/>
                <a:gd name="T83" fmla="*/ 456 h 576"/>
                <a:gd name="T84" fmla="*/ 216 w 600"/>
                <a:gd name="T85" fmla="*/ 536 h 576"/>
                <a:gd name="T86" fmla="*/ 168 w 600"/>
                <a:gd name="T87" fmla="*/ 560 h 576"/>
                <a:gd name="T88" fmla="*/ 120 w 600"/>
                <a:gd name="T89" fmla="*/ 576 h 576"/>
                <a:gd name="T90" fmla="*/ 32 w 600"/>
                <a:gd name="T91" fmla="*/ 400 h 576"/>
                <a:gd name="T92" fmla="*/ 8 w 600"/>
                <a:gd name="T93" fmla="*/ 312 h 576"/>
                <a:gd name="T94" fmla="*/ 0 w 600"/>
                <a:gd name="T95" fmla="*/ 216 h 576"/>
                <a:gd name="T96" fmla="*/ 8 w 600"/>
                <a:gd name="T97" fmla="*/ 160 h 576"/>
                <a:gd name="T98" fmla="*/ 32 w 600"/>
                <a:gd name="T99" fmla="*/ 112 h 576"/>
                <a:gd name="T100" fmla="*/ 112 w 600"/>
                <a:gd name="T101" fmla="*/ 48 h 576"/>
                <a:gd name="T102" fmla="*/ 168 w 600"/>
                <a:gd name="T103" fmla="*/ 24 h 576"/>
                <a:gd name="T104" fmla="*/ 232 w 600"/>
                <a:gd name="T105" fmla="*/ 8 h 576"/>
                <a:gd name="T106" fmla="*/ 352 w 600"/>
                <a:gd name="T107" fmla="*/ 0 h 5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0" h="576">
                  <a:moveTo>
                    <a:pt x="352" y="0"/>
                  </a:moveTo>
                  <a:lnTo>
                    <a:pt x="408" y="8"/>
                  </a:lnTo>
                  <a:lnTo>
                    <a:pt x="368" y="48"/>
                  </a:lnTo>
                  <a:lnTo>
                    <a:pt x="320" y="64"/>
                  </a:lnTo>
                  <a:lnTo>
                    <a:pt x="288" y="48"/>
                  </a:lnTo>
                  <a:lnTo>
                    <a:pt x="256" y="32"/>
                  </a:lnTo>
                  <a:lnTo>
                    <a:pt x="192" y="40"/>
                  </a:lnTo>
                  <a:lnTo>
                    <a:pt x="136" y="64"/>
                  </a:lnTo>
                  <a:lnTo>
                    <a:pt x="96" y="112"/>
                  </a:lnTo>
                  <a:lnTo>
                    <a:pt x="80" y="168"/>
                  </a:lnTo>
                  <a:lnTo>
                    <a:pt x="88" y="216"/>
                  </a:lnTo>
                  <a:lnTo>
                    <a:pt x="120" y="256"/>
                  </a:lnTo>
                  <a:lnTo>
                    <a:pt x="256" y="144"/>
                  </a:lnTo>
                  <a:lnTo>
                    <a:pt x="328" y="112"/>
                  </a:lnTo>
                  <a:lnTo>
                    <a:pt x="408" y="96"/>
                  </a:lnTo>
                  <a:lnTo>
                    <a:pt x="472" y="104"/>
                  </a:lnTo>
                  <a:lnTo>
                    <a:pt x="520" y="128"/>
                  </a:lnTo>
                  <a:lnTo>
                    <a:pt x="552" y="168"/>
                  </a:lnTo>
                  <a:lnTo>
                    <a:pt x="568" y="224"/>
                  </a:lnTo>
                  <a:lnTo>
                    <a:pt x="552" y="304"/>
                  </a:lnTo>
                  <a:lnTo>
                    <a:pt x="512" y="368"/>
                  </a:lnTo>
                  <a:lnTo>
                    <a:pt x="488" y="392"/>
                  </a:lnTo>
                  <a:lnTo>
                    <a:pt x="480" y="408"/>
                  </a:lnTo>
                  <a:lnTo>
                    <a:pt x="544" y="384"/>
                  </a:lnTo>
                  <a:lnTo>
                    <a:pt x="600" y="352"/>
                  </a:lnTo>
                  <a:lnTo>
                    <a:pt x="584" y="384"/>
                  </a:lnTo>
                  <a:lnTo>
                    <a:pt x="560" y="400"/>
                  </a:lnTo>
                  <a:lnTo>
                    <a:pt x="504" y="432"/>
                  </a:lnTo>
                  <a:lnTo>
                    <a:pt x="376" y="480"/>
                  </a:lnTo>
                  <a:lnTo>
                    <a:pt x="352" y="480"/>
                  </a:lnTo>
                  <a:lnTo>
                    <a:pt x="424" y="384"/>
                  </a:lnTo>
                  <a:lnTo>
                    <a:pt x="448" y="336"/>
                  </a:lnTo>
                  <a:lnTo>
                    <a:pt x="456" y="280"/>
                  </a:lnTo>
                  <a:lnTo>
                    <a:pt x="448" y="224"/>
                  </a:lnTo>
                  <a:lnTo>
                    <a:pt x="424" y="184"/>
                  </a:lnTo>
                  <a:lnTo>
                    <a:pt x="384" y="152"/>
                  </a:lnTo>
                  <a:lnTo>
                    <a:pt x="336" y="144"/>
                  </a:lnTo>
                  <a:lnTo>
                    <a:pt x="264" y="160"/>
                  </a:lnTo>
                  <a:lnTo>
                    <a:pt x="208" y="216"/>
                  </a:lnTo>
                  <a:lnTo>
                    <a:pt x="176" y="288"/>
                  </a:lnTo>
                  <a:lnTo>
                    <a:pt x="168" y="368"/>
                  </a:lnTo>
                  <a:lnTo>
                    <a:pt x="176" y="456"/>
                  </a:lnTo>
                  <a:lnTo>
                    <a:pt x="216" y="536"/>
                  </a:lnTo>
                  <a:lnTo>
                    <a:pt x="168" y="560"/>
                  </a:lnTo>
                  <a:lnTo>
                    <a:pt x="120" y="576"/>
                  </a:lnTo>
                  <a:lnTo>
                    <a:pt x="32" y="400"/>
                  </a:lnTo>
                  <a:lnTo>
                    <a:pt x="8" y="312"/>
                  </a:lnTo>
                  <a:lnTo>
                    <a:pt x="0" y="216"/>
                  </a:lnTo>
                  <a:lnTo>
                    <a:pt x="8" y="160"/>
                  </a:lnTo>
                  <a:lnTo>
                    <a:pt x="32" y="112"/>
                  </a:lnTo>
                  <a:lnTo>
                    <a:pt x="112" y="48"/>
                  </a:lnTo>
                  <a:lnTo>
                    <a:pt x="168" y="24"/>
                  </a:lnTo>
                  <a:lnTo>
                    <a:pt x="232" y="8"/>
                  </a:lnTo>
                  <a:lnTo>
                    <a:pt x="352" y="0"/>
                  </a:lnTo>
                  <a:close/>
                </a:path>
              </a:pathLst>
            </a:custGeom>
            <a:solidFill>
              <a:schemeClr val="tx1"/>
            </a:solidFill>
            <a:ln w="12700">
              <a:solidFill>
                <a:schemeClr val="tx1"/>
              </a:solidFill>
              <a:prstDash val="solid"/>
              <a:round/>
              <a:headEnd/>
              <a:tailEnd/>
            </a:ln>
            <a:effectLst/>
            <a:extLst>
              <a:ext uri="{AF507438-7753-43E0-B8FC-AC1667EBCBE1}">
                <a14:hiddenEffects xmlns:a14="http://schemas.microsoft.com/office/drawing/2010/main">
                  <a:effectLst>
                    <a:outerShdw dist="17961" dir="18900000" algn="ctr" rotWithShape="0">
                      <a:srgbClr val="000000"/>
                    </a:outerShdw>
                  </a:effectLst>
                </a14:hiddenEffects>
              </a:ext>
            </a:extLst>
          </p:spPr>
          <p:txBody>
            <a:bodyPr/>
            <a:lstStyle/>
            <a:p>
              <a:endParaRPr lang="en-US"/>
            </a:p>
          </p:txBody>
        </p:sp>
      </p:grpSp>
    </p:spTree>
    <p:extLst>
      <p:ext uri="{BB962C8B-B14F-4D97-AF65-F5344CB8AC3E}">
        <p14:creationId xmlns:p14="http://schemas.microsoft.com/office/powerpoint/2010/main" val="3694515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410200" cy="792162"/>
          </a:xfrm>
        </p:spPr>
        <p:txBody>
          <a:bodyPr/>
          <a:lstStyle/>
          <a:p>
            <a:r>
              <a:rPr lang="en-US" b="1" dirty="0"/>
              <a:t>Carlo </a:t>
            </a:r>
            <a:r>
              <a:rPr lang="en-US" b="1" dirty="0" err="1" smtClean="0"/>
              <a:t>Crivelli</a:t>
            </a:r>
            <a:r>
              <a:rPr lang="en-US" b="1" dirty="0" smtClean="0"/>
              <a:t>, 1482, 1490</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88" y="1013894"/>
            <a:ext cx="3944112" cy="5621062"/>
          </a:xfrm>
          <a:prstGeom prst="rect">
            <a:avLst/>
          </a:prstGeom>
        </p:spPr>
      </p:pic>
      <p:sp>
        <p:nvSpPr>
          <p:cNvPr id="6" name="Oval 5"/>
          <p:cNvSpPr/>
          <p:nvPr/>
        </p:nvSpPr>
        <p:spPr bwMode="auto">
          <a:xfrm>
            <a:off x="4572000" y="1600200"/>
            <a:ext cx="533400" cy="7620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178315"/>
            <a:ext cx="2819400" cy="6456641"/>
          </a:xfrm>
          <a:prstGeom prst="rect">
            <a:avLst/>
          </a:prstGeom>
        </p:spPr>
      </p:pic>
      <p:sp>
        <p:nvSpPr>
          <p:cNvPr id="7" name="Oval 6"/>
          <p:cNvSpPr/>
          <p:nvPr/>
        </p:nvSpPr>
        <p:spPr bwMode="auto">
          <a:xfrm>
            <a:off x="1742209" y="334962"/>
            <a:ext cx="685800" cy="6858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838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636" y="177501"/>
            <a:ext cx="5410200" cy="889299"/>
          </a:xfrm>
        </p:spPr>
        <p:txBody>
          <a:bodyPr/>
          <a:lstStyle/>
          <a:p>
            <a:r>
              <a:rPr lang="en-US" b="1" dirty="0"/>
              <a:t>Carlo </a:t>
            </a:r>
            <a:r>
              <a:rPr lang="en-US" b="1" dirty="0" err="1" smtClean="0"/>
              <a:t>Crivelli</a:t>
            </a:r>
            <a:r>
              <a:rPr lang="en-US" b="1" dirty="0" smtClean="0"/>
              <a:t>, 1473</a:t>
            </a:r>
            <a:endParaRPr lang="en-US" dirty="0"/>
          </a:p>
        </p:txBody>
      </p:sp>
      <p:pic>
        <p:nvPicPr>
          <p:cNvPr id="21506" name="Picture 2" descr="X:\cucurbits\cucumber paintings\enthroned-madonna-14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20568"/>
            <a:ext cx="2658317" cy="56087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X:\cucurbits\cucumber paintings\mary-with-chil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220568"/>
            <a:ext cx="3559075" cy="56141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1066800" y="1295400"/>
            <a:ext cx="1371600" cy="18288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6781799" y="1295400"/>
            <a:ext cx="457201" cy="8382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607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152400"/>
            <a:ext cx="5562600" cy="1020762"/>
          </a:xfrm>
        </p:spPr>
        <p:txBody>
          <a:bodyPr/>
          <a:lstStyle/>
          <a:p>
            <a:r>
              <a:rPr lang="en-US" b="1" dirty="0"/>
              <a:t>Carlo </a:t>
            </a:r>
            <a:r>
              <a:rPr lang="en-US" b="1" dirty="0" err="1" smtClean="0"/>
              <a:t>Crivelli</a:t>
            </a:r>
            <a:r>
              <a:rPr lang="en-US" b="1" dirty="0" smtClean="0"/>
              <a:t>, 1485, 1486</a:t>
            </a:r>
            <a:endParaRPr lang="en-US" dirty="0"/>
          </a:p>
        </p:txBody>
      </p:sp>
      <p:pic>
        <p:nvPicPr>
          <p:cNvPr id="22530" name="Picture 2" descr="X:\cucurbits\cucumber paintings\lamentation-over-the-dead-christ-14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30" y="1164908"/>
            <a:ext cx="3437339" cy="569309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2514600" y="1371600"/>
            <a:ext cx="762000" cy="9144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 name="Picture 2" descr="X:\cucurbits\cucumber paintings\madonna-14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140" y="1165796"/>
            <a:ext cx="4205236" cy="570923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4504140" y="1242574"/>
            <a:ext cx="1287060" cy="1500626"/>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265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23582"/>
            <a:ext cx="5791200" cy="943218"/>
          </a:xfrm>
        </p:spPr>
        <p:txBody>
          <a:bodyPr/>
          <a:lstStyle/>
          <a:p>
            <a:r>
              <a:rPr lang="en-US" b="1" dirty="0"/>
              <a:t>Carlo </a:t>
            </a:r>
            <a:r>
              <a:rPr lang="en-US" b="1" dirty="0" err="1" smtClean="0"/>
              <a:t>Crivelli</a:t>
            </a:r>
            <a:r>
              <a:rPr lang="en-US" b="1" dirty="0" smtClean="0"/>
              <a:t>, 1491</a:t>
            </a:r>
            <a:endParaRPr lang="en-US" dirty="0"/>
          </a:p>
        </p:txBody>
      </p:sp>
      <p:pic>
        <p:nvPicPr>
          <p:cNvPr id="5" name="Picture 2" descr="X:\cucurbits\cucumber paintings\the-virgin-and-child-with-saints-francis-and-sebast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250" y="958187"/>
            <a:ext cx="5021500" cy="589981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5334000" y="1600200"/>
            <a:ext cx="609600" cy="8382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046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4038600" cy="3382962"/>
          </a:xfrm>
        </p:spPr>
        <p:txBody>
          <a:bodyPr/>
          <a:lstStyle/>
          <a:p>
            <a:r>
              <a:rPr lang="en-US" b="1" dirty="0" smtClean="0"/>
              <a:t>Jean </a:t>
            </a:r>
            <a:r>
              <a:rPr lang="en-US" b="1" dirty="0" err="1" smtClean="0"/>
              <a:t>Bourdichon</a:t>
            </a:r>
            <a:r>
              <a:rPr lang="en-US" b="1" dirty="0" smtClean="0"/>
              <a:t> 1505</a:t>
            </a:r>
            <a:endParaRPr lang="en-US" b="1" dirty="0"/>
          </a:p>
        </p:txBody>
      </p:sp>
      <p:pic>
        <p:nvPicPr>
          <p:cNvPr id="1026" name="Picture 2" descr="X:\cucurbits\cucumber paintings\bourdichon-cucum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858"/>
            <a:ext cx="3818267" cy="685414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7267574" y="1016000"/>
            <a:ext cx="400051" cy="393700"/>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7295242" y="4578350"/>
            <a:ext cx="413657" cy="533400"/>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a:off x="7537450" y="5219700"/>
            <a:ext cx="566057" cy="685800"/>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098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76200"/>
            <a:ext cx="8601075" cy="1295400"/>
          </a:xfrm>
        </p:spPr>
        <p:txBody>
          <a:bodyPr/>
          <a:lstStyle/>
          <a:p>
            <a:r>
              <a:rPr lang="en-US" kern="1200" dirty="0"/>
              <a:t>Giovanni Martini da </a:t>
            </a:r>
            <a:r>
              <a:rPr lang="en-US" kern="1200" dirty="0" err="1" smtClean="0"/>
              <a:t>Udina</a:t>
            </a:r>
            <a:r>
              <a:rPr lang="en-US" kern="1200" dirty="0" smtClean="0"/>
              <a:t/>
            </a:r>
            <a:br>
              <a:rPr lang="en-US" kern="1200" dirty="0" smtClean="0"/>
            </a:br>
            <a:r>
              <a:rPr lang="en-US" b="1" dirty="0" smtClean="0"/>
              <a:t>Loggia of Cupid and Psyche, 1517</a:t>
            </a:r>
            <a:endParaRPr lang="en-US" b="1" dirty="0"/>
          </a:p>
        </p:txBody>
      </p:sp>
      <p:pic>
        <p:nvPicPr>
          <p:cNvPr id="3074" name="Picture 2" descr="X:\udine\cucurbits-annals of bot\89-c-sativa\c-sativa-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462" y="1600200"/>
            <a:ext cx="2770935" cy="223564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X:\udine\cucurbits-annals of bot\89-c-sativa\c-sativa-0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165" y="1600200"/>
            <a:ext cx="2057208" cy="16111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udine\cucurbits-annals of bot\89-c-sativa\c-sativa-0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04512"/>
            <a:ext cx="2104442" cy="118079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X:\udine\cucurbits-annals of bot\89-c-sativa\c-sativa-04.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96079"/>
            <a:ext cx="2145943" cy="25707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X:\udine\cucurbits-annals of bot\89-c-sativa\c-sativa-06.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1697" y="4290866"/>
            <a:ext cx="235967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X:\udine\cucurbits-annals of bot\89-c-sativa\c-sativa-07.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080" y="4032447"/>
            <a:ext cx="3075317" cy="249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037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Pieter </a:t>
            </a:r>
            <a:r>
              <a:rPr lang="en-US" b="1" dirty="0" err="1" smtClean="0"/>
              <a:t>Aertsen</a:t>
            </a:r>
            <a:r>
              <a:rPr lang="en-US" b="1" dirty="0" smtClean="0"/>
              <a:t>, 1557–1558</a:t>
            </a:r>
            <a:endParaRPr lang="en-US" b="1" dirty="0"/>
          </a:p>
        </p:txBody>
      </p:sp>
      <p:pic>
        <p:nvPicPr>
          <p:cNvPr id="34819" name="Picture 3" descr="X:\cucurbits\cucumber paintings\aertse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34" y="1371600"/>
            <a:ext cx="7806531" cy="52757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3276600" y="4049358"/>
            <a:ext cx="1524000" cy="13716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4691231" y="5253314"/>
            <a:ext cx="1328569" cy="1147486"/>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746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304800"/>
            <a:ext cx="8601075" cy="692150"/>
          </a:xfrm>
        </p:spPr>
        <p:txBody>
          <a:bodyPr/>
          <a:lstStyle/>
          <a:p>
            <a:r>
              <a:rPr lang="en-US" b="1" dirty="0" smtClean="0"/>
              <a:t>Pieter </a:t>
            </a:r>
            <a:r>
              <a:rPr lang="en-US" b="1" dirty="0" err="1" smtClean="0"/>
              <a:t>Aertsen</a:t>
            </a:r>
            <a:r>
              <a:rPr lang="en-US" b="1" dirty="0" smtClean="0"/>
              <a:t>, 1567</a:t>
            </a:r>
            <a:endParaRPr lang="en-US" b="1" dirty="0"/>
          </a:p>
        </p:txBody>
      </p:sp>
      <p:pic>
        <p:nvPicPr>
          <p:cNvPr id="34818" name="Picture 2" descr="X:\cucurbits\cucumber paintings\aertse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43000"/>
            <a:ext cx="5486400" cy="552193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4191000" y="5410200"/>
            <a:ext cx="1850571" cy="14478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1524000" y="4686300"/>
            <a:ext cx="1578429" cy="1268186"/>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549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4191000" cy="5211762"/>
          </a:xfrm>
        </p:spPr>
        <p:txBody>
          <a:bodyPr/>
          <a:lstStyle/>
          <a:p>
            <a:r>
              <a:rPr lang="en-US" b="1" dirty="0" smtClean="0"/>
              <a:t>Joachim </a:t>
            </a:r>
            <a:r>
              <a:rPr lang="en-US" b="1" dirty="0" err="1" smtClean="0"/>
              <a:t>Beukelaer</a:t>
            </a:r>
            <a:r>
              <a:rPr lang="en-US" b="1" dirty="0" smtClean="0"/>
              <a:t>, </a:t>
            </a:r>
            <a:br>
              <a:rPr lang="en-US" b="1" dirty="0" smtClean="0"/>
            </a:br>
            <a:r>
              <a:rPr lang="en-US" b="1" dirty="0" smtClean="0"/>
              <a:t>1533–1574</a:t>
            </a:r>
            <a:endParaRPr lang="en-US" b="1" dirty="0"/>
          </a:p>
        </p:txBody>
      </p:sp>
      <p:pic>
        <p:nvPicPr>
          <p:cNvPr id="7170" name="Picture 2" descr="X:\cucurbits\cucumber paintings\Beuckelaer Joachim 1530-1574, Vegetable seller, Museum Mayer van den Bergh, Antwe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
            <a:ext cx="4619625" cy="687147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6248400" y="5638800"/>
            <a:ext cx="1828800" cy="12954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257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450850"/>
            <a:ext cx="3919537" cy="1682750"/>
          </a:xfrm>
        </p:spPr>
        <p:txBody>
          <a:bodyPr>
            <a:normAutofit fontScale="90000"/>
          </a:bodyPr>
          <a:lstStyle/>
          <a:p>
            <a:r>
              <a:rPr lang="en-US" b="1" dirty="0" smtClean="0"/>
              <a:t>Jacques le Moyne de Morgues, </a:t>
            </a:r>
            <a:br>
              <a:rPr lang="en-US" b="1" dirty="0" smtClean="0"/>
            </a:br>
            <a:r>
              <a:rPr lang="en-US" b="1" dirty="0" smtClean="0"/>
              <a:t>ca. 1580</a:t>
            </a:r>
            <a:endParaRPr lang="en-US" b="1" dirty="0"/>
          </a:p>
        </p:txBody>
      </p:sp>
      <p:pic>
        <p:nvPicPr>
          <p:cNvPr id="3074" name="Picture 2" descr="X:\cucurbits\cucumber paintings\lemoynegerk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64773"/>
            <a:ext cx="3124200" cy="45060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X:\cucurbits\cucumber paintings\lemoynecucumber-2.jpg"/>
          <p:cNvPicPr>
            <a:picLocks noChangeAspect="1" noChangeArrowheads="1"/>
          </p:cNvPicPr>
          <p:nvPr/>
        </p:nvPicPr>
        <p:blipFill rotWithShape="1">
          <a:blip r:embed="rId4">
            <a:extLst>
              <a:ext uri="{28A0092B-C50C-407E-A947-70E740481C1C}">
                <a14:useLocalDpi xmlns:a14="http://schemas.microsoft.com/office/drawing/2010/main" val="0"/>
              </a:ext>
            </a:extLst>
          </a:blip>
          <a:srcRect l="4200" t="3333" r="11200" b="4546"/>
          <a:stretch/>
        </p:blipFill>
        <p:spPr bwMode="auto">
          <a:xfrm>
            <a:off x="4372727" y="-1"/>
            <a:ext cx="477127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973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Tractatus</a:t>
            </a:r>
            <a:r>
              <a:rPr lang="en-US" dirty="0"/>
              <a:t> de </a:t>
            </a:r>
            <a:r>
              <a:rPr lang="en-US" dirty="0" err="1"/>
              <a:t>Herbis</a:t>
            </a:r>
            <a:r>
              <a:rPr lang="en-US" dirty="0"/>
              <a:t>, </a:t>
            </a:r>
            <a:r>
              <a:rPr lang="en-US" dirty="0" smtClean="0"/>
              <a:t>1300</a:t>
            </a:r>
            <a:endParaRPr lang="en-US" dirty="0"/>
          </a:p>
        </p:txBody>
      </p:sp>
      <p:pic>
        <p:nvPicPr>
          <p:cNvPr id="1026"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237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868362"/>
          </a:xfrm>
        </p:spPr>
        <p:txBody>
          <a:bodyPr>
            <a:normAutofit/>
          </a:bodyPr>
          <a:lstStyle/>
          <a:p>
            <a:r>
              <a:rPr lang="en-US" b="1" dirty="0" smtClean="0"/>
              <a:t>Jacques le Moyne de Morgues, ca. 1580</a:t>
            </a:r>
            <a:endParaRPr lang="en-US" b="1" dirty="0"/>
          </a:p>
        </p:txBody>
      </p:sp>
      <p:pic>
        <p:nvPicPr>
          <p:cNvPr id="5122" name="Picture 2" descr="X:\cucurbits\cucumber paintings\lemoynecucumb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305" t="3691" r="2305" b="6964"/>
          <a:stretch/>
        </p:blipFill>
        <p:spPr bwMode="auto">
          <a:xfrm>
            <a:off x="762000" y="1171574"/>
            <a:ext cx="7753350" cy="545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11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Caravaggio, 1595</a:t>
            </a:r>
            <a:endParaRPr lang="en-US" b="1" dirty="0"/>
          </a:p>
        </p:txBody>
      </p:sp>
      <p:pic>
        <p:nvPicPr>
          <p:cNvPr id="29698" name="Picture 2" descr="X:\cucurbits\cucumber paintings\lute pla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584950" cy="51816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2057400" y="5867400"/>
            <a:ext cx="762000" cy="7620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5520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Master of Hartford, 1601</a:t>
            </a:r>
            <a:endParaRPr lang="en-US" b="1" dirty="0"/>
          </a:p>
        </p:txBody>
      </p:sp>
      <p:pic>
        <p:nvPicPr>
          <p:cNvPr id="16386" name="Picture 2" descr="X:\cucurbits\cucumber paintings\caravaggio-hart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88" y="1514474"/>
            <a:ext cx="8568024"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3810000" y="5410200"/>
            <a:ext cx="1219200" cy="9906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163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John Gerard </a:t>
            </a:r>
            <a:r>
              <a:rPr lang="en-US" b="1" dirty="0"/>
              <a:t>1597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08314"/>
            <a:ext cx="3273552" cy="5486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02" y="1219200"/>
            <a:ext cx="3181462" cy="5475514"/>
          </a:xfrm>
          <a:prstGeom prst="rect">
            <a:avLst/>
          </a:prstGeom>
        </p:spPr>
      </p:pic>
    </p:spTree>
    <p:extLst>
      <p:ext uri="{BB962C8B-B14F-4D97-AF65-F5344CB8AC3E}">
        <p14:creationId xmlns:p14="http://schemas.microsoft.com/office/powerpoint/2010/main" val="249551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Pisa Cathedral, 1601</a:t>
            </a:r>
            <a:endParaRPr lang="en-US" b="1" dirty="0"/>
          </a:p>
        </p:txBody>
      </p:sp>
      <p:pic>
        <p:nvPicPr>
          <p:cNvPr id="1026" name="Picture 2" descr="X:\cucurbits\cucumber paintings\Pisa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58289"/>
            <a:ext cx="3308920" cy="44118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X:\cucurbits\cucumber paintings\Italy Dec. 2005 2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864011"/>
            <a:ext cx="480060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0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Juan Sánchez </a:t>
            </a:r>
            <a:r>
              <a:rPr lang="en-US" b="1" dirty="0" err="1" smtClean="0"/>
              <a:t>Cotán</a:t>
            </a:r>
            <a:r>
              <a:rPr lang="en-US" b="1" dirty="0" smtClean="0"/>
              <a:t>, &lt;1603</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95400"/>
            <a:ext cx="6845706" cy="5562600"/>
          </a:xfrm>
          <a:prstGeom prst="rect">
            <a:avLst/>
          </a:prstGeom>
        </p:spPr>
      </p:pic>
    </p:spTree>
    <p:extLst>
      <p:ext uri="{BB962C8B-B14F-4D97-AF65-F5344CB8AC3E}">
        <p14:creationId xmlns:p14="http://schemas.microsoft.com/office/powerpoint/2010/main" val="940018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Nathaniel Bacon, 1620–1625</a:t>
            </a:r>
            <a:endParaRPr lang="en-US" b="1" dirty="0"/>
          </a:p>
        </p:txBody>
      </p:sp>
      <p:pic>
        <p:nvPicPr>
          <p:cNvPr id="12290" name="Picture 2" descr="X:\cucurbits\cucumber paintings\baco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971" y="1569720"/>
            <a:ext cx="7836057" cy="462121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7315200" y="4495800"/>
            <a:ext cx="1371600" cy="10668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65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3657600" cy="3687762"/>
          </a:xfrm>
        </p:spPr>
        <p:txBody>
          <a:bodyPr/>
          <a:lstStyle/>
          <a:p>
            <a:r>
              <a:rPr lang="en-US" b="1" dirty="0" smtClean="0"/>
              <a:t>Elizabeth Blackwell, </a:t>
            </a:r>
            <a:br>
              <a:rPr lang="en-US" b="1" dirty="0" smtClean="0"/>
            </a:br>
            <a:r>
              <a:rPr lang="en-US" b="1" dirty="0" smtClean="0"/>
              <a:t>1737</a:t>
            </a:r>
            <a:endParaRPr lang="en-US" b="1" dirty="0"/>
          </a:p>
        </p:txBody>
      </p:sp>
      <p:pic>
        <p:nvPicPr>
          <p:cNvPr id="2050" name="Picture 2" descr="X:\cucurbits\cucumber paintings\blackwell-cucumb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9" t="3329" r="4820" b="6796"/>
          <a:stretch/>
        </p:blipFill>
        <p:spPr bwMode="auto">
          <a:xfrm>
            <a:off x="4191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1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Katsushika Hokusai, 1790</a:t>
            </a:r>
            <a:endParaRPr lang="en-US" b="1" dirty="0"/>
          </a:p>
        </p:txBody>
      </p:sp>
      <p:pic>
        <p:nvPicPr>
          <p:cNvPr id="26626" name="Picture 2" descr="X:\cucurbits\cucumber paintings\cucum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293176" cy="499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392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Katsushika Hokusai, 1760–1849</a:t>
            </a:r>
            <a:endParaRPr lang="en-US" b="1" dirty="0"/>
          </a:p>
        </p:txBody>
      </p:sp>
      <p:pic>
        <p:nvPicPr>
          <p:cNvPr id="5" name="Picture 2" descr="X:\cucurbits\cucumber paintings\Katsushika-HOKUSAI-1760-1849-paintings5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5" t="1449" r="1455" b="2899"/>
          <a:stretch/>
        </p:blipFill>
        <p:spPr bwMode="auto">
          <a:xfrm>
            <a:off x="271462" y="1284707"/>
            <a:ext cx="8601076" cy="535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079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450850"/>
            <a:ext cx="8601075" cy="996950"/>
          </a:xfrm>
        </p:spPr>
        <p:txBody>
          <a:bodyPr/>
          <a:lstStyle/>
          <a:p>
            <a:r>
              <a:rPr lang="en-US" sz="3200" dirty="0"/>
              <a:t>De </a:t>
            </a:r>
            <a:r>
              <a:rPr lang="en-US" sz="3200" dirty="0" err="1"/>
              <a:t>Herbis</a:t>
            </a:r>
            <a:r>
              <a:rPr lang="en-US" sz="3200" dirty="0"/>
              <a:t>, de </a:t>
            </a:r>
            <a:r>
              <a:rPr lang="en-US" sz="3200" dirty="0" err="1"/>
              <a:t>Avibus</a:t>
            </a:r>
            <a:r>
              <a:rPr lang="en-US" sz="3200" dirty="0"/>
              <a:t> et </a:t>
            </a:r>
            <a:r>
              <a:rPr lang="en-US" sz="3200" dirty="0" err="1"/>
              <a:t>Piscibus</a:t>
            </a:r>
            <a:r>
              <a:rPr lang="en-US" sz="3200" dirty="0"/>
              <a:t>, Manfred Manuscript of Pisa, </a:t>
            </a:r>
            <a:r>
              <a:rPr lang="en-US" sz="3200" dirty="0" smtClean="0"/>
              <a:t>Italy, 1330–1340</a:t>
            </a:r>
            <a:endParaRPr lang="en-US" sz="3200" dirty="0"/>
          </a:p>
        </p:txBody>
      </p:sp>
      <p:pic>
        <p:nvPicPr>
          <p:cNvPr id="2050"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600200"/>
            <a:ext cx="3733800" cy="513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466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Luis Melendez, 1772</a:t>
            </a:r>
            <a:endParaRPr lang="en-US" b="1" dirty="0"/>
          </a:p>
        </p:txBody>
      </p:sp>
      <p:pic>
        <p:nvPicPr>
          <p:cNvPr id="30722" name="Picture 2" descr="X:\cucurbits\cucumber paintings\melendez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33" y="1447800"/>
            <a:ext cx="8468534" cy="529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96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381000"/>
            <a:ext cx="8601075" cy="692150"/>
          </a:xfrm>
        </p:spPr>
        <p:txBody>
          <a:bodyPr/>
          <a:lstStyle/>
          <a:p>
            <a:r>
              <a:rPr lang="en-US" b="1" dirty="0" smtClean="0"/>
              <a:t>Ivan </a:t>
            </a:r>
            <a:r>
              <a:rPr lang="en-US" b="1" dirty="0" err="1" smtClean="0"/>
              <a:t>Xrutski</a:t>
            </a:r>
            <a:r>
              <a:rPr lang="en-US" b="1" dirty="0" smtClean="0"/>
              <a:t>, 1839</a:t>
            </a:r>
            <a:endParaRPr lang="en-US" b="1" dirty="0"/>
          </a:p>
        </p:txBody>
      </p:sp>
      <p:pic>
        <p:nvPicPr>
          <p:cNvPr id="9218" name="Picture 2" descr="X:\cucurbits\cucumber paintings\tsatsenko\Xrutski 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92" y="1219200"/>
            <a:ext cx="7659016"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1295400" y="3733800"/>
            <a:ext cx="3276600" cy="14478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063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b="1" dirty="0"/>
              <a:t>Album </a:t>
            </a:r>
            <a:r>
              <a:rPr lang="en-US" b="1" dirty="0" err="1"/>
              <a:t>Benary</a:t>
            </a:r>
            <a:r>
              <a:rPr lang="en-US" b="1" dirty="0"/>
              <a:t>, </a:t>
            </a:r>
            <a:r>
              <a:rPr lang="en-US" b="1" dirty="0" smtClean="0"/>
              <a:t>1876 </a:t>
            </a:r>
            <a:endParaRPr lang="en-US" b="1" dirty="0"/>
          </a:p>
        </p:txBody>
      </p:sp>
      <p:pic>
        <p:nvPicPr>
          <p:cNvPr id="1026" name="Picture 2" descr="X:\cucurbits\cucumber paintings\cucumber__album_benary__lith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4343400" cy="5702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43374" y="2473399"/>
            <a:ext cx="1828800" cy="553998"/>
          </a:xfrm>
          <a:prstGeom prst="rect">
            <a:avLst/>
          </a:prstGeom>
          <a:noFill/>
        </p:spPr>
        <p:txBody>
          <a:bodyPr wrap="square" rtlCol="0">
            <a:spAutoFit/>
          </a:bodyPr>
          <a:lstStyle/>
          <a:p>
            <a:pPr algn="ctr"/>
            <a:r>
              <a:rPr lang="en-US" sz="1500" b="1" dirty="0" smtClean="0">
                <a:solidFill>
                  <a:schemeClr val="bg1"/>
                </a:solidFill>
              </a:rPr>
              <a:t>Early Short Green Russian</a:t>
            </a:r>
            <a:endParaRPr lang="en-US" sz="1500" b="1" dirty="0">
              <a:solidFill>
                <a:schemeClr val="bg1"/>
              </a:solidFill>
            </a:endParaRPr>
          </a:p>
        </p:txBody>
      </p:sp>
      <p:sp>
        <p:nvSpPr>
          <p:cNvPr id="4" name="TextBox 3"/>
          <p:cNvSpPr txBox="1"/>
          <p:nvPr/>
        </p:nvSpPr>
        <p:spPr>
          <a:xfrm>
            <a:off x="3086100" y="2983734"/>
            <a:ext cx="1333500" cy="784830"/>
          </a:xfrm>
          <a:prstGeom prst="rect">
            <a:avLst/>
          </a:prstGeom>
          <a:noFill/>
        </p:spPr>
        <p:txBody>
          <a:bodyPr wrap="square" rtlCol="0">
            <a:spAutoFit/>
          </a:bodyPr>
          <a:lstStyle/>
          <a:p>
            <a:pPr algn="ctr"/>
            <a:r>
              <a:rPr lang="en-US" sz="1500" b="1" dirty="0" smtClean="0">
                <a:solidFill>
                  <a:schemeClr val="bg1"/>
                </a:solidFill>
              </a:rPr>
              <a:t>Longest Green Improved</a:t>
            </a:r>
            <a:endParaRPr lang="en-US" sz="1500" b="1" dirty="0">
              <a:solidFill>
                <a:schemeClr val="bg1"/>
              </a:solidFill>
            </a:endParaRPr>
          </a:p>
        </p:txBody>
      </p:sp>
      <p:sp>
        <p:nvSpPr>
          <p:cNvPr id="5" name="TextBox 4"/>
          <p:cNvSpPr txBox="1"/>
          <p:nvPr/>
        </p:nvSpPr>
        <p:spPr>
          <a:xfrm>
            <a:off x="4803420" y="2912545"/>
            <a:ext cx="1413325" cy="553998"/>
          </a:xfrm>
          <a:prstGeom prst="rect">
            <a:avLst/>
          </a:prstGeom>
          <a:noFill/>
        </p:spPr>
        <p:txBody>
          <a:bodyPr wrap="square" rtlCol="0">
            <a:spAutoFit/>
          </a:bodyPr>
          <a:lstStyle/>
          <a:p>
            <a:pPr algn="ctr"/>
            <a:r>
              <a:rPr lang="en-US" sz="1500" b="1" dirty="0" smtClean="0">
                <a:solidFill>
                  <a:schemeClr val="bg1"/>
                </a:solidFill>
              </a:rPr>
              <a:t>Middle-sized Green</a:t>
            </a:r>
            <a:endParaRPr lang="en-US" sz="1500" b="1" dirty="0">
              <a:solidFill>
                <a:schemeClr val="bg1"/>
              </a:solidFill>
            </a:endParaRPr>
          </a:p>
        </p:txBody>
      </p:sp>
      <p:sp>
        <p:nvSpPr>
          <p:cNvPr id="7" name="TextBox 6"/>
          <p:cNvSpPr txBox="1"/>
          <p:nvPr/>
        </p:nvSpPr>
        <p:spPr>
          <a:xfrm>
            <a:off x="2251446" y="6152100"/>
            <a:ext cx="1704231" cy="553998"/>
          </a:xfrm>
          <a:prstGeom prst="rect">
            <a:avLst/>
          </a:prstGeom>
          <a:noFill/>
        </p:spPr>
        <p:txBody>
          <a:bodyPr wrap="square" rtlCol="0">
            <a:spAutoFit/>
          </a:bodyPr>
          <a:lstStyle/>
          <a:p>
            <a:pPr algn="ctr"/>
            <a:r>
              <a:rPr lang="en-US" sz="1500" b="1" dirty="0" smtClean="0">
                <a:solidFill>
                  <a:schemeClr val="bg1"/>
                </a:solidFill>
              </a:rPr>
              <a:t>Athens, or Long Green Grecian</a:t>
            </a:r>
            <a:endParaRPr lang="en-US" sz="1500" b="1" dirty="0">
              <a:solidFill>
                <a:schemeClr val="bg1"/>
              </a:solidFill>
            </a:endParaRPr>
          </a:p>
        </p:txBody>
      </p:sp>
      <p:sp>
        <p:nvSpPr>
          <p:cNvPr id="8" name="TextBox 7"/>
          <p:cNvSpPr txBox="1"/>
          <p:nvPr/>
        </p:nvSpPr>
        <p:spPr>
          <a:xfrm>
            <a:off x="3810000" y="6152100"/>
            <a:ext cx="914400" cy="553998"/>
          </a:xfrm>
          <a:prstGeom prst="rect">
            <a:avLst/>
          </a:prstGeom>
          <a:noFill/>
        </p:spPr>
        <p:txBody>
          <a:bodyPr wrap="square" rtlCol="0">
            <a:spAutoFit/>
          </a:bodyPr>
          <a:lstStyle/>
          <a:p>
            <a:pPr algn="ctr"/>
            <a:r>
              <a:rPr lang="en-US" sz="1500" b="1" dirty="0" smtClean="0">
                <a:solidFill>
                  <a:schemeClr val="bg1"/>
                </a:solidFill>
              </a:rPr>
              <a:t>Khiva, Netted</a:t>
            </a:r>
            <a:endParaRPr lang="en-US" sz="1500" b="1" dirty="0">
              <a:solidFill>
                <a:schemeClr val="bg1"/>
              </a:solidFill>
            </a:endParaRPr>
          </a:p>
        </p:txBody>
      </p:sp>
      <p:sp>
        <p:nvSpPr>
          <p:cNvPr id="9" name="TextBox 8"/>
          <p:cNvSpPr txBox="1"/>
          <p:nvPr/>
        </p:nvSpPr>
        <p:spPr>
          <a:xfrm>
            <a:off x="4787153" y="6152100"/>
            <a:ext cx="762000" cy="553998"/>
          </a:xfrm>
          <a:prstGeom prst="rect">
            <a:avLst/>
          </a:prstGeom>
          <a:noFill/>
        </p:spPr>
        <p:txBody>
          <a:bodyPr wrap="square" rtlCol="0">
            <a:spAutoFit/>
          </a:bodyPr>
          <a:lstStyle/>
          <a:p>
            <a:pPr algn="ctr"/>
            <a:r>
              <a:rPr lang="en-US" sz="1500" b="1" dirty="0" smtClean="0">
                <a:solidFill>
                  <a:schemeClr val="bg1"/>
                </a:solidFill>
              </a:rPr>
              <a:t>Short White</a:t>
            </a:r>
            <a:endParaRPr lang="en-US" sz="1500" b="1" dirty="0">
              <a:solidFill>
                <a:schemeClr val="bg1"/>
              </a:solidFill>
            </a:endParaRPr>
          </a:p>
        </p:txBody>
      </p:sp>
      <p:sp>
        <p:nvSpPr>
          <p:cNvPr id="10" name="TextBox 9"/>
          <p:cNvSpPr txBox="1"/>
          <p:nvPr/>
        </p:nvSpPr>
        <p:spPr>
          <a:xfrm>
            <a:off x="5410200" y="6152100"/>
            <a:ext cx="1406154" cy="553998"/>
          </a:xfrm>
          <a:prstGeom prst="rect">
            <a:avLst/>
          </a:prstGeom>
          <a:noFill/>
        </p:spPr>
        <p:txBody>
          <a:bodyPr wrap="square" rtlCol="0">
            <a:spAutoFit/>
          </a:bodyPr>
          <a:lstStyle/>
          <a:p>
            <a:pPr algn="ctr"/>
            <a:r>
              <a:rPr lang="en-US" sz="1500" b="1" dirty="0" smtClean="0">
                <a:solidFill>
                  <a:schemeClr val="bg1"/>
                </a:solidFill>
              </a:rPr>
              <a:t>Long Green Chinese</a:t>
            </a:r>
            <a:endParaRPr lang="en-US" sz="1500" b="1" dirty="0">
              <a:solidFill>
                <a:schemeClr val="bg1"/>
              </a:solidFill>
            </a:endParaRPr>
          </a:p>
        </p:txBody>
      </p:sp>
    </p:spTree>
    <p:extLst>
      <p:ext uri="{BB962C8B-B14F-4D97-AF65-F5344CB8AC3E}">
        <p14:creationId xmlns:p14="http://schemas.microsoft.com/office/powerpoint/2010/main" val="2879340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b="1" dirty="0"/>
              <a:t>Album </a:t>
            </a:r>
            <a:r>
              <a:rPr lang="en-US" b="1" dirty="0" err="1"/>
              <a:t>Benary</a:t>
            </a:r>
            <a:r>
              <a:rPr lang="en-US" b="1" dirty="0"/>
              <a:t>, </a:t>
            </a:r>
            <a:r>
              <a:rPr lang="en-US" b="1" dirty="0" smtClean="0"/>
              <a:t>1876 </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654" y="1079033"/>
            <a:ext cx="4266692" cy="5638800"/>
          </a:xfrm>
          <a:prstGeom prst="rect">
            <a:avLst/>
          </a:prstGeom>
        </p:spPr>
      </p:pic>
      <p:sp>
        <p:nvSpPr>
          <p:cNvPr id="4" name="TextBox 3"/>
          <p:cNvSpPr txBox="1"/>
          <p:nvPr/>
        </p:nvSpPr>
        <p:spPr>
          <a:xfrm>
            <a:off x="3342880" y="1977608"/>
            <a:ext cx="1610120" cy="338554"/>
          </a:xfrm>
          <a:prstGeom prst="rect">
            <a:avLst/>
          </a:prstGeom>
          <a:noFill/>
        </p:spPr>
        <p:txBody>
          <a:bodyPr wrap="none" rtlCol="0">
            <a:spAutoFit/>
          </a:bodyPr>
          <a:lstStyle/>
          <a:p>
            <a:pPr algn="ctr"/>
            <a:r>
              <a:rPr lang="en-US" sz="1600" b="1" dirty="0" smtClean="0">
                <a:solidFill>
                  <a:schemeClr val="bg1"/>
                </a:solidFill>
              </a:rPr>
              <a:t>Sutton’s Cluster</a:t>
            </a:r>
            <a:endParaRPr lang="en-US" sz="1600" b="1" dirty="0">
              <a:solidFill>
                <a:schemeClr val="bg1"/>
              </a:solidFill>
            </a:endParaRPr>
          </a:p>
        </p:txBody>
      </p:sp>
      <p:sp>
        <p:nvSpPr>
          <p:cNvPr id="6" name="TextBox 5"/>
          <p:cNvSpPr txBox="1"/>
          <p:nvPr/>
        </p:nvSpPr>
        <p:spPr>
          <a:xfrm>
            <a:off x="990600" y="4221162"/>
            <a:ext cx="1619317" cy="584775"/>
          </a:xfrm>
          <a:prstGeom prst="rect">
            <a:avLst/>
          </a:prstGeom>
          <a:noFill/>
        </p:spPr>
        <p:txBody>
          <a:bodyPr wrap="square" rtlCol="0">
            <a:spAutoFit/>
          </a:bodyPr>
          <a:lstStyle/>
          <a:p>
            <a:pPr algn="ctr"/>
            <a:r>
              <a:rPr lang="en-US" sz="1600" b="1" dirty="0" smtClean="0">
                <a:solidFill>
                  <a:srgbClr val="FFFF00"/>
                </a:solidFill>
              </a:rPr>
              <a:t>White-</a:t>
            </a:r>
            <a:r>
              <a:rPr lang="en-US" sz="1600" b="1" dirty="0" err="1" smtClean="0">
                <a:solidFill>
                  <a:srgbClr val="FFFF00"/>
                </a:solidFill>
              </a:rPr>
              <a:t>spined</a:t>
            </a:r>
            <a:r>
              <a:rPr lang="en-US" sz="1600" b="1" dirty="0" smtClean="0">
                <a:solidFill>
                  <a:srgbClr val="FFFF00"/>
                </a:solidFill>
              </a:rPr>
              <a:t>, Small-leaved</a:t>
            </a:r>
            <a:endParaRPr lang="en-US" sz="1600" b="1" dirty="0">
              <a:solidFill>
                <a:srgbClr val="FFFF00"/>
              </a:solidFill>
            </a:endParaRPr>
          </a:p>
        </p:txBody>
      </p:sp>
      <p:sp>
        <p:nvSpPr>
          <p:cNvPr id="7" name="TextBox 6"/>
          <p:cNvSpPr txBox="1"/>
          <p:nvPr/>
        </p:nvSpPr>
        <p:spPr>
          <a:xfrm>
            <a:off x="3073541" y="5268428"/>
            <a:ext cx="1085529" cy="584775"/>
          </a:xfrm>
          <a:prstGeom prst="rect">
            <a:avLst/>
          </a:prstGeom>
          <a:noFill/>
        </p:spPr>
        <p:txBody>
          <a:bodyPr wrap="square" rtlCol="0">
            <a:spAutoFit/>
          </a:bodyPr>
          <a:lstStyle/>
          <a:p>
            <a:pPr algn="ctr"/>
            <a:r>
              <a:rPr lang="en-US" sz="1600" b="1" dirty="0" smtClean="0">
                <a:solidFill>
                  <a:schemeClr val="bg1"/>
                </a:solidFill>
              </a:rPr>
              <a:t>Glory of Erfurt</a:t>
            </a:r>
            <a:endParaRPr lang="en-US" sz="1600" b="1" dirty="0">
              <a:solidFill>
                <a:schemeClr val="bg1"/>
              </a:solidFill>
            </a:endParaRPr>
          </a:p>
        </p:txBody>
      </p:sp>
      <p:sp>
        <p:nvSpPr>
          <p:cNvPr id="8" name="TextBox 7"/>
          <p:cNvSpPr txBox="1"/>
          <p:nvPr/>
        </p:nvSpPr>
        <p:spPr>
          <a:xfrm>
            <a:off x="4125679" y="5270997"/>
            <a:ext cx="2167399" cy="338554"/>
          </a:xfrm>
          <a:prstGeom prst="rect">
            <a:avLst/>
          </a:prstGeom>
          <a:noFill/>
        </p:spPr>
        <p:txBody>
          <a:bodyPr wrap="square" rtlCol="0">
            <a:spAutoFit/>
          </a:bodyPr>
          <a:lstStyle/>
          <a:p>
            <a:pPr algn="ctr"/>
            <a:r>
              <a:rPr lang="en-US" sz="1600" b="1" dirty="0" err="1" smtClean="0">
                <a:solidFill>
                  <a:schemeClr val="bg1"/>
                </a:solidFill>
              </a:rPr>
              <a:t>Rollison’s</a:t>
            </a:r>
            <a:r>
              <a:rPr lang="en-US" sz="1600" b="1" dirty="0" smtClean="0">
                <a:solidFill>
                  <a:schemeClr val="bg1"/>
                </a:solidFill>
              </a:rPr>
              <a:t> Telegraph</a:t>
            </a:r>
            <a:endParaRPr lang="en-US" sz="1600" b="1" dirty="0">
              <a:solidFill>
                <a:schemeClr val="bg1"/>
              </a:solidFill>
            </a:endParaRPr>
          </a:p>
        </p:txBody>
      </p:sp>
      <p:sp>
        <p:nvSpPr>
          <p:cNvPr id="9" name="TextBox 8"/>
          <p:cNvSpPr txBox="1"/>
          <p:nvPr/>
        </p:nvSpPr>
        <p:spPr>
          <a:xfrm>
            <a:off x="6695928" y="3466514"/>
            <a:ext cx="1188632" cy="584775"/>
          </a:xfrm>
          <a:prstGeom prst="rect">
            <a:avLst/>
          </a:prstGeom>
          <a:noFill/>
        </p:spPr>
        <p:txBody>
          <a:bodyPr wrap="square" rtlCol="0">
            <a:spAutoFit/>
          </a:bodyPr>
          <a:lstStyle/>
          <a:p>
            <a:pPr algn="ctr"/>
            <a:r>
              <a:rPr lang="en-US" sz="1600" b="1" dirty="0" smtClean="0">
                <a:solidFill>
                  <a:srgbClr val="FFFF00"/>
                </a:solidFill>
              </a:rPr>
              <a:t>Duke of Edinburgh</a:t>
            </a:r>
            <a:endParaRPr lang="en-US" sz="1600" b="1" dirty="0">
              <a:solidFill>
                <a:srgbClr val="FFFF00"/>
              </a:solidFill>
            </a:endParaRPr>
          </a:p>
        </p:txBody>
      </p:sp>
      <p:sp>
        <p:nvSpPr>
          <p:cNvPr id="10" name="TextBox 9"/>
          <p:cNvSpPr txBox="1"/>
          <p:nvPr/>
        </p:nvSpPr>
        <p:spPr>
          <a:xfrm>
            <a:off x="3783397" y="6335950"/>
            <a:ext cx="1849856" cy="338554"/>
          </a:xfrm>
          <a:prstGeom prst="rect">
            <a:avLst/>
          </a:prstGeom>
          <a:noFill/>
        </p:spPr>
        <p:txBody>
          <a:bodyPr wrap="square" rtlCol="0">
            <a:spAutoFit/>
          </a:bodyPr>
          <a:lstStyle/>
          <a:p>
            <a:pPr algn="ctr"/>
            <a:r>
              <a:rPr lang="en-US" sz="1600" b="1" dirty="0" err="1" smtClean="0">
                <a:solidFill>
                  <a:schemeClr val="bg1"/>
                </a:solidFill>
              </a:rPr>
              <a:t>Noa’s</a:t>
            </a:r>
            <a:r>
              <a:rPr lang="en-US" sz="1600" b="1" dirty="0" smtClean="0">
                <a:solidFill>
                  <a:schemeClr val="bg1"/>
                </a:solidFill>
              </a:rPr>
              <a:t> Forcing</a:t>
            </a:r>
            <a:endParaRPr lang="en-US" sz="1600" b="1" dirty="0">
              <a:solidFill>
                <a:schemeClr val="bg1"/>
              </a:solidFill>
            </a:endParaRPr>
          </a:p>
        </p:txBody>
      </p:sp>
      <p:sp>
        <p:nvSpPr>
          <p:cNvPr id="5" name="TextBox 4"/>
          <p:cNvSpPr txBox="1"/>
          <p:nvPr/>
        </p:nvSpPr>
        <p:spPr>
          <a:xfrm>
            <a:off x="428464" y="2620962"/>
            <a:ext cx="1829054" cy="830997"/>
          </a:xfrm>
          <a:prstGeom prst="rect">
            <a:avLst/>
          </a:prstGeom>
          <a:noFill/>
        </p:spPr>
        <p:txBody>
          <a:bodyPr wrap="square" rtlCol="0">
            <a:spAutoFit/>
          </a:bodyPr>
          <a:lstStyle/>
          <a:p>
            <a:pPr algn="ctr"/>
            <a:r>
              <a:rPr lang="en-US" sz="2400" b="1" dirty="0" smtClean="0"/>
              <a:t>“Frame cucumbers”</a:t>
            </a:r>
            <a:endParaRPr lang="en-US" sz="2400" b="1" dirty="0"/>
          </a:p>
        </p:txBody>
      </p:sp>
    </p:spTree>
    <p:extLst>
      <p:ext uri="{BB962C8B-B14F-4D97-AF65-F5344CB8AC3E}">
        <p14:creationId xmlns:p14="http://schemas.microsoft.com/office/powerpoint/2010/main" val="2686312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527050"/>
            <a:ext cx="8601075" cy="692150"/>
          </a:xfrm>
        </p:spPr>
        <p:txBody>
          <a:bodyPr/>
          <a:lstStyle/>
          <a:p>
            <a:r>
              <a:rPr lang="en-US" b="1" dirty="0" err="1" smtClean="0"/>
              <a:t>Denaiffe</a:t>
            </a:r>
            <a:r>
              <a:rPr lang="en-US" b="1" dirty="0" smtClean="0"/>
              <a:t> and Sons, 1909</a:t>
            </a:r>
            <a:endParaRPr lang="en-US" b="1" dirty="0"/>
          </a:p>
        </p:txBody>
      </p:sp>
      <p:pic>
        <p:nvPicPr>
          <p:cNvPr id="8194" name="Picture 2" descr="X:\iconography\squash epic\catalogue de graines.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83" y="1600200"/>
            <a:ext cx="8552726"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25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Ivan </a:t>
            </a:r>
            <a:r>
              <a:rPr lang="en-US" b="1" dirty="0" err="1" smtClean="0"/>
              <a:t>Mashkov</a:t>
            </a:r>
            <a:r>
              <a:rPr lang="en-US" b="1" dirty="0" smtClean="0"/>
              <a:t>, 1922</a:t>
            </a:r>
            <a:endParaRPr lang="en-US" b="1" dirty="0"/>
          </a:p>
        </p:txBody>
      </p:sp>
      <p:pic>
        <p:nvPicPr>
          <p:cNvPr id="3074" name="Picture 2" descr="X:\cucurbits\cucumber paintings\tsatsenko\porcelain figuri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6172200" cy="530837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bwMode="auto">
          <a:xfrm>
            <a:off x="3657600" y="4953000"/>
            <a:ext cx="1295400" cy="8382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5250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1016000"/>
            <a:ext cx="4826000" cy="4826000"/>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9600" y="1279769"/>
            <a:ext cx="4191000" cy="4298462"/>
          </a:xfrm>
          <a:prstGeom prst="rect">
            <a:avLst/>
          </a:prstGeom>
        </p:spPr>
      </p:pic>
    </p:spTree>
    <p:extLst>
      <p:ext uri="{BB962C8B-B14F-4D97-AF65-F5344CB8AC3E}">
        <p14:creationId xmlns:p14="http://schemas.microsoft.com/office/powerpoint/2010/main" val="1546475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Tractatus</a:t>
            </a:r>
            <a:r>
              <a:rPr lang="en-US" dirty="0"/>
              <a:t> de </a:t>
            </a:r>
            <a:r>
              <a:rPr lang="en-US" dirty="0" err="1"/>
              <a:t>Herbis</a:t>
            </a:r>
            <a:r>
              <a:rPr lang="en-US" dirty="0"/>
              <a:t>, 1375</a:t>
            </a:r>
          </a:p>
        </p:txBody>
      </p:sp>
      <p:pic>
        <p:nvPicPr>
          <p:cNvPr id="3074" name="Picture 2"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76" y="1371600"/>
            <a:ext cx="7272248" cy="529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458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Tacuinum</a:t>
            </a:r>
            <a:r>
              <a:rPr lang="en-US" b="1" dirty="0"/>
              <a:t> </a:t>
            </a:r>
            <a:r>
              <a:rPr lang="en-US" b="1" dirty="0" err="1"/>
              <a:t>Sanitatum</a:t>
            </a:r>
            <a:r>
              <a:rPr lang="en-US" b="1" dirty="0"/>
              <a:t>, </a:t>
            </a:r>
            <a:r>
              <a:rPr lang="en-US" b="1" dirty="0" smtClean="0"/>
              <a:t>Liege 1041, 1380–1400</a:t>
            </a:r>
            <a:endParaRPr lang="en-US" b="1" dirty="0"/>
          </a:p>
        </p:txBody>
      </p:sp>
      <p:pic>
        <p:nvPicPr>
          <p:cNvPr id="33794" name="Picture 2" descr="X:\iconography\tacuinum sanitatis\annals of bot\figures\Liege 1041 folio 20v Figure 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19200"/>
            <a:ext cx="4267200" cy="54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76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Tacuinum</a:t>
            </a:r>
            <a:r>
              <a:rPr lang="en-US" b="1" dirty="0" smtClean="0"/>
              <a:t> </a:t>
            </a:r>
            <a:r>
              <a:rPr lang="en-US" b="1" dirty="0" err="1" smtClean="0"/>
              <a:t>Sanitatum</a:t>
            </a:r>
            <a:r>
              <a:rPr lang="en-US" b="1" dirty="0" smtClean="0"/>
              <a:t>, Vienna 2644, 1390–1400</a:t>
            </a:r>
            <a:endParaRPr lang="en-US" b="1" dirty="0"/>
          </a:p>
        </p:txBody>
      </p:sp>
      <p:pic>
        <p:nvPicPr>
          <p:cNvPr id="31746" name="Picture 2" descr="X:\iconography\tacuinum sanitatis\cucumers et citruli cerrut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901" y="1219200"/>
            <a:ext cx="4922198" cy="547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007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Tacuinum</a:t>
            </a:r>
            <a:r>
              <a:rPr lang="en-US" b="1" dirty="0"/>
              <a:t> </a:t>
            </a:r>
            <a:r>
              <a:rPr lang="en-US" b="1" dirty="0" err="1"/>
              <a:t>Sanitatum</a:t>
            </a:r>
            <a:r>
              <a:rPr lang="en-US" b="1" dirty="0"/>
              <a:t>, </a:t>
            </a:r>
            <a:r>
              <a:rPr lang="en-US" b="1" dirty="0" smtClean="0"/>
              <a:t>Paris 9333, 1445–1451</a:t>
            </a:r>
            <a:endParaRPr lang="en-US" b="1" dirty="0"/>
          </a:p>
        </p:txBody>
      </p:sp>
      <p:pic>
        <p:nvPicPr>
          <p:cNvPr id="32770" name="Picture 2" descr="X:\iconography\tacuinum sanitatis\annals of bot\figures\Paris 9333 folio 20v Figure 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7912" y="1371599"/>
            <a:ext cx="4281488" cy="528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82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1462" y="216535"/>
            <a:ext cx="8601075" cy="692150"/>
          </a:xfrm>
        </p:spPr>
        <p:txBody>
          <a:bodyPr/>
          <a:lstStyle/>
          <a:p>
            <a:r>
              <a:rPr lang="en-US" b="1" dirty="0" smtClean="0"/>
              <a:t>Della </a:t>
            </a:r>
            <a:r>
              <a:rPr lang="en-US" b="1" dirty="0" err="1" smtClean="0"/>
              <a:t>Robbia</a:t>
            </a:r>
            <a:r>
              <a:rPr lang="en-US" b="1" dirty="0" smtClean="0"/>
              <a:t>, 15</a:t>
            </a:r>
            <a:r>
              <a:rPr lang="en-US" b="1" baseline="30000" dirty="0" smtClean="0"/>
              <a:t>th</a:t>
            </a:r>
            <a:r>
              <a:rPr lang="en-US" b="1" dirty="0" smtClean="0"/>
              <a:t> century</a:t>
            </a:r>
            <a:endParaRPr lang="en-US" b="1" dirty="0"/>
          </a:p>
        </p:txBody>
      </p:sp>
      <p:pic>
        <p:nvPicPr>
          <p:cNvPr id="14338" name="Picture 2" descr="X:\cucurbits\cucumber paintings\dalla_terra_al_cielo_robbia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27" y="1143000"/>
            <a:ext cx="397565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3054626" y="1807210"/>
            <a:ext cx="609600" cy="5334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540026" y="3407410"/>
            <a:ext cx="685800" cy="60960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6" name="Picture 3" descr="X:\cucurbits\cucumber paintings\t54624-bartolini-salimbeni-coat-of-arms-robbia-luca-di-andrea-dell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16917"/>
            <a:ext cx="4346680" cy="439058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auto">
          <a:xfrm>
            <a:off x="6553200" y="1516917"/>
            <a:ext cx="1143001" cy="1076098"/>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529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Carlo </a:t>
            </a:r>
            <a:r>
              <a:rPr lang="en-US" b="1" dirty="0" err="1" smtClean="0"/>
              <a:t>Crivelli</a:t>
            </a:r>
            <a:r>
              <a:rPr lang="en-US" b="1" dirty="0" smtClean="0"/>
              <a:t>, 1480</a:t>
            </a:r>
            <a:endParaRPr lang="en-US" dirty="0"/>
          </a:p>
        </p:txBody>
      </p:sp>
      <p:pic>
        <p:nvPicPr>
          <p:cNvPr id="17410" name="Picture 2" descr="X:\cucurbits\cucumber paintings\crivelli lochismadonna 1480.jpg"/>
          <p:cNvPicPr>
            <a:picLocks noChangeAspect="1" noChangeArrowheads="1"/>
          </p:cNvPicPr>
          <p:nvPr/>
        </p:nvPicPr>
        <p:blipFill>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620962" y="1190037"/>
            <a:ext cx="3902075" cy="563748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4724400" y="5821680"/>
            <a:ext cx="1357730" cy="1036320"/>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071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Cucumber paintings&amp;quot;&quot;/&gt;&lt;property id=&quot;20307&quot; value=&quot;256&quot;/&gt;&lt;/object&gt;&lt;object type=&quot;3&quot; unique_id=&quot;10004&quot;&gt;&lt;property id=&quot;20148&quot; value=&quot;5&quot;/&gt;&lt;property id=&quot;20300&quot; value=&quot;Slide 2 - &amp;quot;Tacuinum Sanitatum, Liege 1041, 1380-1400&amp;quot;&quot;/&gt;&lt;property id=&quot;20307&quot; value=&quot;291&quot;/&gt;&lt;/object&gt;&lt;object type=&quot;3&quot; unique_id=&quot;10005&quot;&gt;&lt;property id=&quot;20148&quot; value=&quot;5&quot;/&gt;&lt;property id=&quot;20300&quot; value=&quot;Slide 3 - &amp;quot;Tacuinum Sanitatum, Vienna 2644, 1390-1400&amp;quot;&quot;/&gt;&lt;property id=&quot;20307&quot; value=&quot;289&quot;/&gt;&lt;/object&gt;&lt;object type=&quot;3&quot; unique_id=&quot;10006&quot;&gt;&lt;property id=&quot;20148&quot; value=&quot;5&quot;/&gt;&lt;property id=&quot;20300&quot; value=&quot;Slide 4 - &amp;quot;Tacuinum Sanitatum, Paris 9333, 1445-1451&amp;quot;&quot;/&gt;&lt;property id=&quot;20307&quot; value=&quot;290&quot;/&gt;&lt;/object&gt;&lt;object type=&quot;3&quot; unique_id=&quot;10007&quot;&gt;&lt;property id=&quot;20148&quot; value=&quot;5&quot;/&gt;&lt;property id=&quot;20300&quot; value=&quot;Slide 5 - &amp;quot;Della Robbia, 15th c&amp;quot;&quot;/&gt;&lt;property id=&quot;20307&quot; value=&quot;270&quot;/&gt;&lt;/object&gt;&lt;object type=&quot;3&quot; unique_id=&quot;10008&quot;&gt;&lt;property id=&quot;20148&quot; value=&quot;5&quot;/&gt;&lt;property id=&quot;20300&quot; value=&quot;Slide 6 - &amp;quot;Della Robbia, 15th c&amp;quot;&quot;/&gt;&lt;property id=&quot;20307&quot; value=&quot;271&quot;/&gt;&lt;/object&gt;&lt;object type=&quot;3&quot; unique_id=&quot;10009&quot;&gt;&lt;property id=&quot;20148&quot; value=&quot;5&quot;/&gt;&lt;property id=&quot;20300&quot; value=&quot;Slide 7 - &amp;quot;Della Robbia, 15th c&amp;quot;&quot;/&gt;&lt;property id=&quot;20307&quot; value=&quot;272&quot;/&gt;&lt;/object&gt;&lt;object type=&quot;3&quot; unique_id=&quot;10010&quot;&gt;&lt;property id=&quot;20148&quot; value=&quot;5&quot;/&gt;&lt;property id=&quot;20300&quot; value=&quot;Slide 8 - &amp;quot;Carlo Crivelli, 1480&amp;quot;&quot;/&gt;&lt;property id=&quot;20307&quot; value=&quot;274&quot;/&gt;&lt;/object&gt;&lt;object type=&quot;3&quot; unique_id=&quot;10011&quot;&gt;&lt;property id=&quot;20148&quot; value=&quot;5&quot;/&gt;&lt;property id=&quot;20300&quot; value=&quot;Slide 9 - &amp;quot;Carlo Crivelli, 1482&amp;quot;&quot;/&gt;&lt;property id=&quot;20307&quot; value=&quot;275&quot;/&gt;&lt;/object&gt;&lt;object type=&quot;3&quot; unique_id=&quot;10012&quot;&gt;&lt;property id=&quot;20148&quot; value=&quot;5&quot;/&gt;&lt;property id=&quot;20300&quot; value=&quot;Slide 10 - &amp;quot;Carlo Crivelli, 1490&amp;quot;&quot;/&gt;&lt;property id=&quot;20307&quot; value=&quot;277&quot;/&gt;&lt;/object&gt;&lt;object type=&quot;3&quot; unique_id=&quot;10013&quot;&gt;&lt;property id=&quot;20148&quot; value=&quot;5&quot;/&gt;&lt;property id=&quot;20300&quot; value=&quot;Slide 11 - &amp;quot;Carlo Crivelli, 1473&amp;quot;&quot;/&gt;&lt;property id=&quot;20307&quot; value=&quot;279&quot;/&gt;&lt;/object&gt;&lt;object type=&quot;3&quot; unique_id=&quot;10014&quot;&gt;&lt;property id=&quot;20148&quot; value=&quot;5&quot;/&gt;&lt;property id=&quot;20300&quot; value=&quot;Slide 12 - &amp;quot;Carlo Crivelli, 1473&amp;quot;&quot;/&gt;&lt;property id=&quot;20307&quot; value=&quot;282&quot;/&gt;&lt;/object&gt;&lt;object type=&quot;3&quot; unique_id=&quot;10015&quot;&gt;&lt;property id=&quot;20148&quot; value=&quot;5&quot;/&gt;&lt;property id=&quot;20300&quot; value=&quot;Slide 13 - &amp;quot;Carlo Crivelli, 1485&amp;quot;&quot;/&gt;&lt;property id=&quot;20307&quot; value=&quot;280&quot;/&gt;&lt;/object&gt;&lt;object type=&quot;3&quot; unique_id=&quot;10016&quot;&gt;&lt;property id=&quot;20148&quot; value=&quot;5&quot;/&gt;&lt;property id=&quot;20300&quot; value=&quot;Slide 14 - &amp;quot;Carlo Crivelli, 1486&amp;quot;&quot;/&gt;&lt;property id=&quot;20307&quot; value=&quot;281&quot;/&gt;&lt;/object&gt;&lt;object type=&quot;3&quot; unique_id=&quot;10017&quot;&gt;&lt;property id=&quot;20148&quot; value=&quot;5&quot;/&gt;&lt;property id=&quot;20300&quot; value=&quot;Slide 15 - &amp;quot;Carlo Crivelli, 1490&amp;quot;&quot;/&gt;&lt;property id=&quot;20307&quot; value=&quot;278&quot;/&gt;&lt;/object&gt;&lt;object type=&quot;3&quot; unique_id=&quot;10018&quot;&gt;&lt;property id=&quot;20148&quot; value=&quot;5&quot;/&gt;&lt;property id=&quot;20300&quot; value=&quot;Slide 16 - &amp;quot;Carlo Crivelli, 1491&amp;quot;&quot;/&gt;&lt;property id=&quot;20307&quot; value=&quot;283&quot;/&gt;&lt;/object&gt;&lt;object type=&quot;3&quot; unique_id=&quot;10019&quot;&gt;&lt;property id=&quot;20148&quot; value=&quot;5&quot;/&gt;&lt;property id=&quot;20300&quot; value=&quot;Slide 17 - &amp;quot;Jean Bourdichon, 1505&amp;quot;&quot;/&gt;&lt;property id=&quot;20307&quot; value=&quot;298&quot;/&gt;&lt;/object&gt;&lt;object type=&quot;3&quot; unique_id=&quot;10020&quot;&gt;&lt;property id=&quot;20148&quot; value=&quot;5&quot;/&gt;&lt;property id=&quot;20300&quot; value=&quot;Slide 18 - &amp;quot;Loggia of Cupid and Psyche, 1517&amp;quot;&quot;/&gt;&lt;property id=&quot;20307&quot; value=&quot;296&quot;/&gt;&lt;/object&gt;&lt;object type=&quot;3&quot; unique_id=&quot;10021&quot;&gt;&lt;property id=&quot;20148&quot; value=&quot;5&quot;/&gt;&lt;property id=&quot;20300&quot; value=&quot;Slide 19 - &amp;quot;Loggia of Cupid and Psyche, 1517&amp;quot;&quot;/&gt;&lt;property id=&quot;20307&quot; value=&quot;297&quot;/&gt;&lt;/object&gt;&lt;object type=&quot;3&quot; unique_id=&quot;10022&quot;&gt;&lt;property id=&quot;20148&quot; value=&quot;5&quot;/&gt;&lt;property id=&quot;20300&quot; value=&quot;Slide 21 - &amp;quot;Pieter Aertsen, 1557-1558&amp;quot;&quot;/&gt;&lt;property id=&quot;20307&quot; value=&quot;292&quot;/&gt;&lt;/object&gt;&lt;object type=&quot;3&quot; unique_id=&quot;10023&quot;&gt;&lt;property id=&quot;20148&quot; value=&quot;5&quot;/&gt;&lt;property id=&quot;20300&quot; value=&quot;Slide 22 - &amp;quot;Pieter Aertsen, 1567&amp;quot;&quot;/&gt;&lt;property id=&quot;20307&quot; value=&quot;293&quot;/&gt;&lt;/object&gt;&lt;object type=&quot;3&quot; unique_id=&quot;10024&quot;&gt;&lt;property id=&quot;20148&quot; value=&quot;5&quot;/&gt;&lt;property id=&quot;20300&quot; value=&quot;Slide 23 - &amp;quot;Joachim Beukelaer,  1533-1574&amp;quot;&quot;/&gt;&lt;property id=&quot;20307&quot; value=&quot;304&quot;/&gt;&lt;/object&gt;&lt;object type=&quot;3&quot; unique_id=&quot;10025&quot;&gt;&lt;property id=&quot;20148&quot; value=&quot;5&quot;/&gt;&lt;property id=&quot;20300&quot; value=&quot;Slide 24 - &amp;quot;Jacques le Moyne de Morgues,  ca. 1580&amp;quot;&quot;/&gt;&lt;property id=&quot;20307&quot; value=&quot;300&quot;/&gt;&lt;/object&gt;&lt;object type=&quot;3&quot; unique_id=&quot;10026&quot;&gt;&lt;property id=&quot;20148&quot; value=&quot;5&quot;/&gt;&lt;property id=&quot;20300&quot; value=&quot;Slide 25 - &amp;quot;Jacques le Moyne de Morgues,  ca. 1580&amp;quot;&quot;/&gt;&lt;property id=&quot;20307&quot; value=&quot;301&quot;/&gt;&lt;/object&gt;&lt;object type=&quot;3&quot; unique_id=&quot;10027&quot;&gt;&lt;property id=&quot;20148&quot; value=&quot;5&quot;/&gt;&lt;property id=&quot;20300&quot; value=&quot;Slide 26 - &amp;quot;Jacques le Moyne de Morgues, ca. 1580&amp;quot;&quot;/&gt;&lt;property id=&quot;20307&quot; value=&quot;302&quot;/&gt;&lt;/object&gt;&lt;object type=&quot;3&quot; unique_id=&quot;10028&quot;&gt;&lt;property id=&quot;20148&quot; value=&quot;5&quot;/&gt;&lt;property id=&quot;20300&quot; value=&quot;Slide 27 - &amp;quot;Caravaggio, 1595&amp;quot;&quot;/&gt;&lt;property id=&quot;20307&quot; value=&quot;287&quot;/&gt;&lt;/object&gt;&lt;object type=&quot;3&quot; unique_id=&quot;10029&quot;&gt;&lt;property id=&quot;20148&quot; value=&quot;5&quot;/&gt;&lt;property id=&quot;20300&quot; value=&quot;Slide 28 - &amp;quot;John Gerard 1597&amp;quot;&quot;/&gt;&lt;property id=&quot;20307&quot; value=&quot;307&quot;/&gt;&lt;/object&gt;&lt;object type=&quot;3&quot; unique_id=&quot;10030&quot;&gt;&lt;property id=&quot;20148&quot; value=&quot;5&quot;/&gt;&lt;property id=&quot;20300&quot; value=&quot;Slide 29 - &amp;quot;Master of Hartford, 1601&amp;quot;&quot;/&gt;&lt;property id=&quot;20307&quot; value=&quot;273&quot;/&gt;&lt;/object&gt;&lt;object type=&quot;3&quot; unique_id=&quot;10031&quot;&gt;&lt;property id=&quot;20148&quot; value=&quot;5&quot;/&gt;&lt;property id=&quot;20300&quot; value=&quot;Slide 30 - &amp;quot;Pisa Cathedral, 1601&amp;quot;&quot;/&gt;&lt;property id=&quot;20307&quot; value=&quot;294&quot;/&gt;&lt;/object&gt;&lt;object type=&quot;3&quot; unique_id=&quot;10032&quot;&gt;&lt;property id=&quot;20148&quot; value=&quot;5&quot;/&gt;&lt;property id=&quot;20300&quot; value=&quot;Slide 31 - &amp;quot;Pisa Cathedral, 1601&amp;quot;&quot;/&gt;&lt;property id=&quot;20307&quot; value=&quot;295&quot;/&gt;&lt;/object&gt;&lt;object type=&quot;3&quot; unique_id=&quot;10033&quot;&gt;&lt;property id=&quot;20148&quot; value=&quot;5&quot;/&gt;&lt;property id=&quot;20300&quot; value=&quot;Slide 33 - &amp;quot;Nathaniel Bacon, 1620-1625&amp;quot;&quot;/&gt;&lt;property id=&quot;20307&quot; value=&quot;269&quot;/&gt;&lt;/object&gt;&lt;object type=&quot;3&quot; unique_id=&quot;10034&quot;&gt;&lt;property id=&quot;20148&quot; value=&quot;5&quot;/&gt;&lt;property id=&quot;20300&quot; value=&quot;Slide 34 - &amp;quot;Elizabeth Blackwell,  1737&amp;quot;&quot;/&gt;&lt;property id=&quot;20307&quot; value=&quot;299&quot;/&gt;&lt;/object&gt;&lt;object type=&quot;3&quot; unique_id=&quot;10035&quot;&gt;&lt;property id=&quot;20148&quot; value=&quot;5&quot;/&gt;&lt;property id=&quot;20300&quot; value=&quot;Slide 35 - &amp;quot;Katsushika Hokusai, 1790&amp;quot;&quot;/&gt;&lt;property id=&quot;20307&quot; value=&quot;284&quot;/&gt;&lt;/object&gt;&lt;object type=&quot;3&quot; unique_id=&quot;10036&quot;&gt;&lt;property id=&quot;20148&quot; value=&quot;5&quot;/&gt;&lt;property id=&quot;20300&quot; value=&quot;Slide 36 - &amp;quot;Katsushika Hokusai, 1760-1849&amp;quot;&quot;/&gt;&lt;property id=&quot;20307&quot; value=&quot;285&quot;/&gt;&lt;/object&gt;&lt;object type=&quot;3&quot; unique_id=&quot;10037&quot;&gt;&lt;property id=&quot;20148&quot; value=&quot;5&quot;/&gt;&lt;property id=&quot;20300&quot; value=&quot;Slide 37 - &amp;quot;Katsushika Hokusai, 1760-1849&amp;quot;&quot;/&gt;&lt;property id=&quot;20307&quot; value=&quot;286&quot;/&gt;&lt;/object&gt;&lt;object type=&quot;3&quot; unique_id=&quot;10038&quot;&gt;&lt;property id=&quot;20148&quot; value=&quot;5&quot;/&gt;&lt;property id=&quot;20300&quot; value=&quot;Slide 38 - &amp;quot;Luis Melendez, 1772&amp;quot;&quot;/&gt;&lt;property id=&quot;20307&quot; value=&quot;288&quot;/&gt;&lt;/object&gt;&lt;object type=&quot;3&quot; unique_id=&quot;10039&quot;&gt;&lt;property id=&quot;20148&quot; value=&quot;5&quot;/&gt;&lt;property id=&quot;20300&quot; value=&quot;Slide 20 - &amp;quot;Arcimboldo, 1573&amp;quot;&quot;/&gt;&lt;property id=&quot;20307&quot; value=&quot;303&quot;/&gt;&lt;/object&gt;&lt;object type=&quot;3&quot; unique_id=&quot;10040&quot;&gt;&lt;property id=&quot;20148&quot; value=&quot;5&quot;/&gt;&lt;property id=&quot;20300&quot; value=&quot;Slide 39 - &amp;quot;Ivan Xrutski, 1839&amp;quot;&quot;/&gt;&lt;property id=&quot;20307&quot; value=&quot;266&quot;/&gt;&lt;/object&gt;&lt;object type=&quot;3&quot; unique_id=&quot;10041&quot;&gt;&lt;property id=&quot;20148&quot; value=&quot;5&quot;/&gt;&lt;property id=&quot;20300&quot; value=&quot;Slide 40 - &amp;quot;Ivan Xrutski, 1842&amp;quot;&quot;/&gt;&lt;property id=&quot;20307&quot; value=&quot;267&quot;/&gt;&lt;/object&gt;&lt;object type=&quot;3&quot; unique_id=&quot;10042&quot;&gt;&lt;property id=&quot;20148&quot; value=&quot;5&quot;/&gt;&lt;property id=&quot;20300&quot; value=&quot;Slide 41 - &amp;quot;Ivan Xrutski, 1842&amp;quot;&quot;/&gt;&lt;property id=&quot;20307&quot; value=&quot;268&quot;/&gt;&lt;/object&gt;&lt;object type=&quot;3&quot; unique_id=&quot;10043&quot;&gt;&lt;property id=&quot;20148&quot; value=&quot;5&quot;/&gt;&lt;property id=&quot;20300&quot; value=&quot;Slide 42 - &amp;quot;Ivan Xrutski, 1854&amp;quot;&quot;/&gt;&lt;property id=&quot;20307&quot; value=&quot;265&quot;/&gt;&lt;/object&gt;&lt;object type=&quot;3&quot; unique_id=&quot;10044&quot;&gt;&lt;property id=&quot;20148&quot; value=&quot;5&quot;/&gt;&lt;property id=&quot;20300&quot; value=&quot;Slide 43 - &amp;quot;Album Benary, 1876 &amp;quot;&quot;/&gt;&lt;property id=&quot;20307&quot; value=&quot;306&quot;/&gt;&lt;/object&gt;&lt;object type=&quot;3&quot; unique_id=&quot;10045&quot;&gt;&lt;property id=&quot;20148&quot; value=&quot;5&quot;/&gt;&lt;property id=&quot;20300&quot; value=&quot;Slide 44 - &amp;quot;Konstantin Makovsky, 1884&amp;quot;&quot;/&gt;&lt;property id=&quot;20307&quot; value=&quot;264&quot;/&gt;&lt;/object&gt;&lt;object type=&quot;3&quot; unique_id=&quot;10046&quot;&gt;&lt;property id=&quot;20148&quot; value=&quot;5&quot;/&gt;&lt;property id=&quot;20300&quot; value=&quot;Slide 45 - &amp;quot;Pitor Konchalovsky, 1908&amp;quot;&quot;/&gt;&lt;property id=&quot;20307&quot; value=&quot;262&quot;/&gt;&lt;/object&gt;&lt;object type=&quot;3&quot; unique_id=&quot;10047&quot;&gt;&lt;property id=&quot;20148&quot; value=&quot;5&quot;/&gt;&lt;property id=&quot;20300&quot; value=&quot;Slide 46 - &amp;quot;Denaiffe and Sons, 1909&amp;quot;&quot;/&gt;&lt;property id=&quot;20307&quot; value=&quot;305&quot;/&gt;&lt;/object&gt;&lt;object type=&quot;3&quot; unique_id=&quot;10048&quot;&gt;&lt;property id=&quot;20148&quot; value=&quot;5&quot;/&gt;&lt;property id=&quot;20300&quot; value=&quot;Slide 47 - &amp;quot;Ivan Mashkov, 1910&amp;quot;&quot;/&gt;&lt;property id=&quot;20307&quot; value=&quot;258&quot;/&gt;&lt;/object&gt;&lt;object type=&quot;3&quot; unique_id=&quot;10049&quot;&gt;&lt;property id=&quot;20148&quot; value=&quot;5&quot;/&gt;&lt;property id=&quot;20300&quot; value=&quot;Slide 50 - &amp;quot;Pitor Konchalovsky, 1910&amp;quot;&quot;/&gt;&lt;property id=&quot;20307&quot; value=&quot;263&quot;/&gt;&lt;/object&gt;&lt;object type=&quot;3&quot; unique_id=&quot;10050&quot;&gt;&lt;property id=&quot;20148&quot; value=&quot;5&quot;/&gt;&lt;property id=&quot;20300&quot; value=&quot;Slide 51 - &amp;quot;Sychkov Fedot Vasilievich, 1917&amp;quot;&quot;/&gt;&lt;property id=&quot;20307&quot; value=&quot;261&quot;/&gt;&lt;/object&gt;&lt;object type=&quot;3&quot; unique_id=&quot;10051&quot;&gt;&lt;property id=&quot;20148&quot; value=&quot;5&quot;/&gt;&lt;property id=&quot;20300&quot; value=&quot;Slide 48 - &amp;quot;Ivan Mashkov, 1922&amp;quot;&quot;/&gt;&lt;property id=&quot;20307&quot; value=&quot;259&quot;/&gt;&lt;/object&gt;&lt;object type=&quot;3&quot; unique_id=&quot;10052&quot;&gt;&lt;property id=&quot;20148&quot; value=&quot;5&quot;/&gt;&lt;property id=&quot;20300&quot; value=&quot;Slide 49 - &amp;quot;Ivan Mashkov, 1924&amp;quot;&quot;/&gt;&lt;property id=&quot;20307&quot; value=&quot;257&quot;/&gt;&lt;/object&gt;&lt;object type=&quot;3&quot; unique_id=&quot;10261&quot;&gt;&lt;property id=&quot;20148&quot; value=&quot;5&quot;/&gt;&lt;property id=&quot;20300&quot; value=&quot;Slide 32 - &amp;quot;Juan Sánchez Cotán, &amp;lt;1603&amp;quot;&quot;/&gt;&lt;property id=&quot;20307&quot; value=&quot;309&quot;/&gt;&lt;/object&gt;&lt;/object&gt;&lt;object type=&quot;8&quot; unique_id=&quot;10104&quot;&gt;&lt;/object&gt;&lt;/object&gt;&lt;/database&gt;"/>
  <p:tag name="SECTOMILLISECCONVERTED" val="1"/>
</p:tagLst>
</file>

<file path=ppt/theme/theme1.xml><?xml version="1.0" encoding="utf-8"?>
<a:theme xmlns:a="http://schemas.openxmlformats.org/drawingml/2006/main" name="Aastore">
  <a:themeElements>
    <a:clrScheme name="">
      <a:dk1>
        <a:srgbClr val="081D58"/>
      </a:dk1>
      <a:lt1>
        <a:srgbClr val="FAFD00"/>
      </a:lt1>
      <a:dk2>
        <a:srgbClr val="00279F"/>
      </a:dk2>
      <a:lt2>
        <a:srgbClr val="FAFD00"/>
      </a:lt2>
      <a:accent1>
        <a:srgbClr val="618FFD"/>
      </a:accent1>
      <a:accent2>
        <a:srgbClr val="00AE00"/>
      </a:accent2>
      <a:accent3>
        <a:srgbClr val="AAACCD"/>
      </a:accent3>
      <a:accent4>
        <a:srgbClr val="D6D800"/>
      </a:accent4>
      <a:accent5>
        <a:srgbClr val="B7C6FE"/>
      </a:accent5>
      <a:accent6>
        <a:srgbClr val="009D00"/>
      </a:accent6>
      <a:hlink>
        <a:srgbClr val="FC0128"/>
      </a:hlink>
      <a:folHlink>
        <a:srgbClr val="CECECE"/>
      </a:folHlink>
    </a:clrScheme>
    <a:fontScheme name="Aasto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asto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asto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asto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asto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asto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asto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asto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 slide</Template>
  <TotalTime>1416</TotalTime>
  <Words>942</Words>
  <Application>Microsoft Office PowerPoint</Application>
  <PresentationFormat>On-screen Show (4:3)</PresentationFormat>
  <Paragraphs>120</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Calibri</vt:lpstr>
      <vt:lpstr>Times New Roman</vt:lpstr>
      <vt:lpstr>Aastore</vt:lpstr>
      <vt:lpstr>Cucumbers in Art </vt:lpstr>
      <vt:lpstr>Tractatus de Herbis, 1300</vt:lpstr>
      <vt:lpstr>De Herbis, de Avibus et Piscibus, Manfred Manuscript of Pisa, Italy, 1330–1340</vt:lpstr>
      <vt:lpstr>Tractatus de Herbis, 1375</vt:lpstr>
      <vt:lpstr>Tacuinum Sanitatum, Liege 1041, 1380–1400</vt:lpstr>
      <vt:lpstr>Tacuinum Sanitatum, Vienna 2644, 1390–1400</vt:lpstr>
      <vt:lpstr>Tacuinum Sanitatum, Paris 9333, 1445–1451</vt:lpstr>
      <vt:lpstr>Della Robbia, 15th century</vt:lpstr>
      <vt:lpstr>Carlo Crivelli, 1480</vt:lpstr>
      <vt:lpstr>Carlo Crivelli, 1482, 1490</vt:lpstr>
      <vt:lpstr>Carlo Crivelli, 1473</vt:lpstr>
      <vt:lpstr>Carlo Crivelli, 1485, 1486</vt:lpstr>
      <vt:lpstr>Carlo Crivelli, 1491</vt:lpstr>
      <vt:lpstr>Jean Bourdichon 1505</vt:lpstr>
      <vt:lpstr>Giovanni Martini da Udina Loggia of Cupid and Psyche, 1517</vt:lpstr>
      <vt:lpstr>Pieter Aertsen, 1557–1558</vt:lpstr>
      <vt:lpstr>Pieter Aertsen, 1567</vt:lpstr>
      <vt:lpstr>Joachim Beukelaer,  1533–1574</vt:lpstr>
      <vt:lpstr>Jacques le Moyne de Morgues,  ca. 1580</vt:lpstr>
      <vt:lpstr>Jacques le Moyne de Morgues, ca. 1580</vt:lpstr>
      <vt:lpstr>Caravaggio, 1595</vt:lpstr>
      <vt:lpstr>Master of Hartford, 1601</vt:lpstr>
      <vt:lpstr>John Gerard 1597</vt:lpstr>
      <vt:lpstr>Pisa Cathedral, 1601</vt:lpstr>
      <vt:lpstr>Juan Sánchez Cotán, &lt;1603</vt:lpstr>
      <vt:lpstr>Nathaniel Bacon, 1620–1625</vt:lpstr>
      <vt:lpstr>Elizabeth Blackwell,  1737</vt:lpstr>
      <vt:lpstr>Katsushika Hokusai, 1790</vt:lpstr>
      <vt:lpstr>Katsushika Hokusai, 1760–1849</vt:lpstr>
      <vt:lpstr>Luis Melendez, 1772</vt:lpstr>
      <vt:lpstr>Ivan Xrutski, 1839</vt:lpstr>
      <vt:lpstr>Album Benary, 1876 </vt:lpstr>
      <vt:lpstr>Album Benary, 1876 </vt:lpstr>
      <vt:lpstr>Denaiffe and Sons, 1909</vt:lpstr>
      <vt:lpstr>Ivan Mashkov, 1922</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Cucumber paintings</dc:title>
  <dc:creator>Whipkey, Anna L</dc:creator>
  <cp:lastModifiedBy>Whipkey, Anna L</cp:lastModifiedBy>
  <cp:revision>63</cp:revision>
  <cp:lastPrinted>2014-09-23T15:41:51Z</cp:lastPrinted>
  <dcterms:created xsi:type="dcterms:W3CDTF">2013-02-19T20:23:36Z</dcterms:created>
  <dcterms:modified xsi:type="dcterms:W3CDTF">2014-10-01T20:07:44Z</dcterms:modified>
</cp:coreProperties>
</file>