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Override1.xml" ContentType="application/vnd.openxmlformats-officedocument.themeOverride+xml"/>
  <Override PartName="/ppt/tags/tag57.xml" ContentType="application/vnd.openxmlformats-officedocument.presentationml.tags+xml"/>
  <Override PartName="/ppt/theme/themeOverride2.xml" ContentType="application/vnd.openxmlformats-officedocument.themeOverride+xml"/>
  <Override PartName="/ppt/tags/tag58.xml" ContentType="application/vnd.openxmlformats-officedocument.presentationml.tags+xml"/>
  <Override PartName="/ppt/theme/themeOverride3.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xml" ContentType="application/vnd.openxmlformats-officedocument.presentationml.notesSlide+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1"/>
  </p:notesMasterIdLst>
  <p:handoutMasterIdLst>
    <p:handoutMasterId r:id="rId112"/>
  </p:handoutMasterIdLst>
  <p:sldIdLst>
    <p:sldId id="421" r:id="rId2"/>
    <p:sldId id="471" r:id="rId3"/>
    <p:sldId id="389" r:id="rId4"/>
    <p:sldId id="458" r:id="rId5"/>
    <p:sldId id="387" r:id="rId6"/>
    <p:sldId id="423" r:id="rId7"/>
    <p:sldId id="424" r:id="rId8"/>
    <p:sldId id="425" r:id="rId9"/>
    <p:sldId id="459" r:id="rId10"/>
    <p:sldId id="460" r:id="rId11"/>
    <p:sldId id="391" r:id="rId12"/>
    <p:sldId id="306" r:id="rId13"/>
    <p:sldId id="461" r:id="rId14"/>
    <p:sldId id="426" r:id="rId15"/>
    <p:sldId id="438" r:id="rId16"/>
    <p:sldId id="439" r:id="rId17"/>
    <p:sldId id="293" r:id="rId18"/>
    <p:sldId id="294" r:id="rId19"/>
    <p:sldId id="411" r:id="rId20"/>
    <p:sldId id="455" r:id="rId21"/>
    <p:sldId id="392" r:id="rId22"/>
    <p:sldId id="296" r:id="rId23"/>
    <p:sldId id="412" r:id="rId24"/>
    <p:sldId id="297" r:id="rId25"/>
    <p:sldId id="298" r:id="rId26"/>
    <p:sldId id="299" r:id="rId27"/>
    <p:sldId id="300" r:id="rId28"/>
    <p:sldId id="469" r:id="rId29"/>
    <p:sldId id="301" r:id="rId30"/>
    <p:sldId id="307" r:id="rId31"/>
    <p:sldId id="470" r:id="rId32"/>
    <p:sldId id="427" r:id="rId33"/>
    <p:sldId id="428" r:id="rId34"/>
    <p:sldId id="430" r:id="rId35"/>
    <p:sldId id="429" r:id="rId36"/>
    <p:sldId id="393" r:id="rId37"/>
    <p:sldId id="462" r:id="rId38"/>
    <p:sldId id="313" r:id="rId39"/>
    <p:sldId id="314" r:id="rId40"/>
    <p:sldId id="463" r:id="rId41"/>
    <p:sldId id="437" r:id="rId42"/>
    <p:sldId id="317" r:id="rId43"/>
    <p:sldId id="456" r:id="rId44"/>
    <p:sldId id="315" r:id="rId45"/>
    <p:sldId id="397" r:id="rId46"/>
    <p:sldId id="320" r:id="rId47"/>
    <p:sldId id="396" r:id="rId48"/>
    <p:sldId id="319" r:id="rId49"/>
    <p:sldId id="398" r:id="rId50"/>
    <p:sldId id="436" r:id="rId51"/>
    <p:sldId id="399" r:id="rId52"/>
    <p:sldId id="318" r:id="rId53"/>
    <p:sldId id="321" r:id="rId54"/>
    <p:sldId id="330" r:id="rId55"/>
    <p:sldId id="448" r:id="rId56"/>
    <p:sldId id="329" r:id="rId57"/>
    <p:sldId id="434" r:id="rId58"/>
    <p:sldId id="445" r:id="rId59"/>
    <p:sldId id="435" r:id="rId60"/>
    <p:sldId id="334" r:id="rId61"/>
    <p:sldId id="335" r:id="rId62"/>
    <p:sldId id="446" r:id="rId63"/>
    <p:sldId id="333" r:id="rId64"/>
    <p:sldId id="332" r:id="rId65"/>
    <p:sldId id="447" r:id="rId66"/>
    <p:sldId id="443" r:id="rId67"/>
    <p:sldId id="327" r:id="rId68"/>
    <p:sldId id="342" r:id="rId69"/>
    <p:sldId id="341" r:id="rId70"/>
    <p:sldId id="464" r:id="rId71"/>
    <p:sldId id="328" r:id="rId72"/>
    <p:sldId id="465" r:id="rId73"/>
    <p:sldId id="338" r:id="rId74"/>
    <p:sldId id="326" r:id="rId75"/>
    <p:sldId id="400" r:id="rId76"/>
    <p:sldId id="442" r:id="rId77"/>
    <p:sldId id="350" r:id="rId78"/>
    <p:sldId id="401" r:id="rId79"/>
    <p:sldId id="349" r:id="rId80"/>
    <p:sldId id="348" r:id="rId81"/>
    <p:sldId id="402" r:id="rId82"/>
    <p:sldId id="403" r:id="rId83"/>
    <p:sldId id="347" r:id="rId84"/>
    <p:sldId id="346" r:id="rId85"/>
    <p:sldId id="345" r:id="rId86"/>
    <p:sldId id="431" r:id="rId87"/>
    <p:sldId id="433" r:id="rId88"/>
    <p:sldId id="432" r:id="rId89"/>
    <p:sldId id="466" r:id="rId90"/>
    <p:sldId id="467" r:id="rId91"/>
    <p:sldId id="453" r:id="rId92"/>
    <p:sldId id="454" r:id="rId93"/>
    <p:sldId id="325" r:id="rId94"/>
    <p:sldId id="404" r:id="rId95"/>
    <p:sldId id="410" r:id="rId96"/>
    <p:sldId id="352" r:id="rId97"/>
    <p:sldId id="351" r:id="rId98"/>
    <p:sldId id="324" r:id="rId99"/>
    <p:sldId id="357" r:id="rId100"/>
    <p:sldId id="468" r:id="rId101"/>
    <p:sldId id="356" r:id="rId102"/>
    <p:sldId id="355" r:id="rId103"/>
    <p:sldId id="354" r:id="rId104"/>
    <p:sldId id="380" r:id="rId105"/>
    <p:sldId id="440" r:id="rId106"/>
    <p:sldId id="353" r:id="rId107"/>
    <p:sldId id="457" r:id="rId108"/>
    <p:sldId id="444" r:id="rId109"/>
    <p:sldId id="377" r:id="rId110"/>
  </p:sldIdLst>
  <p:sldSz cx="9144000" cy="6858000" type="screen4x3"/>
  <p:notesSz cx="7315200" cy="9601200"/>
  <p:custDataLst>
    <p:tags r:id="rId113"/>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0" autoAdjust="0"/>
    <p:restoredTop sz="94729" autoAdjust="0"/>
  </p:normalViewPr>
  <p:slideViewPr>
    <p:cSldViewPr>
      <p:cViewPr varScale="1">
        <p:scale>
          <a:sx n="73" d="100"/>
          <a:sy n="73" d="100"/>
        </p:scale>
        <p:origin x="107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43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gs" Target="tags/tag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609600" y="22860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r>
              <a:rPr lang="en-US"/>
              <a:t>History of Horticulture: Lectures 6–8</a:t>
            </a:r>
          </a:p>
        </p:txBody>
      </p:sp>
      <p:sp>
        <p:nvSpPr>
          <p:cNvPr id="177155"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177156"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177157"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FC1C2C13-FF88-4045-911E-1DB7905D0353}" type="slidenum">
              <a:rPr lang="en-US"/>
              <a:pPr/>
              <a:t>‹#›</a:t>
            </a:fld>
            <a:endParaRPr lang="en-US"/>
          </a:p>
        </p:txBody>
      </p:sp>
    </p:spTree>
    <p:extLst>
      <p:ext uri="{BB962C8B-B14F-4D97-AF65-F5344CB8AC3E}">
        <p14:creationId xmlns:p14="http://schemas.microsoft.com/office/powerpoint/2010/main" val="3239249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r>
              <a:rPr lang="en-US"/>
              <a:t>History of Horticulture: Lectures 6–8</a:t>
            </a:r>
          </a:p>
        </p:txBody>
      </p:sp>
      <p:sp>
        <p:nvSpPr>
          <p:cNvPr id="5939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939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29DDC473-84B0-4190-AADC-FDD93A2D7008}" type="slidenum">
              <a:rPr lang="en-US"/>
              <a:pPr/>
              <a:t>‹#›</a:t>
            </a:fld>
            <a:endParaRPr lang="en-US"/>
          </a:p>
        </p:txBody>
      </p:sp>
    </p:spTree>
    <p:extLst>
      <p:ext uri="{BB962C8B-B14F-4D97-AF65-F5344CB8AC3E}">
        <p14:creationId xmlns:p14="http://schemas.microsoft.com/office/powerpoint/2010/main" val="321576109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History of Horticulture: Lectures 6–8</a:t>
            </a:r>
          </a:p>
        </p:txBody>
      </p:sp>
      <p:sp>
        <p:nvSpPr>
          <p:cNvPr id="7" name="Rectangle 7"/>
          <p:cNvSpPr>
            <a:spLocks noGrp="1" noChangeArrowheads="1"/>
          </p:cNvSpPr>
          <p:nvPr>
            <p:ph type="sldNum" sz="quarter" idx="5"/>
          </p:nvPr>
        </p:nvSpPr>
        <p:spPr>
          <a:ln/>
        </p:spPr>
        <p:txBody>
          <a:bodyPr/>
          <a:lstStyle/>
          <a:p>
            <a:fld id="{0EF1115C-88F8-44EE-8AD3-C96E22D93FAE}" type="slidenum">
              <a:rPr lang="en-US"/>
              <a:pPr/>
              <a:t>2</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854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History of Horticulture: Lectures 6–8</a:t>
            </a:r>
          </a:p>
        </p:txBody>
      </p:sp>
      <p:sp>
        <p:nvSpPr>
          <p:cNvPr id="7" name="Rectangle 7"/>
          <p:cNvSpPr>
            <a:spLocks noGrp="1" noChangeArrowheads="1"/>
          </p:cNvSpPr>
          <p:nvPr>
            <p:ph type="sldNum" sz="quarter" idx="5"/>
          </p:nvPr>
        </p:nvSpPr>
        <p:spPr>
          <a:ln/>
        </p:spPr>
        <p:txBody>
          <a:bodyPr/>
          <a:lstStyle/>
          <a:p>
            <a:fld id="{9875C7F5-9F66-4D73-9AA9-9B3F335225F0}" type="slidenum">
              <a:rPr lang="en-US"/>
              <a:pPr/>
              <a:t>29</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070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History of Horticulture: Lectures 6–8</a:t>
            </a:r>
          </a:p>
        </p:txBody>
      </p:sp>
      <p:sp>
        <p:nvSpPr>
          <p:cNvPr id="7" name="Rectangle 7"/>
          <p:cNvSpPr>
            <a:spLocks noGrp="1" noChangeArrowheads="1"/>
          </p:cNvSpPr>
          <p:nvPr>
            <p:ph type="sldNum" sz="quarter" idx="5"/>
          </p:nvPr>
        </p:nvSpPr>
        <p:spPr>
          <a:ln/>
        </p:spPr>
        <p:txBody>
          <a:bodyPr/>
          <a:lstStyle/>
          <a:p>
            <a:fld id="{8B86817C-D35F-4A18-9EB4-CB49A458A1CF}" type="slidenum">
              <a:rPr lang="en-US"/>
              <a:pPr/>
              <a:t>30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7129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CDD824-51E6-402C-961B-645ADEE56ACD}" type="slidenum">
              <a:rPr lang="en-US"/>
              <a:pPr/>
              <a:t>‹#›</a:t>
            </a:fld>
            <a:endParaRPr lang="en-US"/>
          </a:p>
        </p:txBody>
      </p:sp>
    </p:spTree>
    <p:extLst>
      <p:ext uri="{BB962C8B-B14F-4D97-AF65-F5344CB8AC3E}">
        <p14:creationId xmlns:p14="http://schemas.microsoft.com/office/powerpoint/2010/main" val="1699975766"/>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780DB6-B5C2-4DD3-98AC-1A0C45755287}" type="slidenum">
              <a:rPr lang="en-US"/>
              <a:pPr/>
              <a:t>‹#›</a:t>
            </a:fld>
            <a:endParaRPr lang="en-US"/>
          </a:p>
        </p:txBody>
      </p:sp>
    </p:spTree>
    <p:extLst>
      <p:ext uri="{BB962C8B-B14F-4D97-AF65-F5344CB8AC3E}">
        <p14:creationId xmlns:p14="http://schemas.microsoft.com/office/powerpoint/2010/main" val="1862675138"/>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D5663F-D1C7-4472-A6B7-F9C7B133405C}" type="slidenum">
              <a:rPr lang="en-US"/>
              <a:pPr/>
              <a:t>‹#›</a:t>
            </a:fld>
            <a:endParaRPr lang="en-US"/>
          </a:p>
        </p:txBody>
      </p:sp>
    </p:spTree>
    <p:extLst>
      <p:ext uri="{BB962C8B-B14F-4D97-AF65-F5344CB8AC3E}">
        <p14:creationId xmlns:p14="http://schemas.microsoft.com/office/powerpoint/2010/main" val="4278800613"/>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E58A12-A9C6-4D52-AAB6-F515E8C4C65A}" type="slidenum">
              <a:rPr lang="en-US"/>
              <a:pPr/>
              <a:t>‹#›</a:t>
            </a:fld>
            <a:endParaRPr lang="en-US"/>
          </a:p>
        </p:txBody>
      </p:sp>
    </p:spTree>
    <p:extLst>
      <p:ext uri="{BB962C8B-B14F-4D97-AF65-F5344CB8AC3E}">
        <p14:creationId xmlns:p14="http://schemas.microsoft.com/office/powerpoint/2010/main" val="1915444298"/>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3DB6B8-A0B0-4510-94DF-0BDE9FD407BC}" type="slidenum">
              <a:rPr lang="en-US"/>
              <a:pPr/>
              <a:t>‹#›</a:t>
            </a:fld>
            <a:endParaRPr lang="en-US"/>
          </a:p>
        </p:txBody>
      </p:sp>
    </p:spTree>
    <p:extLst>
      <p:ext uri="{BB962C8B-B14F-4D97-AF65-F5344CB8AC3E}">
        <p14:creationId xmlns:p14="http://schemas.microsoft.com/office/powerpoint/2010/main" val="3417105975"/>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4EF13A-E9AB-401B-8A86-D35B1031C95C}" type="slidenum">
              <a:rPr lang="en-US"/>
              <a:pPr/>
              <a:t>‹#›</a:t>
            </a:fld>
            <a:endParaRPr lang="en-US"/>
          </a:p>
        </p:txBody>
      </p:sp>
    </p:spTree>
    <p:extLst>
      <p:ext uri="{BB962C8B-B14F-4D97-AF65-F5344CB8AC3E}">
        <p14:creationId xmlns:p14="http://schemas.microsoft.com/office/powerpoint/2010/main" val="2745003147"/>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770128-47DB-4C23-A591-67FEC5F1B654}" type="slidenum">
              <a:rPr lang="en-US"/>
              <a:pPr/>
              <a:t>‹#›</a:t>
            </a:fld>
            <a:endParaRPr lang="en-US"/>
          </a:p>
        </p:txBody>
      </p:sp>
    </p:spTree>
    <p:extLst>
      <p:ext uri="{BB962C8B-B14F-4D97-AF65-F5344CB8AC3E}">
        <p14:creationId xmlns:p14="http://schemas.microsoft.com/office/powerpoint/2010/main" val="836106408"/>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D84F64-3DCC-481F-A7A8-CDF9D1A3384E}" type="slidenum">
              <a:rPr lang="en-US"/>
              <a:pPr/>
              <a:t>‹#›</a:t>
            </a:fld>
            <a:endParaRPr lang="en-US"/>
          </a:p>
        </p:txBody>
      </p:sp>
    </p:spTree>
    <p:extLst>
      <p:ext uri="{BB962C8B-B14F-4D97-AF65-F5344CB8AC3E}">
        <p14:creationId xmlns:p14="http://schemas.microsoft.com/office/powerpoint/2010/main" val="3454447117"/>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C293C8-8CDA-4CC5-93EB-2F46763F9DE9}" type="slidenum">
              <a:rPr lang="en-US"/>
              <a:pPr/>
              <a:t>‹#›</a:t>
            </a:fld>
            <a:endParaRPr lang="en-US"/>
          </a:p>
        </p:txBody>
      </p:sp>
    </p:spTree>
    <p:extLst>
      <p:ext uri="{BB962C8B-B14F-4D97-AF65-F5344CB8AC3E}">
        <p14:creationId xmlns:p14="http://schemas.microsoft.com/office/powerpoint/2010/main" val="2586425754"/>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E9203D-5682-4770-94E1-3D3D45DBE37C}" type="slidenum">
              <a:rPr lang="en-US"/>
              <a:pPr/>
              <a:t>‹#›</a:t>
            </a:fld>
            <a:endParaRPr lang="en-US"/>
          </a:p>
        </p:txBody>
      </p:sp>
    </p:spTree>
    <p:extLst>
      <p:ext uri="{BB962C8B-B14F-4D97-AF65-F5344CB8AC3E}">
        <p14:creationId xmlns:p14="http://schemas.microsoft.com/office/powerpoint/2010/main" val="231886999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78D77E-C49C-4996-8399-76A37187D467}" type="slidenum">
              <a:rPr lang="en-US"/>
              <a:pPr/>
              <a:t>‹#›</a:t>
            </a:fld>
            <a:endParaRPr lang="en-US"/>
          </a:p>
        </p:txBody>
      </p:sp>
    </p:spTree>
    <p:extLst>
      <p:ext uri="{BB962C8B-B14F-4D97-AF65-F5344CB8AC3E}">
        <p14:creationId xmlns:p14="http://schemas.microsoft.com/office/powerpoint/2010/main" val="2462127345"/>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B98CBCF-3C01-4A34-968E-D97D48C4E91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rtl="0" eaLnBrk="0" fontAlgn="base" hangingPunct="0">
        <a:spcBef>
          <a:spcPct val="0"/>
        </a:spcBef>
        <a:spcAft>
          <a:spcPct val="0"/>
        </a:spcAft>
        <a:defRPr sz="4400" b="0" i="0" u="none"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image" Target="../media/image100.jpe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99.jpeg"/><Relationship Id="rId5" Type="http://schemas.openxmlformats.org/officeDocument/2006/relationships/slideLayout" Target="../slideLayouts/slideLayout7.xml"/><Relationship Id="rId4" Type="http://schemas.openxmlformats.org/officeDocument/2006/relationships/tags" Target="../tags/tag244.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6.xml"/><Relationship Id="rId1" Type="http://schemas.openxmlformats.org/officeDocument/2006/relationships/tags" Target="../tags/tag245.xml"/><Relationship Id="rId4" Type="http://schemas.openxmlformats.org/officeDocument/2006/relationships/image" Target="../media/image101.png"/></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image" Target="../media/image102.png"/></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image" Target="../media/image103.png"/></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image" Target="../media/image104.jpeg"/></Relationships>
</file>

<file path=ppt/slides/_rels/slide105.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image" Target="../media/image105.jpeg"/><Relationship Id="rId4"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image" Target="../media/image106.jpeg"/></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image" Target="../media/image107.jpeg"/></Relationships>
</file>

<file path=ppt/slides/_rels/slide108.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image" Target="../media/image108.jpeg"/><Relationship Id="rId5" Type="http://schemas.openxmlformats.org/officeDocument/2006/relationships/slideLayout" Target="../slideLayouts/slideLayout7.xml"/><Relationship Id="rId4" Type="http://schemas.openxmlformats.org/officeDocument/2006/relationships/tags" Target="../tags/tag263.xm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5.xml"/><Relationship Id="rId1" Type="http://schemas.openxmlformats.org/officeDocument/2006/relationships/tags" Target="../tags/tag264.xml"/><Relationship Id="rId4" Type="http://schemas.openxmlformats.org/officeDocument/2006/relationships/image" Target="../media/image10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9.jpe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0.jpe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1.jpeg"/><Relationship Id="rId5" Type="http://schemas.openxmlformats.org/officeDocument/2006/relationships/slideLayout" Target="../slideLayouts/slideLayout7.xml"/><Relationship Id="rId4" Type="http://schemas.openxmlformats.org/officeDocument/2006/relationships/tags" Target="../tags/tag4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7.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hemeOverride" Target="../theme/themeOverride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3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4.jpeg"/><Relationship Id="rId5" Type="http://schemas.openxmlformats.org/officeDocument/2006/relationships/slideLayout" Target="../slideLayouts/slideLayout7.xml"/><Relationship Id="rId4" Type="http://schemas.openxmlformats.org/officeDocument/2006/relationships/tags" Target="../tags/tag68.xml"/></Relationships>
</file>

<file path=ppt/slides/_rels/slide3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5.jpeg"/><Relationship Id="rId5" Type="http://schemas.openxmlformats.org/officeDocument/2006/relationships/slideLayout" Target="../slideLayouts/slideLayout7.xml"/><Relationship Id="rId4" Type="http://schemas.openxmlformats.org/officeDocument/2006/relationships/tags" Target="../tags/tag72.xml"/></Relationships>
</file>

<file path=ppt/slides/_rels/slide3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6.jpeg"/><Relationship Id="rId5" Type="http://schemas.openxmlformats.org/officeDocument/2006/relationships/slideLayout" Target="../slideLayouts/slideLayout7.xml"/><Relationship Id="rId4" Type="http://schemas.openxmlformats.org/officeDocument/2006/relationships/tags" Target="../tags/tag76.xml"/></Relationships>
</file>

<file path=ppt/slides/_rels/slide35.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7.jpeg"/><Relationship Id="rId5" Type="http://schemas.openxmlformats.org/officeDocument/2006/relationships/slideLayout" Target="../slideLayouts/slideLayout7.xml"/><Relationship Id="rId4" Type="http://schemas.openxmlformats.org/officeDocument/2006/relationships/tags" Target="../tags/tag8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35.jpeg"/><Relationship Id="rId5" Type="http://schemas.openxmlformats.org/officeDocument/2006/relationships/slideLayout" Target="../slideLayouts/slideLayout7.xml"/><Relationship Id="rId4" Type="http://schemas.openxmlformats.org/officeDocument/2006/relationships/tags" Target="../tags/tag9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43.jpeg"/><Relationship Id="rId5" Type="http://schemas.openxmlformats.org/officeDocument/2006/relationships/slideLayout" Target="../slideLayouts/slideLayout7.xml"/><Relationship Id="rId4" Type="http://schemas.openxmlformats.org/officeDocument/2006/relationships/tags" Target="../tags/tag11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49.jpe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48.jpeg"/><Relationship Id="rId5" Type="http://schemas.openxmlformats.org/officeDocument/2006/relationships/slideLayout" Target="../slideLayouts/slideLayout7.xml"/><Relationship Id="rId4" Type="http://schemas.openxmlformats.org/officeDocument/2006/relationships/tags" Target="../tags/tag12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51.jpeg"/><Relationship Id="rId5" Type="http://schemas.openxmlformats.org/officeDocument/2006/relationships/slideLayout" Target="../slideLayouts/slideLayout7.xml"/><Relationship Id="rId4" Type="http://schemas.openxmlformats.org/officeDocument/2006/relationships/tags" Target="../tags/tag133.xml"/></Relationships>
</file>

<file path=ppt/slides/_rels/slide58.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52.jpeg"/><Relationship Id="rId5" Type="http://schemas.openxmlformats.org/officeDocument/2006/relationships/slideLayout" Target="../slideLayouts/slideLayout7.xml"/><Relationship Id="rId4" Type="http://schemas.openxmlformats.org/officeDocument/2006/relationships/tags" Target="../tags/tag137.xml"/></Relationships>
</file>

<file path=ppt/slides/_rels/slide5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53.jpeg"/><Relationship Id="rId5" Type="http://schemas.openxmlformats.org/officeDocument/2006/relationships/slideLayout" Target="../slideLayouts/slideLayout7.xml"/><Relationship Id="rId4" Type="http://schemas.openxmlformats.org/officeDocument/2006/relationships/tags" Target="../tags/tag141.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jpeg"/><Relationship Id="rId4"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56.jpeg"/><Relationship Id="rId5" Type="http://schemas.openxmlformats.org/officeDocument/2006/relationships/slideLayout" Target="../slideLayouts/slideLayout7.xml"/><Relationship Id="rId4" Type="http://schemas.openxmlformats.org/officeDocument/2006/relationships/tags" Target="../tags/tag149.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image" Target="../media/image57.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tags" Target="../tags/tag156.xml"/><Relationship Id="rId7" Type="http://schemas.openxmlformats.org/officeDocument/2006/relationships/image" Target="../media/image59.jpe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7.xml"/><Relationship Id="rId5" Type="http://schemas.openxmlformats.org/officeDocument/2006/relationships/tags" Target="../tags/tag158.xml"/><Relationship Id="rId4" Type="http://schemas.openxmlformats.org/officeDocument/2006/relationships/tags" Target="../tags/tag157.xml"/></Relationships>
</file>

<file path=ppt/slides/_rels/slide6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61.jpeg"/><Relationship Id="rId5" Type="http://schemas.openxmlformats.org/officeDocument/2006/relationships/slideLayout" Target="../slideLayouts/slideLayout7.xml"/><Relationship Id="rId4" Type="http://schemas.openxmlformats.org/officeDocument/2006/relationships/tags" Target="../tags/tag16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image" Target="../media/image62.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image" Target="../media/image63.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9.jpeg"/><Relationship Id="rId4"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image" Target="../media/image67.jpeg"/></Relationships>
</file>

<file path=ppt/slides/_rels/slide72.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image" Target="../media/image71.jpe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image" Target="../media/image72.png"/></Relationships>
</file>

<file path=ppt/slides/_rels/slide76.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73.jpeg"/><Relationship Id="rId5" Type="http://schemas.openxmlformats.org/officeDocument/2006/relationships/slideLayout" Target="../slideLayouts/slideLayout7.xml"/><Relationship Id="rId4" Type="http://schemas.openxmlformats.org/officeDocument/2006/relationships/tags" Target="../tags/tag18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image" Target="../media/image74.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image" Target="../media/image75.jpe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image" Target="../media/image76.jpeg"/></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0.jpeg"/><Relationship Id="rId4"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4.xml"/><Relationship Id="rId1" Type="http://schemas.openxmlformats.org/officeDocument/2006/relationships/tags" Target="../tags/tag193.xml"/><Relationship Id="rId4" Type="http://schemas.openxmlformats.org/officeDocument/2006/relationships/image" Target="../media/image77.jpe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6.xml"/><Relationship Id="rId1" Type="http://schemas.openxmlformats.org/officeDocument/2006/relationships/tags" Target="../tags/tag195.xml"/><Relationship Id="rId4" Type="http://schemas.openxmlformats.org/officeDocument/2006/relationships/image" Target="../media/image78.jpe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image" Target="../media/image79.jpe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image" Target="../media/image80.pn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image" Target="../media/image81.jpe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image" Target="../media/image82.png"/></Relationships>
</file>

<file path=ppt/slides/_rels/slide86.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83.jpeg"/><Relationship Id="rId5" Type="http://schemas.openxmlformats.org/officeDocument/2006/relationships/slideLayout" Target="../slideLayouts/slideLayout7.xml"/><Relationship Id="rId4" Type="http://schemas.openxmlformats.org/officeDocument/2006/relationships/tags" Target="../tags/tag208.xml"/></Relationships>
</file>

<file path=ppt/slides/_rels/slide87.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84.jpeg"/><Relationship Id="rId5" Type="http://schemas.openxmlformats.org/officeDocument/2006/relationships/slideLayout" Target="../slideLayouts/slideLayout7.xml"/><Relationship Id="rId4" Type="http://schemas.openxmlformats.org/officeDocument/2006/relationships/tags" Target="../tags/tag212.xml"/></Relationships>
</file>

<file path=ppt/slides/_rels/slide88.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85.jpeg"/><Relationship Id="rId5" Type="http://schemas.openxmlformats.org/officeDocument/2006/relationships/slideLayout" Target="../slideLayouts/slideLayout7.xml"/><Relationship Id="rId4" Type="http://schemas.openxmlformats.org/officeDocument/2006/relationships/tags" Target="../tags/tag216.xml"/></Relationships>
</file>

<file path=ppt/slides/_rels/slide89.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image" Target="../media/image90.jpe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6.xml"/><Relationship Id="rId1" Type="http://schemas.openxmlformats.org/officeDocument/2006/relationships/tags" Target="../tags/tag225.xml"/><Relationship Id="rId4" Type="http://schemas.openxmlformats.org/officeDocument/2006/relationships/image" Target="../media/image91.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8.xml"/><Relationship Id="rId1" Type="http://schemas.openxmlformats.org/officeDocument/2006/relationships/tags" Target="../tags/tag227.xml"/><Relationship Id="rId4" Type="http://schemas.openxmlformats.org/officeDocument/2006/relationships/image" Target="../media/image92.pn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image" Target="../media/image93.jpe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2.xml"/><Relationship Id="rId1" Type="http://schemas.openxmlformats.org/officeDocument/2006/relationships/tags" Target="../tags/tag231.xml"/><Relationship Id="rId4" Type="http://schemas.openxmlformats.org/officeDocument/2006/relationships/image" Target="../media/image94.jpe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4.xml"/><Relationship Id="rId1" Type="http://schemas.openxmlformats.org/officeDocument/2006/relationships/tags" Target="../tags/tag233.xml"/><Relationship Id="rId4" Type="http://schemas.openxmlformats.org/officeDocument/2006/relationships/image" Target="../media/image95.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image" Target="../media/image96.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image" Target="../media/image97.jpe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0.xml"/><Relationship Id="rId1" Type="http://schemas.openxmlformats.org/officeDocument/2006/relationships/tags" Target="../tags/tag239.xml"/><Relationship Id="rId4" Type="http://schemas.openxmlformats.org/officeDocument/2006/relationships/image" Target="../media/image9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1" name="Picture 3" descr="egypt"/>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918075" y="0"/>
            <a:ext cx="4302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17092" name="Rectangle 4"/>
          <p:cNvSpPr>
            <a:spLocks noChangeArrowheads="1"/>
          </p:cNvSpPr>
          <p:nvPr>
            <p:custDataLst>
              <p:tags r:id="rId3"/>
            </p:custDataLst>
          </p:nvPr>
        </p:nvSpPr>
        <p:spPr bwMode="auto">
          <a:xfrm>
            <a:off x="152400" y="381000"/>
            <a:ext cx="4724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80000"/>
              </a:lnSpc>
              <a:spcBef>
                <a:spcPct val="20000"/>
              </a:spcBef>
            </a:pPr>
            <a:endParaRPr lang="en-US" altLang="en-US" sz="1200" b="1">
              <a:effectLst>
                <a:outerShdw blurRad="38100" dist="38100" dir="2700000" algn="tl">
                  <a:srgbClr val="000000"/>
                </a:outerShdw>
              </a:effectLst>
            </a:endParaRPr>
          </a:p>
        </p:txBody>
      </p:sp>
      <p:sp>
        <p:nvSpPr>
          <p:cNvPr id="217094" name="Rectangle 6"/>
          <p:cNvSpPr>
            <a:spLocks noGrp="1" noChangeArrowheads="1"/>
          </p:cNvSpPr>
          <p:nvPr>
            <p:ph type="title" idx="4294967295"/>
            <p:custDataLst>
              <p:tags r:id="rId4"/>
            </p:custDataLst>
          </p:nvPr>
        </p:nvSpPr>
        <p:spPr>
          <a:xfrm>
            <a:off x="228600" y="304800"/>
            <a:ext cx="4572000" cy="2133600"/>
          </a:xfrm>
        </p:spPr>
        <p:txBody>
          <a:bodyPr/>
          <a:lstStyle/>
          <a:p>
            <a:r>
              <a:rPr lang="en-US" altLang="en-US" sz="3200" b="1" dirty="0" smtClean="0">
                <a:solidFill>
                  <a:schemeClr val="tx1"/>
                </a:solidFill>
                <a:effectLst>
                  <a:outerShdw blurRad="38100" dist="38100" dir="2700000" algn="tl">
                    <a:srgbClr val="000000"/>
                  </a:outerShdw>
                </a:effectLst>
              </a:rPr>
              <a:t>Ancient </a:t>
            </a:r>
            <a:r>
              <a:rPr lang="en-US" altLang="en-US" sz="3200" b="1" dirty="0">
                <a:solidFill>
                  <a:schemeClr val="tx1"/>
                </a:solidFill>
                <a:effectLst>
                  <a:outerShdw blurRad="38100" dist="38100" dir="2700000" algn="tl">
                    <a:srgbClr val="000000"/>
                  </a:outerShdw>
                </a:effectLst>
              </a:rPr>
              <a:t>Egyptian Agriculture and the Origins of Horticulture</a:t>
            </a:r>
            <a:endParaRPr lang="en-US" sz="3200" b="1" dirty="0">
              <a:solidFill>
                <a:schemeClr val="tx1"/>
              </a:solidFill>
              <a:effectLst>
                <a:outerShdw blurRad="38100" dist="38100" dir="2700000" algn="tl">
                  <a:srgbClr val="000000"/>
                </a:outerShdw>
              </a:effectLst>
            </a:endParaRPr>
          </a:p>
        </p:txBody>
      </p:sp>
      <p:pic>
        <p:nvPicPr>
          <p:cNvPr id="217095" name="Picture 7" descr="jj"/>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1535907" y="2438400"/>
            <a:ext cx="1957387"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638800"/>
            <a:ext cx="3962400" cy="523220"/>
          </a:xfrm>
          <a:prstGeom prst="rect">
            <a:avLst/>
          </a:prstGeom>
          <a:noFill/>
        </p:spPr>
        <p:txBody>
          <a:bodyPr wrap="square" rtlCol="0">
            <a:spAutoFit/>
          </a:bodyPr>
          <a:lstStyle/>
          <a:p>
            <a:pPr algn="ctr"/>
            <a:r>
              <a:rPr lang="en-US" sz="2800" b="1" dirty="0" smtClean="0"/>
              <a:t>Jules Janick</a:t>
            </a:r>
            <a:endParaRPr lang="en-US" sz="2800" b="1" dirty="0"/>
          </a:p>
        </p:txBody>
      </p:sp>
    </p:spTree>
    <p:custDataLst>
      <p:tags r:id="rId1"/>
    </p:custData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fig 06-01d"/>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867275" y="1219200"/>
            <a:ext cx="3889375" cy="4724400"/>
          </a:xfrm>
          <a:prstGeom prst="rect">
            <a:avLst/>
          </a:prstGeom>
          <a:noFill/>
          <a:extLst>
            <a:ext uri="{909E8E84-426E-40DD-AFC4-6F175D3DCCD1}">
              <a14:hiddenFill xmlns:a14="http://schemas.microsoft.com/office/drawing/2010/main">
                <a:solidFill>
                  <a:srgbClr val="FFFFFF"/>
                </a:solidFill>
              </a14:hiddenFill>
            </a:ext>
          </a:extLst>
        </p:spPr>
      </p:pic>
      <p:sp>
        <p:nvSpPr>
          <p:cNvPr id="262148" name="Rectangle 4"/>
          <p:cNvSpPr>
            <a:spLocks noChangeArrowheads="1"/>
          </p:cNvSpPr>
          <p:nvPr/>
        </p:nvSpPr>
        <p:spPr bwMode="auto">
          <a:xfrm>
            <a:off x="533400" y="6019800"/>
            <a:ext cx="381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Cairo museum, J. Janick photo</a:t>
            </a:r>
            <a:endParaRPr lang="en-US" sz="2800" b="1"/>
          </a:p>
        </p:txBody>
      </p:sp>
      <p:sp>
        <p:nvSpPr>
          <p:cNvPr id="262149" name="Rectangle 5"/>
          <p:cNvSpPr>
            <a:spLocks noChangeArrowheads="1"/>
          </p:cNvSpPr>
          <p:nvPr/>
        </p:nvSpPr>
        <p:spPr bwMode="auto">
          <a:xfrm>
            <a:off x="4876800" y="6019800"/>
            <a:ext cx="3886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Throne of Semuscret I. 1900 </a:t>
            </a:r>
            <a:r>
              <a:rPr lang="en-US" sz="1400" b="1"/>
              <a:t>BCE</a:t>
            </a:r>
            <a:r>
              <a:rPr lang="en-US" sz="1600" b="1"/>
              <a:t>, Singer et al., 1954</a:t>
            </a:r>
            <a:endParaRPr lang="en-US" sz="2800" b="1"/>
          </a:p>
        </p:txBody>
      </p:sp>
      <p:pic>
        <p:nvPicPr>
          <p:cNvPr id="262150" name="Picture 6" descr="08"/>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914400" y="1219200"/>
            <a:ext cx="3108325" cy="4724400"/>
          </a:xfrm>
          <a:prstGeom prst="rect">
            <a:avLst/>
          </a:prstGeom>
          <a:noFill/>
          <a:extLst>
            <a:ext uri="{909E8E84-426E-40DD-AFC4-6F175D3DCCD1}">
              <a14:hiddenFill xmlns:a14="http://schemas.microsoft.com/office/drawing/2010/main">
                <a:solidFill>
                  <a:srgbClr val="FFFFFF"/>
                </a:solidFill>
              </a14:hiddenFill>
            </a:ext>
          </a:extLst>
        </p:spPr>
      </p:pic>
      <p:sp>
        <p:nvSpPr>
          <p:cNvPr id="262151" name="Rectangle 7"/>
          <p:cNvSpPr>
            <a:spLocks noGrp="1" noChangeArrowheads="1"/>
          </p:cNvSpPr>
          <p:nvPr>
            <p:ph type="title" idx="4294967295"/>
          </p:nvPr>
        </p:nvSpPr>
        <p:spPr>
          <a:xfrm>
            <a:off x="381000" y="0"/>
            <a:ext cx="8458200" cy="1143000"/>
          </a:xfrm>
        </p:spPr>
        <p:txBody>
          <a:bodyPr/>
          <a:lstStyle/>
          <a:p>
            <a:r>
              <a:rPr lang="en-US" sz="2800" b="1">
                <a:solidFill>
                  <a:schemeClr val="tx1"/>
                </a:solidFill>
              </a:rPr>
              <a:t>Intertwining of lotus and papyrus symbolizing the reunification of upper and lower Egypt</a:t>
            </a:r>
          </a:p>
        </p:txBody>
      </p:sp>
    </p:spTree>
    <p:custDataLst>
      <p:tags r:id="rId1"/>
    </p:custDataLst>
  </p:cSld>
  <p:clrMapOvr>
    <a:masterClrMapping/>
  </p:clrMapOvr>
  <p:transition>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ChangeArrowheads="1"/>
          </p:cNvSpPr>
          <p:nvPr/>
        </p:nvSpPr>
        <p:spPr bwMode="auto">
          <a:xfrm>
            <a:off x="228600" y="4572000"/>
            <a:ext cx="403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800" b="1"/>
              <a:t>Four workers transporting trees.</a:t>
            </a:r>
          </a:p>
        </p:txBody>
      </p:sp>
      <p:sp>
        <p:nvSpPr>
          <p:cNvPr id="270340" name="Rectangle 4"/>
          <p:cNvSpPr>
            <a:spLocks noChangeArrowheads="1"/>
          </p:cNvSpPr>
          <p:nvPr/>
        </p:nvSpPr>
        <p:spPr bwMode="auto">
          <a:xfrm>
            <a:off x="0" y="617220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Wright, 1934.</a:t>
            </a:r>
            <a:endParaRPr lang="en-US"/>
          </a:p>
        </p:txBody>
      </p:sp>
      <p:pic>
        <p:nvPicPr>
          <p:cNvPr id="270342" name="Picture 6" descr="36_40"/>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419600" y="914400"/>
            <a:ext cx="4572000" cy="3463925"/>
          </a:xfrm>
          <a:prstGeom prst="rect">
            <a:avLst/>
          </a:prstGeom>
          <a:noFill/>
          <a:extLst>
            <a:ext uri="{909E8E84-426E-40DD-AFC4-6F175D3DCCD1}">
              <a14:hiddenFill xmlns:a14="http://schemas.microsoft.com/office/drawing/2010/main">
                <a:solidFill>
                  <a:srgbClr val="FFFFFF"/>
                </a:solidFill>
              </a14:hiddenFill>
            </a:ext>
          </a:extLst>
        </p:spPr>
      </p:pic>
      <p:sp>
        <p:nvSpPr>
          <p:cNvPr id="270343" name="Rectangle 7"/>
          <p:cNvSpPr>
            <a:spLocks noChangeArrowheads="1"/>
          </p:cNvSpPr>
          <p:nvPr/>
        </p:nvSpPr>
        <p:spPr bwMode="auto">
          <a:xfrm>
            <a:off x="4419600" y="4572000"/>
            <a:ext cx="449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Tree with earth raised around the roots.</a:t>
            </a:r>
          </a:p>
        </p:txBody>
      </p:sp>
      <p:sp>
        <p:nvSpPr>
          <p:cNvPr id="270344" name="Rectangle 8"/>
          <p:cNvSpPr>
            <a:spLocks noChangeArrowheads="1"/>
          </p:cNvSpPr>
          <p:nvPr>
            <p:custDataLst>
              <p:tags r:id="rId3"/>
            </p:custDataLst>
          </p:nvPr>
        </p:nvSpPr>
        <p:spPr bwMode="auto">
          <a:xfrm>
            <a:off x="4572000" y="617220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pic>
        <p:nvPicPr>
          <p:cNvPr id="270345" name="Picture 9" descr="0178-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304800" y="914400"/>
            <a:ext cx="3962400" cy="3465513"/>
          </a:xfrm>
          <a:prstGeom prst="rect">
            <a:avLst/>
          </a:prstGeom>
          <a:noFill/>
          <a:extLst>
            <a:ext uri="{909E8E84-426E-40DD-AFC4-6F175D3DCCD1}">
              <a14:hiddenFill xmlns:a14="http://schemas.microsoft.com/office/drawing/2010/main">
                <a:solidFill>
                  <a:srgbClr val="FFFFFF"/>
                </a:solidFill>
              </a14:hiddenFill>
            </a:ext>
          </a:extLst>
        </p:spPr>
      </p:pic>
      <p:sp>
        <p:nvSpPr>
          <p:cNvPr id="270346" name="Rectangle 10"/>
          <p:cNvSpPr>
            <a:spLocks noGrp="1" noChangeArrowheads="1"/>
          </p:cNvSpPr>
          <p:nvPr>
            <p:ph type="title" idx="4294967295"/>
          </p:nvPr>
        </p:nvSpPr>
        <p:spPr>
          <a:xfrm>
            <a:off x="685800" y="0"/>
            <a:ext cx="7772400" cy="914400"/>
          </a:xfrm>
        </p:spPr>
        <p:txBody>
          <a:bodyPr/>
          <a:lstStyle/>
          <a:p>
            <a:r>
              <a:rPr lang="en-US" sz="3200" b="1">
                <a:solidFill>
                  <a:schemeClr val="tx1"/>
                </a:solidFill>
              </a:rPr>
              <a:t>Ancient Egyptian Garden Scenes</a:t>
            </a:r>
          </a:p>
        </p:txBody>
      </p:sp>
    </p:spTree>
    <p:custDataLst>
      <p:tags r:id="rId1"/>
    </p:custDataLst>
  </p:cSld>
  <p:clrMapOvr>
    <a:masterClrMapping/>
  </p:clrMapOvr>
  <p:transition>
    <p:wipe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Picture 3" descr="fig 06-12c"/>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00050" y="914400"/>
            <a:ext cx="8343900" cy="4227513"/>
          </a:xfrm>
          <a:prstGeom prst="rect">
            <a:avLst/>
          </a:prstGeom>
          <a:noFill/>
          <a:extLst>
            <a:ext uri="{909E8E84-426E-40DD-AFC4-6F175D3DCCD1}">
              <a14:hiddenFill xmlns:a14="http://schemas.microsoft.com/office/drawing/2010/main">
                <a:solidFill>
                  <a:srgbClr val="FFFFFF"/>
                </a:solidFill>
              </a14:hiddenFill>
            </a:ext>
          </a:extLst>
        </p:spPr>
      </p:pic>
      <p:sp>
        <p:nvSpPr>
          <p:cNvPr id="146436" name="Rectangle 4"/>
          <p:cNvSpPr>
            <a:spLocks noChangeArrowheads="1"/>
          </p:cNvSpPr>
          <p:nvPr/>
        </p:nvSpPr>
        <p:spPr bwMode="auto">
          <a:xfrm>
            <a:off x="457200" y="5181600"/>
            <a:ext cx="7467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Harvesting pomegranates in formal planting interspersed with ornamental columns next to a T-shaped pool.</a:t>
            </a:r>
            <a:endParaRPr lang="en-US"/>
          </a:p>
        </p:txBody>
      </p:sp>
      <p:sp>
        <p:nvSpPr>
          <p:cNvPr id="146437" name="Rectangle 5"/>
          <p:cNvSpPr>
            <a:spLocks noChangeArrowheads="1"/>
          </p:cNvSpPr>
          <p:nvPr/>
        </p:nvSpPr>
        <p:spPr bwMode="auto">
          <a:xfrm>
            <a:off x="6553200" y="6172200"/>
            <a:ext cx="2071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Hyams, 1971.</a:t>
            </a:r>
            <a:endParaRPr lang="en-US"/>
          </a:p>
        </p:txBody>
      </p:sp>
      <p:sp>
        <p:nvSpPr>
          <p:cNvPr id="295938" name="Rectangle 2"/>
          <p:cNvSpPr>
            <a:spLocks noGrp="1" noChangeArrowheads="1"/>
          </p:cNvSpPr>
          <p:nvPr>
            <p:ph type="title" idx="4294967295"/>
          </p:nvPr>
        </p:nvSpPr>
        <p:spPr>
          <a:xfrm>
            <a:off x="685800" y="0"/>
            <a:ext cx="7772400" cy="914400"/>
          </a:xfrm>
        </p:spPr>
        <p:txBody>
          <a:bodyPr/>
          <a:lstStyle/>
          <a:p>
            <a:r>
              <a:rPr lang="en-US" sz="3200" b="1">
                <a:solidFill>
                  <a:schemeClr val="tx1"/>
                </a:solidFill>
              </a:rPr>
              <a:t>Ancient Egyptian Garden Scenes</a:t>
            </a:r>
          </a:p>
        </p:txBody>
      </p:sp>
    </p:spTree>
    <p:custDataLst>
      <p:tags r:id="rId1"/>
    </p:custDataLst>
  </p:cSld>
  <p:clrMapOvr>
    <a:masterClrMapping/>
  </p:clrMapOvr>
  <p:transition>
    <p:wipe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1" name="Picture 3" descr="fig 06-12d"/>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1600200"/>
            <a:ext cx="9144000" cy="2682875"/>
          </a:xfrm>
          <a:prstGeom prst="rect">
            <a:avLst/>
          </a:prstGeom>
          <a:noFill/>
          <a:extLst>
            <a:ext uri="{909E8E84-426E-40DD-AFC4-6F175D3DCCD1}">
              <a14:hiddenFill xmlns:a14="http://schemas.microsoft.com/office/drawing/2010/main">
                <a:solidFill>
                  <a:srgbClr val="FFFFFF"/>
                </a:solidFill>
              </a14:hiddenFill>
            </a:ext>
          </a:extLst>
        </p:spPr>
      </p:pic>
      <p:sp>
        <p:nvSpPr>
          <p:cNvPr id="145412" name="Rectangle 4"/>
          <p:cNvSpPr>
            <a:spLocks noChangeArrowheads="1"/>
          </p:cNvSpPr>
          <p:nvPr/>
        </p:nvSpPr>
        <p:spPr bwMode="auto">
          <a:xfrm>
            <a:off x="228600" y="4418013"/>
            <a:ext cx="86868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Garden planted with fig, olive trees and flowering plants containing a pavilion with steps leading down to the water, being irrigated by a row of shadufs.</a:t>
            </a:r>
          </a:p>
        </p:txBody>
      </p:sp>
      <p:sp>
        <p:nvSpPr>
          <p:cNvPr id="145413" name="Rectangle 5"/>
          <p:cNvSpPr>
            <a:spLocks noChangeArrowheads="1"/>
          </p:cNvSpPr>
          <p:nvPr/>
        </p:nvSpPr>
        <p:spPr bwMode="auto">
          <a:xfrm>
            <a:off x="3324225" y="617220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Singer et al., 1954.</a:t>
            </a:r>
            <a:endParaRPr lang="en-US"/>
          </a:p>
        </p:txBody>
      </p:sp>
      <p:sp>
        <p:nvSpPr>
          <p:cNvPr id="145414" name="Rectangle 6"/>
          <p:cNvSpPr>
            <a:spLocks noGrp="1" noChangeArrowheads="1"/>
          </p:cNvSpPr>
          <p:nvPr>
            <p:ph type="title" idx="4294967295"/>
          </p:nvPr>
        </p:nvSpPr>
        <p:spPr>
          <a:xfrm>
            <a:off x="685800" y="152400"/>
            <a:ext cx="7772400" cy="1143000"/>
          </a:xfrm>
        </p:spPr>
        <p:txBody>
          <a:bodyPr/>
          <a:lstStyle/>
          <a:p>
            <a:r>
              <a:rPr lang="en-US" sz="3200" b="1">
                <a:solidFill>
                  <a:schemeClr val="tx1"/>
                </a:solidFill>
              </a:rPr>
              <a:t>Ancient Egyptian Garden Scenes</a:t>
            </a:r>
            <a:br>
              <a:rPr lang="en-US" sz="3200" b="1">
                <a:solidFill>
                  <a:schemeClr val="tx1"/>
                </a:solidFill>
              </a:rPr>
            </a:br>
            <a:r>
              <a:rPr lang="en-US" sz="3200" b="1">
                <a:solidFill>
                  <a:schemeClr val="tx1"/>
                </a:solidFill>
              </a:rPr>
              <a:t>(Thebes, ca. 1300 </a:t>
            </a:r>
            <a:r>
              <a:rPr lang="en-US" sz="2800" b="1">
                <a:solidFill>
                  <a:schemeClr val="tx1"/>
                </a:solidFill>
              </a:rPr>
              <a:t>BCE</a:t>
            </a:r>
            <a:r>
              <a:rPr lang="en-US" sz="3200" b="1">
                <a:solidFill>
                  <a:schemeClr val="tx1"/>
                </a:solidFill>
              </a:rPr>
              <a:t>)</a:t>
            </a:r>
          </a:p>
        </p:txBody>
      </p:sp>
    </p:spTree>
    <p:custDataLst>
      <p:tags r:id="rId1"/>
    </p:custDataLst>
  </p:cSld>
  <p:clrMapOvr>
    <a:masterClrMapping/>
  </p:clrMapOvr>
  <p:transition>
    <p:wipe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descr="fig 06-12e"/>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752600" y="838200"/>
            <a:ext cx="5638800" cy="3973513"/>
          </a:xfrm>
          <a:prstGeom prst="rect">
            <a:avLst/>
          </a:prstGeom>
          <a:noFill/>
          <a:extLst>
            <a:ext uri="{909E8E84-426E-40DD-AFC4-6F175D3DCCD1}">
              <a14:hiddenFill xmlns:a14="http://schemas.microsoft.com/office/drawing/2010/main">
                <a:solidFill>
                  <a:srgbClr val="FFFFFF"/>
                </a:solidFill>
              </a14:hiddenFill>
            </a:ext>
          </a:extLst>
        </p:spPr>
      </p:pic>
      <p:sp>
        <p:nvSpPr>
          <p:cNvPr id="144388" name="Rectangle 4"/>
          <p:cNvSpPr>
            <a:spLocks noChangeArrowheads="1"/>
          </p:cNvSpPr>
          <p:nvPr/>
        </p:nvSpPr>
        <p:spPr bwMode="auto">
          <a:xfrm>
            <a:off x="228600" y="4876800"/>
            <a:ext cx="8686800"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35000"/>
              </a:spcAft>
            </a:pPr>
            <a:r>
              <a:rPr lang="en-US" sz="2600" b="1"/>
              <a:t>The lotus pool, on which statue of the vizier Rekhmire is being towed by boat, faces a pavilion or summerhouse.</a:t>
            </a:r>
          </a:p>
          <a:p>
            <a:pPr>
              <a:lnSpc>
                <a:spcPct val="90000"/>
              </a:lnSpc>
              <a:spcAft>
                <a:spcPct val="35000"/>
              </a:spcAft>
            </a:pPr>
            <a:r>
              <a:rPr lang="en-US" sz="2600" b="1"/>
              <a:t>Around the pool grow doum palms, date palms, acacias, and other trees and shrubs.</a:t>
            </a:r>
          </a:p>
        </p:txBody>
      </p:sp>
      <p:sp>
        <p:nvSpPr>
          <p:cNvPr id="144389" name="Rectangle 5"/>
          <p:cNvSpPr>
            <a:spLocks noChangeArrowheads="1"/>
          </p:cNvSpPr>
          <p:nvPr/>
        </p:nvSpPr>
        <p:spPr bwMode="auto">
          <a:xfrm>
            <a:off x="5943600" y="617220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Singer et al., 1954.</a:t>
            </a:r>
            <a:endParaRPr lang="en-US"/>
          </a:p>
        </p:txBody>
      </p:sp>
      <p:sp>
        <p:nvSpPr>
          <p:cNvPr id="144390" name="Rectangle 6"/>
          <p:cNvSpPr>
            <a:spLocks noGrp="1" noChangeArrowheads="1"/>
          </p:cNvSpPr>
          <p:nvPr>
            <p:ph type="title" idx="4294967295"/>
          </p:nvPr>
        </p:nvSpPr>
        <p:spPr>
          <a:xfrm>
            <a:off x="228600" y="0"/>
            <a:ext cx="8686800" cy="914400"/>
          </a:xfrm>
        </p:spPr>
        <p:txBody>
          <a:bodyPr/>
          <a:lstStyle/>
          <a:p>
            <a:r>
              <a:rPr lang="en-US" sz="3200" b="1">
                <a:solidFill>
                  <a:schemeClr val="tx1"/>
                </a:solidFill>
              </a:rPr>
              <a:t>Formal Egyptian garden (Thebes ca. 1450 </a:t>
            </a:r>
            <a:r>
              <a:rPr lang="en-US" sz="2800" b="1">
                <a:solidFill>
                  <a:schemeClr val="tx1"/>
                </a:solidFill>
              </a:rPr>
              <a:t>BCE</a:t>
            </a:r>
            <a:r>
              <a:rPr lang="en-US" sz="3200" b="1">
                <a:solidFill>
                  <a:schemeClr val="tx1"/>
                </a:solidFill>
              </a:rPr>
              <a:t>)</a:t>
            </a:r>
          </a:p>
        </p:txBody>
      </p:sp>
    </p:spTree>
    <p:custDataLst>
      <p:tags r:id="rId1"/>
    </p:custDataLst>
  </p:cSld>
  <p:clrMapOvr>
    <a:masterClrMapping/>
  </p:clrMapOvr>
  <p:transition>
    <p:wipe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4" name="Picture 6" descr="37"/>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283075" y="6350"/>
            <a:ext cx="4860925" cy="6851650"/>
          </a:xfrm>
          <a:prstGeom prst="rect">
            <a:avLst/>
          </a:prstGeom>
          <a:noFill/>
          <a:extLst>
            <a:ext uri="{909E8E84-426E-40DD-AFC4-6F175D3DCCD1}">
              <a14:hiddenFill xmlns:a14="http://schemas.microsoft.com/office/drawing/2010/main">
                <a:solidFill>
                  <a:srgbClr val="FFFFFF"/>
                </a:solidFill>
              </a14:hiddenFill>
            </a:ext>
          </a:extLst>
        </p:spPr>
      </p:pic>
      <p:sp>
        <p:nvSpPr>
          <p:cNvPr id="171016" name="Rectangle 8"/>
          <p:cNvSpPr>
            <a:spLocks noChangeArrowheads="1"/>
          </p:cNvSpPr>
          <p:nvPr/>
        </p:nvSpPr>
        <p:spPr bwMode="auto">
          <a:xfrm>
            <a:off x="152400" y="5943600"/>
            <a:ext cx="4038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J. S. Berrall, The Garden: An Illustrated History.</a:t>
            </a:r>
          </a:p>
        </p:txBody>
      </p:sp>
      <p:sp>
        <p:nvSpPr>
          <p:cNvPr id="171017" name="Rectangle 9"/>
          <p:cNvSpPr>
            <a:spLocks noGrp="1" noChangeArrowheads="1"/>
          </p:cNvSpPr>
          <p:nvPr>
            <p:ph type="title" idx="4294967295"/>
          </p:nvPr>
        </p:nvSpPr>
        <p:spPr>
          <a:xfrm>
            <a:off x="228600" y="609600"/>
            <a:ext cx="3810000" cy="4648200"/>
          </a:xfrm>
        </p:spPr>
        <p:txBody>
          <a:bodyPr/>
          <a:lstStyle/>
          <a:p>
            <a:r>
              <a:rPr lang="en-US" sz="2800" b="1">
                <a:solidFill>
                  <a:schemeClr val="tx1"/>
                </a:solidFill>
              </a:rPr>
              <a:t>A late 19th century impression (1883) of a bird’s eye view of a high official’s garden</a:t>
            </a:r>
            <a:endParaRPr lang="en-US" sz="28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5" name="Picture 3" descr="frontispiece"/>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435600"/>
          </a:xfrm>
          <a:prstGeom prst="rect">
            <a:avLst/>
          </a:prstGeom>
          <a:noFill/>
          <a:extLst>
            <a:ext uri="{909E8E84-426E-40DD-AFC4-6F175D3DCCD1}">
              <a14:hiddenFill xmlns:a14="http://schemas.microsoft.com/office/drawing/2010/main">
                <a:solidFill>
                  <a:srgbClr val="FFFFFF"/>
                </a:solidFill>
              </a14:hiddenFill>
            </a:ext>
          </a:extLst>
        </p:spPr>
      </p:pic>
      <p:sp>
        <p:nvSpPr>
          <p:cNvPr id="238596" name="Rectangle 4"/>
          <p:cNvSpPr>
            <a:spLocks noChangeArrowheads="1"/>
          </p:cNvSpPr>
          <p:nvPr>
            <p:custDataLst>
              <p:tags r:id="rId3"/>
            </p:custDataLst>
          </p:nvPr>
        </p:nvSpPr>
        <p:spPr bwMode="auto">
          <a:xfrm>
            <a:off x="0" y="63690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38597" name="Rectangle 5"/>
          <p:cNvSpPr>
            <a:spLocks noGrp="1" noChangeArrowheads="1"/>
          </p:cNvSpPr>
          <p:nvPr>
            <p:ph type="ctrTitle"/>
          </p:nvPr>
        </p:nvSpPr>
        <p:spPr>
          <a:xfrm>
            <a:off x="685800" y="5543550"/>
            <a:ext cx="7772400" cy="781050"/>
          </a:xfrm>
        </p:spPr>
        <p:txBody>
          <a:bodyPr anchor="ctr"/>
          <a:lstStyle/>
          <a:p>
            <a:r>
              <a:rPr lang="en-US" sz="3200" b="1">
                <a:solidFill>
                  <a:schemeClr val="tx1"/>
                </a:solidFill>
              </a:rPr>
              <a:t>A Complete Egyptian Temple</a:t>
            </a:r>
          </a:p>
        </p:txBody>
      </p:sp>
    </p:spTree>
    <p:custDataLst>
      <p:tags r:id="rId1"/>
    </p:custDataLst>
  </p:cSld>
  <p:clrMapOvr>
    <a:masterClrMapping/>
  </p:clrMapOvr>
  <p:transition>
    <p:wipe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0" y="53784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Note two types of palms: single trunk = date palm, bifurcated trunk = doum palm.</a:t>
            </a:r>
          </a:p>
        </p:txBody>
      </p:sp>
      <p:sp>
        <p:nvSpPr>
          <p:cNvPr id="143365" name="Rectangle 5"/>
          <p:cNvSpPr>
            <a:spLocks noChangeArrowheads="1"/>
          </p:cNvSpPr>
          <p:nvPr/>
        </p:nvSpPr>
        <p:spPr bwMode="auto">
          <a:xfrm>
            <a:off x="3530600" y="6248400"/>
            <a:ext cx="208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Berrall, 1966.</a:t>
            </a:r>
            <a:endParaRPr lang="en-US"/>
          </a:p>
        </p:txBody>
      </p:sp>
      <p:pic>
        <p:nvPicPr>
          <p:cNvPr id="143368" name="Picture 8" descr="fig 9"/>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306638" y="806450"/>
            <a:ext cx="4530725" cy="4572000"/>
          </a:xfrm>
          <a:prstGeom prst="rect">
            <a:avLst/>
          </a:prstGeom>
          <a:noFill/>
          <a:extLst>
            <a:ext uri="{909E8E84-426E-40DD-AFC4-6F175D3DCCD1}">
              <a14:hiddenFill xmlns:a14="http://schemas.microsoft.com/office/drawing/2010/main">
                <a:solidFill>
                  <a:srgbClr val="FFFFFF"/>
                </a:solidFill>
              </a14:hiddenFill>
            </a:ext>
          </a:extLst>
        </p:spPr>
      </p:pic>
      <p:sp>
        <p:nvSpPr>
          <p:cNvPr id="143369" name="Rectangle 9"/>
          <p:cNvSpPr>
            <a:spLocks noGrp="1" noChangeArrowheads="1"/>
          </p:cNvSpPr>
          <p:nvPr>
            <p:ph type="title" idx="4294967295"/>
          </p:nvPr>
        </p:nvSpPr>
        <p:spPr>
          <a:xfrm>
            <a:off x="685800" y="76200"/>
            <a:ext cx="7772400" cy="762000"/>
          </a:xfrm>
        </p:spPr>
        <p:txBody>
          <a:bodyPr/>
          <a:lstStyle/>
          <a:p>
            <a:r>
              <a:rPr lang="en-US" sz="3200" b="1">
                <a:solidFill>
                  <a:schemeClr val="tx1"/>
                </a:solidFill>
              </a:rPr>
              <a:t>Garden Plan for a Wealthy Egyptian Estate</a:t>
            </a:r>
          </a:p>
        </p:txBody>
      </p:sp>
    </p:spTree>
    <p:custDataLst>
      <p:tags r:id="rId1"/>
    </p:custDataLst>
  </p:cSld>
  <p:clrMapOvr>
    <a:masterClrMapping/>
  </p:clrMapOvr>
  <p:transition>
    <p:wipe di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0" y="64452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a:t>Source: The Gardens of Pompeii, Jashemski, 1979.</a:t>
            </a:r>
          </a:p>
        </p:txBody>
      </p:sp>
      <p:pic>
        <p:nvPicPr>
          <p:cNvPr id="257028" name="Picture 4" descr="087f14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066800" y="868363"/>
            <a:ext cx="7010400" cy="5456237"/>
          </a:xfrm>
          <a:prstGeom prst="rect">
            <a:avLst/>
          </a:prstGeom>
          <a:noFill/>
          <a:extLst>
            <a:ext uri="{909E8E84-426E-40DD-AFC4-6F175D3DCCD1}">
              <a14:hiddenFill xmlns:a14="http://schemas.microsoft.com/office/drawing/2010/main">
                <a:solidFill>
                  <a:srgbClr val="FFFFFF"/>
                </a:solidFill>
              </a14:hiddenFill>
            </a:ext>
          </a:extLst>
        </p:spPr>
      </p:pic>
      <p:sp>
        <p:nvSpPr>
          <p:cNvPr id="257029" name="Rectangle 5"/>
          <p:cNvSpPr>
            <a:spLocks noGrp="1" noChangeArrowheads="1"/>
          </p:cNvSpPr>
          <p:nvPr>
            <p:ph type="title" idx="4294967295"/>
          </p:nvPr>
        </p:nvSpPr>
        <p:spPr>
          <a:xfrm>
            <a:off x="685800" y="0"/>
            <a:ext cx="7772400" cy="838200"/>
          </a:xfrm>
        </p:spPr>
        <p:txBody>
          <a:bodyPr/>
          <a:lstStyle/>
          <a:p>
            <a:r>
              <a:rPr lang="en-US" sz="3200" b="1">
                <a:solidFill>
                  <a:schemeClr val="tx1"/>
                </a:solidFill>
              </a:rPr>
              <a:t>Tomb painting of an Egyptian garden</a:t>
            </a:r>
          </a:p>
        </p:txBody>
      </p:sp>
    </p:spTree>
    <p:custDataLst>
      <p:tags r:id="rId1"/>
    </p:custDataLst>
  </p:cSld>
  <p:clrMapOvr>
    <a:masterClrMapping/>
  </p:clrMapOvr>
  <p:transition>
    <p:wipe di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1027" descr="27_30"/>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0" y="1624013"/>
            <a:ext cx="9144000" cy="3613150"/>
          </a:xfrm>
          <a:prstGeom prst="rect">
            <a:avLst/>
          </a:prstGeom>
          <a:noFill/>
          <a:extLst>
            <a:ext uri="{909E8E84-426E-40DD-AFC4-6F175D3DCCD1}">
              <a14:hiddenFill xmlns:a14="http://schemas.microsoft.com/office/drawing/2010/main">
                <a:solidFill>
                  <a:srgbClr val="FFFFFF"/>
                </a:solidFill>
              </a14:hiddenFill>
            </a:ext>
          </a:extLst>
        </p:spPr>
      </p:pic>
      <p:sp>
        <p:nvSpPr>
          <p:cNvPr id="243716" name="Rectangle 1028"/>
          <p:cNvSpPr>
            <a:spLocks noChangeArrowheads="1"/>
          </p:cNvSpPr>
          <p:nvPr>
            <p:custDataLst>
              <p:tags r:id="rId3"/>
            </p:custDataLst>
          </p:nvPr>
        </p:nvSpPr>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43717" name="Rectangle 1029"/>
          <p:cNvSpPr>
            <a:spLocks noChangeArrowheads="1"/>
          </p:cNvSpPr>
          <p:nvPr>
            <p:custDataLst>
              <p:tags r:id="rId4"/>
            </p:custDataLst>
          </p:nvPr>
        </p:nvSpPr>
        <p:spPr bwMode="auto">
          <a:xfrm>
            <a:off x="0" y="61722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43719" name="Rectangle 1031"/>
          <p:cNvSpPr>
            <a:spLocks noGrp="1" noChangeArrowheads="1"/>
          </p:cNvSpPr>
          <p:nvPr>
            <p:ph type="title" idx="4294967295"/>
          </p:nvPr>
        </p:nvSpPr>
        <p:spPr>
          <a:xfrm>
            <a:off x="304800" y="457200"/>
            <a:ext cx="8534400" cy="1143000"/>
          </a:xfrm>
        </p:spPr>
        <p:txBody>
          <a:bodyPr/>
          <a:lstStyle/>
          <a:p>
            <a:r>
              <a:rPr lang="en-US" sz="3200" b="1">
                <a:solidFill>
                  <a:schemeClr val="tx1"/>
                </a:solidFill>
              </a:rPr>
              <a:t>Villa, with obelisks and towers, like a temple</a:t>
            </a:r>
          </a:p>
        </p:txBody>
      </p:sp>
    </p:spTree>
    <p:custDataLst>
      <p:tags r:id="rId1"/>
    </p:custDataLst>
  </p:cSld>
  <p:clrMapOvr>
    <a:masterClrMapping/>
  </p:clrMapOvr>
  <p:transition>
    <p:wipe di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2" name="Picture 6" descr="28"/>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952500" y="-3175"/>
            <a:ext cx="7239000" cy="4908550"/>
          </a:xfrm>
          <a:prstGeom prst="rect">
            <a:avLst/>
          </a:prstGeom>
          <a:noFill/>
          <a:extLst>
            <a:ext uri="{909E8E84-426E-40DD-AFC4-6F175D3DCCD1}">
              <a14:hiddenFill xmlns:a14="http://schemas.microsoft.com/office/drawing/2010/main">
                <a:solidFill>
                  <a:srgbClr val="FFFFFF"/>
                </a:solidFill>
              </a14:hiddenFill>
            </a:ext>
          </a:extLst>
        </p:spPr>
      </p:pic>
      <p:sp>
        <p:nvSpPr>
          <p:cNvPr id="167944" name="Rectangle 8"/>
          <p:cNvSpPr>
            <a:spLocks noChangeArrowheads="1"/>
          </p:cNvSpPr>
          <p:nvPr/>
        </p:nvSpPr>
        <p:spPr bwMode="auto">
          <a:xfrm>
            <a:off x="2390775" y="6445250"/>
            <a:ext cx="4362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J. N. Leonard, 1973. The First Farmers.</a:t>
            </a:r>
            <a:endParaRPr lang="en-US" sz="2800" b="1"/>
          </a:p>
        </p:txBody>
      </p:sp>
      <p:sp>
        <p:nvSpPr>
          <p:cNvPr id="167945" name="Rectangle 9"/>
          <p:cNvSpPr>
            <a:spLocks noGrp="1" noChangeArrowheads="1"/>
          </p:cNvSpPr>
          <p:nvPr>
            <p:ph type="title" idx="4294967295"/>
          </p:nvPr>
        </p:nvSpPr>
        <p:spPr>
          <a:xfrm>
            <a:off x="685800" y="4953000"/>
            <a:ext cx="7772400" cy="1447800"/>
          </a:xfrm>
        </p:spPr>
        <p:txBody>
          <a:bodyPr/>
          <a:lstStyle/>
          <a:p>
            <a:r>
              <a:rPr lang="en-US" sz="2800" b="1">
                <a:solidFill>
                  <a:schemeClr val="tx1"/>
                </a:solidFill>
              </a:rPr>
              <a:t>A noble couple, surrounded by farm scenes</a:t>
            </a:r>
            <a:br>
              <a:rPr lang="en-US" sz="2800" b="1">
                <a:solidFill>
                  <a:schemeClr val="tx1"/>
                </a:solidFill>
              </a:rPr>
            </a:br>
            <a:r>
              <a:rPr lang="en-US" sz="2800" b="1">
                <a:solidFill>
                  <a:schemeClr val="tx1"/>
                </a:solidFill>
              </a:rPr>
              <a:t>give thanks for the harvest by anointing an</a:t>
            </a:r>
            <a:br>
              <a:rPr lang="en-US" sz="2800" b="1">
                <a:solidFill>
                  <a:schemeClr val="tx1"/>
                </a:solidFill>
              </a:rPr>
            </a:br>
            <a:r>
              <a:rPr lang="en-US" sz="2800" b="1">
                <a:solidFill>
                  <a:schemeClr val="tx1"/>
                </a:solidFill>
              </a:rPr>
              <a:t>array of fruit, vegetables, bread, and meat.</a:t>
            </a:r>
          </a:p>
        </p:txBody>
      </p:sp>
    </p:spTree>
    <p:custDataLst>
      <p:tags r:id="rId1"/>
    </p:custData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07"/>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573588" y="0"/>
            <a:ext cx="4546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5348" name="Rectangle 4"/>
          <p:cNvSpPr>
            <a:spLocks noChangeArrowheads="1"/>
          </p:cNvSpPr>
          <p:nvPr/>
        </p:nvSpPr>
        <p:spPr bwMode="auto">
          <a:xfrm>
            <a:off x="0" y="6172200"/>
            <a:ext cx="472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J. Janick photo.</a:t>
            </a:r>
            <a:endParaRPr lang="en-US" sz="2800" b="1"/>
          </a:p>
        </p:txBody>
      </p:sp>
      <p:sp>
        <p:nvSpPr>
          <p:cNvPr id="185349" name="Rectangle 5"/>
          <p:cNvSpPr>
            <a:spLocks noGrp="1" noChangeArrowheads="1"/>
          </p:cNvSpPr>
          <p:nvPr>
            <p:ph type="title" idx="4294967295"/>
          </p:nvPr>
        </p:nvSpPr>
        <p:spPr>
          <a:xfrm>
            <a:off x="228600" y="609600"/>
            <a:ext cx="4114800" cy="3962400"/>
          </a:xfrm>
        </p:spPr>
        <p:txBody>
          <a:bodyPr/>
          <a:lstStyle/>
          <a:p>
            <a:r>
              <a:rPr lang="en-US" sz="2800" b="1">
                <a:solidFill>
                  <a:schemeClr val="tx1"/>
                </a:solidFill>
              </a:rPr>
              <a:t>The unification of upper and lower Egypt was celebrated by the design of a new crown fusing the design of each</a:t>
            </a:r>
          </a:p>
        </p:txBody>
      </p:sp>
    </p:spTree>
    <p:custDataLst>
      <p:tags r:id="rId1"/>
    </p:custData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ChangeArrowheads="1"/>
          </p:cNvSpPr>
          <p:nvPr/>
        </p:nvSpPr>
        <p:spPr bwMode="auto">
          <a:xfrm>
            <a:off x="2552700" y="632460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J. Janick photo</a:t>
            </a:r>
          </a:p>
        </p:txBody>
      </p:sp>
      <p:pic>
        <p:nvPicPr>
          <p:cNvPr id="93192" name="Picture 8" descr="09"/>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685800" y="1219200"/>
            <a:ext cx="7772400" cy="5114925"/>
          </a:xfrm>
          <a:prstGeom prst="rect">
            <a:avLst/>
          </a:prstGeom>
          <a:noFill/>
          <a:extLst>
            <a:ext uri="{909E8E84-426E-40DD-AFC4-6F175D3DCCD1}">
              <a14:hiddenFill xmlns:a14="http://schemas.microsoft.com/office/drawing/2010/main">
                <a:solidFill>
                  <a:srgbClr val="FFFFFF"/>
                </a:solidFill>
              </a14:hiddenFill>
            </a:ext>
          </a:extLst>
        </p:spPr>
      </p:pic>
      <p:sp>
        <p:nvSpPr>
          <p:cNvPr id="93193" name="Rectangle 9"/>
          <p:cNvSpPr>
            <a:spLocks noGrp="1" noChangeArrowheads="1"/>
          </p:cNvSpPr>
          <p:nvPr>
            <p:ph type="title" idx="4294967295"/>
          </p:nvPr>
        </p:nvSpPr>
        <p:spPr>
          <a:xfrm>
            <a:off x="685800" y="0"/>
            <a:ext cx="7772400" cy="1143000"/>
          </a:xfrm>
        </p:spPr>
        <p:txBody>
          <a:bodyPr/>
          <a:lstStyle/>
          <a:p>
            <a:r>
              <a:rPr lang="en-US" sz="2800" b="1">
                <a:solidFill>
                  <a:schemeClr val="tx1"/>
                </a:solidFill>
              </a:rPr>
              <a:t>The Temple of Khnum (Kom Ombo), at Esna showing columns representing papyrus and lotus</a:t>
            </a:r>
          </a:p>
        </p:txBody>
      </p:sp>
    </p:spTree>
    <p:custDataLst>
      <p:tags r:id="rId1"/>
    </p:custData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p:cNvSpPr>
          <p:nvPr/>
        </p:nvSpPr>
        <p:spPr bwMode="auto">
          <a:xfrm>
            <a:off x="2552700" y="644525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J. Janick photo</a:t>
            </a:r>
          </a:p>
        </p:txBody>
      </p:sp>
      <p:pic>
        <p:nvPicPr>
          <p:cNvPr id="263172" name="Picture 4" descr="10"/>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798513" y="1141413"/>
            <a:ext cx="3257550" cy="5183187"/>
          </a:xfrm>
          <a:prstGeom prst="rect">
            <a:avLst/>
          </a:prstGeom>
          <a:noFill/>
          <a:extLst>
            <a:ext uri="{909E8E84-426E-40DD-AFC4-6F175D3DCCD1}">
              <a14:hiddenFill xmlns:a14="http://schemas.microsoft.com/office/drawing/2010/main">
                <a:solidFill>
                  <a:srgbClr val="FFFFFF"/>
                </a:solidFill>
              </a14:hiddenFill>
            </a:ext>
          </a:extLst>
        </p:spPr>
      </p:pic>
      <p:pic>
        <p:nvPicPr>
          <p:cNvPr id="263173" name="Picture 5" descr="11"/>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857750" y="1141413"/>
            <a:ext cx="3487738" cy="5181600"/>
          </a:xfrm>
          <a:prstGeom prst="rect">
            <a:avLst/>
          </a:prstGeom>
          <a:noFill/>
          <a:extLst>
            <a:ext uri="{909E8E84-426E-40DD-AFC4-6F175D3DCCD1}">
              <a14:hiddenFill xmlns:a14="http://schemas.microsoft.com/office/drawing/2010/main">
                <a:solidFill>
                  <a:srgbClr val="FFFFFF"/>
                </a:solidFill>
              </a14:hiddenFill>
            </a:ext>
          </a:extLst>
        </p:spPr>
      </p:pic>
      <p:sp>
        <p:nvSpPr>
          <p:cNvPr id="263174" name="Rectangle 6"/>
          <p:cNvSpPr>
            <a:spLocks noGrp="1" noChangeArrowheads="1"/>
          </p:cNvSpPr>
          <p:nvPr>
            <p:ph type="title" idx="4294967295"/>
          </p:nvPr>
        </p:nvSpPr>
        <p:spPr>
          <a:xfrm>
            <a:off x="685800" y="0"/>
            <a:ext cx="7772400" cy="1143000"/>
          </a:xfrm>
        </p:spPr>
        <p:txBody>
          <a:bodyPr/>
          <a:lstStyle/>
          <a:p>
            <a:r>
              <a:rPr lang="en-US" sz="2800" b="1">
                <a:solidFill>
                  <a:schemeClr val="tx1"/>
                </a:solidFill>
              </a:rPr>
              <a:t>The Temple of Khnum (Kom Ombo), at Esna showing columns representing papyrus and lotus</a:t>
            </a:r>
          </a:p>
        </p:txBody>
      </p:sp>
    </p:spTree>
    <p:custDataLst>
      <p:tags r:id="rId1"/>
    </p:custData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594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t>A wall-painting in the grave of Khnumhotep at Beni-Hasan </a:t>
            </a:r>
          </a:p>
        </p:txBody>
      </p:sp>
      <p:sp>
        <p:nvSpPr>
          <p:cNvPr id="223235" name="Rectangle 3"/>
          <p:cNvSpPr>
            <a:spLocks noChangeArrowheads="1"/>
          </p:cNvSpPr>
          <p:nvPr>
            <p:custDataLst>
              <p:tags r:id="rId2"/>
            </p:custDataLst>
          </p:nvPr>
        </p:nvSpPr>
        <p:spPr bwMode="auto">
          <a:xfrm>
            <a:off x="0" y="63690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Durant, Our Oriental Heritage.</a:t>
            </a:r>
            <a:endParaRPr lang="en-US" sz="1600" b="1">
              <a:effectLst>
                <a:outerShdw blurRad="38100" dist="38100" dir="2700000" algn="tl">
                  <a:srgbClr val="000000"/>
                </a:outerShdw>
              </a:effectLst>
            </a:endParaRPr>
          </a:p>
        </p:txBody>
      </p:sp>
      <p:pic>
        <p:nvPicPr>
          <p:cNvPr id="223236" name="Picture 4" descr="cat"/>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800100" y="0"/>
            <a:ext cx="7543800" cy="5476875"/>
          </a:xfrm>
          <a:prstGeom prst="rect">
            <a:avLst/>
          </a:prstGeom>
          <a:noFill/>
          <a:extLst>
            <a:ext uri="{909E8E84-426E-40DD-AFC4-6F175D3DCCD1}">
              <a14:hiddenFill xmlns:a14="http://schemas.microsoft.com/office/drawing/2010/main">
                <a:solidFill>
                  <a:srgbClr val="FFFFFF"/>
                </a:solidFill>
              </a14:hiddenFill>
            </a:ext>
          </a:extLst>
        </p:spPr>
      </p:pic>
      <p:sp>
        <p:nvSpPr>
          <p:cNvPr id="223237" name="Rectangle 5"/>
          <p:cNvSpPr>
            <a:spLocks noGrp="1" noChangeArrowheads="1"/>
          </p:cNvSpPr>
          <p:nvPr>
            <p:ph type="title" idx="4294967295"/>
          </p:nvPr>
        </p:nvSpPr>
        <p:spPr>
          <a:xfrm>
            <a:off x="685800" y="5410200"/>
            <a:ext cx="7772400" cy="685800"/>
          </a:xfrm>
        </p:spPr>
        <p:txBody>
          <a:bodyPr/>
          <a:lstStyle/>
          <a:p>
            <a:r>
              <a:rPr lang="en-US" sz="2800" b="1">
                <a:solidFill>
                  <a:schemeClr val="tx1"/>
                </a:solidFill>
              </a:rPr>
              <a:t>Cat watching his prey</a:t>
            </a:r>
          </a:p>
        </p:txBody>
      </p:sp>
    </p:spTree>
    <p:custDataLst>
      <p:tags r:id="rId1"/>
    </p:custData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v36_365"/>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1466850"/>
            <a:ext cx="9144000" cy="3867150"/>
          </a:xfrm>
          <a:prstGeom prst="rect">
            <a:avLst/>
          </a:prstGeom>
          <a:noFill/>
          <a:extLst>
            <a:ext uri="{909E8E84-426E-40DD-AFC4-6F175D3DCCD1}">
              <a14:hiddenFill xmlns:a14="http://schemas.microsoft.com/office/drawing/2010/main">
                <a:solidFill>
                  <a:srgbClr val="FFFFFF"/>
                </a:solidFill>
              </a14:hiddenFill>
            </a:ext>
          </a:extLst>
        </p:spPr>
      </p:pic>
      <p:sp>
        <p:nvSpPr>
          <p:cNvPr id="236548" name="Rectangle 4"/>
          <p:cNvSpPr>
            <a:spLocks noChangeArrowheads="1"/>
          </p:cNvSpPr>
          <p:nvPr>
            <p:custDataLst>
              <p:tags r:id="rId3"/>
            </p:custDataLst>
          </p:nvPr>
        </p:nvSpPr>
        <p:spPr bwMode="auto">
          <a:xfrm>
            <a:off x="0" y="62484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36550" name="Rectangle 6"/>
          <p:cNvSpPr>
            <a:spLocks noGrp="1" noChangeArrowheads="1"/>
          </p:cNvSpPr>
          <p:nvPr>
            <p:ph type="title" idx="4294967295"/>
          </p:nvPr>
        </p:nvSpPr>
        <p:spPr>
          <a:xfrm>
            <a:off x="685800" y="0"/>
            <a:ext cx="7772400" cy="1143000"/>
          </a:xfrm>
        </p:spPr>
        <p:txBody>
          <a:bodyPr/>
          <a:lstStyle/>
          <a:p>
            <a:r>
              <a:rPr lang="en-US" sz="2800" b="1">
                <a:solidFill>
                  <a:schemeClr val="tx1"/>
                </a:solidFill>
              </a:rPr>
              <a:t>Different representations of plants</a:t>
            </a:r>
          </a:p>
        </p:txBody>
      </p:sp>
    </p:spTree>
    <p:custDataLst>
      <p:tags r:id="rId1"/>
    </p:custData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78_90"/>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730875"/>
          </a:xfrm>
          <a:prstGeom prst="rect">
            <a:avLst/>
          </a:prstGeom>
          <a:noFill/>
          <a:extLst>
            <a:ext uri="{909E8E84-426E-40DD-AFC4-6F175D3DCCD1}">
              <a14:hiddenFill xmlns:a14="http://schemas.microsoft.com/office/drawing/2010/main">
                <a:solidFill>
                  <a:srgbClr val="FFFFFF"/>
                </a:solidFill>
              </a14:hiddenFill>
            </a:ext>
          </a:extLst>
        </p:spPr>
      </p:pic>
      <p:sp>
        <p:nvSpPr>
          <p:cNvPr id="237571" name="Rectangle 3"/>
          <p:cNvSpPr>
            <a:spLocks noChangeArrowheads="1"/>
          </p:cNvSpPr>
          <p:nvPr>
            <p:custDataLst>
              <p:tags r:id="rId3"/>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37572" name="Rectangle 4"/>
          <p:cNvSpPr>
            <a:spLocks noChangeArrowheads="1"/>
          </p:cNvSpPr>
          <p:nvPr>
            <p:custDataLst>
              <p:tags r:id="rId4"/>
            </p:custDataLst>
          </p:nvPr>
        </p:nvSpPr>
        <p:spPr bwMode="auto">
          <a:xfrm>
            <a:off x="0" y="62928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37574" name="Rectangle 6"/>
          <p:cNvSpPr>
            <a:spLocks noGrp="1" noChangeArrowheads="1"/>
          </p:cNvSpPr>
          <p:nvPr>
            <p:ph type="title" idx="4294967295"/>
          </p:nvPr>
        </p:nvSpPr>
        <p:spPr>
          <a:xfrm>
            <a:off x="685800" y="5486400"/>
            <a:ext cx="7772400" cy="1143000"/>
          </a:xfrm>
        </p:spPr>
        <p:txBody>
          <a:bodyPr/>
          <a:lstStyle/>
          <a:p>
            <a:r>
              <a:rPr lang="en-US" sz="2800" b="1">
                <a:solidFill>
                  <a:schemeClr val="tx1"/>
                </a:solidFill>
              </a:rPr>
              <a:t>Servants bringing necklaces of flowers</a:t>
            </a:r>
          </a:p>
        </p:txBody>
      </p:sp>
    </p:spTree>
    <p:custDataLst>
      <p:tags r:id="rId1"/>
    </p:custData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228600" y="1298575"/>
            <a:ext cx="86868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marL="681038"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700" b="1"/>
              <a:t>Profound, too, was the myth of Isis, the Great Mother. </a:t>
            </a:r>
          </a:p>
          <a:p>
            <a:pPr>
              <a:lnSpc>
                <a:spcPct val="90000"/>
              </a:lnSpc>
              <a:spcAft>
                <a:spcPct val="40000"/>
              </a:spcAft>
            </a:pPr>
            <a:r>
              <a:rPr lang="en-US" sz="2700" b="1"/>
              <a:t>She was not only the loyal sister and wife of Osiris; in a sense she was greater than he, for—like woman in general she had conquered death through love. </a:t>
            </a:r>
          </a:p>
          <a:p>
            <a:pPr>
              <a:lnSpc>
                <a:spcPct val="90000"/>
              </a:lnSpc>
              <a:spcAft>
                <a:spcPct val="40000"/>
              </a:spcAft>
            </a:pPr>
            <a:r>
              <a:rPr lang="en-US" sz="2700" b="1"/>
              <a:t>Nor was she merely the black soil of the Delta, fertilized by the touch of Osiris–Nile, and making all Egypt rich with her fecundity. </a:t>
            </a:r>
          </a:p>
          <a:p>
            <a:pPr>
              <a:lnSpc>
                <a:spcPct val="90000"/>
              </a:lnSpc>
              <a:spcAft>
                <a:spcPct val="40000"/>
              </a:spcAft>
            </a:pPr>
            <a:r>
              <a:rPr lang="en-US" sz="2700" b="1"/>
              <a:t>She was, above all, the symbol of that mysterious creative power which had produced the earth and every living thing, and of that maternal tenderness whereby, at whatever cost to the mother, the young new life is nurtured to maturity.</a:t>
            </a:r>
          </a:p>
        </p:txBody>
      </p:sp>
      <p:sp>
        <p:nvSpPr>
          <p:cNvPr id="79877" name="Rectangle 5"/>
          <p:cNvSpPr>
            <a:spLocks noChangeArrowheads="1"/>
          </p:cNvSpPr>
          <p:nvPr/>
        </p:nvSpPr>
        <p:spPr bwMode="auto">
          <a:xfrm>
            <a:off x="3644900" y="838200"/>
            <a:ext cx="1838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W. Durant</a:t>
            </a:r>
            <a:endParaRPr lang="en-US" sz="2800" b="1"/>
          </a:p>
        </p:txBody>
      </p:sp>
      <p:sp>
        <p:nvSpPr>
          <p:cNvPr id="79878" name="Rectangle 6"/>
          <p:cNvSpPr>
            <a:spLocks noGrp="1" noChangeArrowheads="1"/>
          </p:cNvSpPr>
          <p:nvPr>
            <p:ph type="title" idx="4294967295"/>
          </p:nvPr>
        </p:nvSpPr>
        <p:spPr>
          <a:xfrm>
            <a:off x="685800" y="0"/>
            <a:ext cx="7772400" cy="914400"/>
          </a:xfrm>
        </p:spPr>
        <p:txBody>
          <a:bodyPr/>
          <a:lstStyle/>
          <a:p>
            <a:r>
              <a:rPr lang="en-US" sz="2800" b="1">
                <a:solidFill>
                  <a:schemeClr val="tx1"/>
                </a:solidFill>
              </a:rPr>
              <a:t>Egyptian Religion</a:t>
            </a:r>
          </a:p>
        </p:txBody>
      </p:sp>
    </p:spTree>
    <p:custDataLst>
      <p:tags r:id="rId1"/>
    </p:custData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723900" y="1465263"/>
            <a:ext cx="769620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She represented in Egypt—as Kali, Ishtar and Cybele represented in Asia, Demeter in Greece, and Ceres 	in Rome—the original priority and independence of the female principle in creation and in inheritance, and the originative leadership of woman in tilling the earth; for it was Isis (said the myth) who had discovered wheat and barley growing wild in Egypt, and had revealed them to Osiris (man).</a:t>
            </a:r>
          </a:p>
        </p:txBody>
      </p:sp>
    </p:spTree>
    <p:custDataLst>
      <p:tags r:id="rId1"/>
    </p:custData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419100" y="1463675"/>
            <a:ext cx="8305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The Egyptians worshiped her with especial fondness and piety, and raised up jeweled images to her as the Mother of God; her tonsured priests praised her in sonorous matins and vespers; and in midwinter of each year, coincident with the annual rebirth of the sun towards the end of our December, the temples of her divine child, Horus (god of the sun), showed her, in holy effigy, nursing in a stable the babe that she had miraculously conceived.</a:t>
            </a:r>
            <a:r>
              <a:rPr lang="en-US" sz="2600" b="1"/>
              <a:t> </a:t>
            </a:r>
          </a:p>
        </p:txBody>
      </p:sp>
    </p:spTree>
    <p:custDataLst>
      <p:tags r:id="rId1"/>
    </p:custData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623" name="Group 327"/>
          <p:cNvGraphicFramePr>
            <a:graphicFrameLocks noGrp="1"/>
          </p:cNvGraphicFramePr>
          <p:nvPr>
            <p:extLst>
              <p:ext uri="{D42A27DB-BD31-4B8C-83A1-F6EECF244321}">
                <p14:modId xmlns:p14="http://schemas.microsoft.com/office/powerpoint/2010/main" val="2293684711"/>
              </p:ext>
            </p:extLst>
          </p:nvPr>
        </p:nvGraphicFramePr>
        <p:xfrm>
          <a:off x="304800" y="152400"/>
          <a:ext cx="8610600" cy="6504432"/>
        </p:xfrm>
        <a:graphic>
          <a:graphicData uri="http://schemas.openxmlformats.org/drawingml/2006/table">
            <a:tbl>
              <a:tblPr/>
              <a:tblGrid>
                <a:gridCol w="1838325"/>
                <a:gridCol w="1531938"/>
                <a:gridCol w="5240337"/>
              </a:tblGrid>
              <a:tr h="228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Period</a:t>
                      </a:r>
                      <a:endParaRPr kumimoji="0" lang="en-US" sz="24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Time frame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Event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Paleolithic-Neolithic</a:t>
                      </a:r>
                      <a:endParaRPr kumimoji="0" 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   (Pre-dynastic)</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10,000–4000 </a:t>
                      </a:r>
                      <a:r>
                        <a:rPr kumimoji="0" lang="en-US" sz="16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BCE</a:t>
                      </a:r>
                      <a:endParaRPr kumimoji="0" lang="en-US" sz="2000" b="0" i="0" u="none" strike="noStrike" cap="none" normalizeH="0" baseline="0" smtClean="0">
                        <a:ln>
                          <a:noFill/>
                        </a:ln>
                        <a:solidFill>
                          <a:schemeClr val="tx1"/>
                        </a:solidFill>
                        <a:effectLst/>
                        <a:latin typeface="Times New Roman" panose="02020603050405020304"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tabLst>
                          <a:tab pos="128588" algn="l"/>
                          <a:tab pos="1885950" algn="ctr"/>
                          <a:tab pos="2514600" algn="l"/>
                          <a:tab pos="2600325" algn="l"/>
                        </a:tabLst>
                        <a:defRPr sz="2800">
                          <a:solidFill>
                            <a:schemeClr val="tx1"/>
                          </a:solidFill>
                          <a:latin typeface="Times New Roman" panose="02020603050405020304" pitchFamily="18" charset="0"/>
                        </a:defRPr>
                      </a:lvl1pPr>
                      <a:lvl2pPr>
                        <a:spcBef>
                          <a:spcPct val="20000"/>
                        </a:spcBef>
                        <a:tabLst>
                          <a:tab pos="128588" algn="l"/>
                          <a:tab pos="1885950" algn="ctr"/>
                          <a:tab pos="2514600" algn="l"/>
                          <a:tab pos="2600325" algn="l"/>
                        </a:tabLst>
                        <a:defRPr sz="2400">
                          <a:solidFill>
                            <a:schemeClr val="tx1"/>
                          </a:solidFill>
                          <a:latin typeface="Times New Roman" panose="02020603050405020304" pitchFamily="18" charset="0"/>
                        </a:defRPr>
                      </a:lvl2pPr>
                      <a:lvl3pPr>
                        <a:spcBef>
                          <a:spcPct val="20000"/>
                        </a:spcBef>
                        <a:tabLst>
                          <a:tab pos="128588" algn="l"/>
                          <a:tab pos="1885950" algn="ctr"/>
                          <a:tab pos="2514600" algn="l"/>
                          <a:tab pos="2600325" algn="l"/>
                        </a:tabLst>
                        <a:defRPr sz="2000">
                          <a:solidFill>
                            <a:schemeClr val="tx1"/>
                          </a:solidFill>
                          <a:latin typeface="Times New Roman" panose="02020603050405020304" pitchFamily="18" charset="0"/>
                        </a:defRPr>
                      </a:lvl3pPr>
                      <a:lvl4pPr>
                        <a:spcBef>
                          <a:spcPct val="20000"/>
                        </a:spcBef>
                        <a:tabLst>
                          <a:tab pos="128588" algn="l"/>
                          <a:tab pos="1885950" algn="ctr"/>
                          <a:tab pos="2514600" algn="l"/>
                          <a:tab pos="2600325" algn="l"/>
                        </a:tabLst>
                        <a:defRPr>
                          <a:solidFill>
                            <a:schemeClr val="tx1"/>
                          </a:solidFill>
                          <a:latin typeface="Times New Roman" panose="02020603050405020304" pitchFamily="18" charset="0"/>
                        </a:defRPr>
                      </a:lvl4pPr>
                      <a:lvl5pPr>
                        <a:spcBef>
                          <a:spcPct val="20000"/>
                        </a:spcBef>
                        <a:tabLst>
                          <a:tab pos="128588" algn="l"/>
                          <a:tab pos="1885950" algn="ctr"/>
                          <a:tab pos="2514600" algn="l"/>
                          <a:tab pos="2600325" algn="l"/>
                        </a:tabLst>
                        <a:defRPr>
                          <a:solidFill>
                            <a:schemeClr val="tx1"/>
                          </a:solidFill>
                          <a:latin typeface="Times New Roman" panose="02020603050405020304" pitchFamily="18" charset="0"/>
                        </a:defRPr>
                      </a:lvl5pPr>
                      <a:lvl6pPr eaLnBrk="0" fontAlgn="base" hangingPunct="0">
                        <a:spcBef>
                          <a:spcPct val="20000"/>
                        </a:spcBef>
                        <a:spcAft>
                          <a:spcPct val="0"/>
                        </a:spcAft>
                        <a:tabLst>
                          <a:tab pos="128588" algn="l"/>
                          <a:tab pos="1885950" algn="ctr"/>
                          <a:tab pos="2514600" algn="l"/>
                          <a:tab pos="2600325" algn="l"/>
                        </a:tabLst>
                        <a:defRPr>
                          <a:solidFill>
                            <a:schemeClr val="tx1"/>
                          </a:solidFill>
                          <a:latin typeface="Times New Roman" panose="02020603050405020304" pitchFamily="18" charset="0"/>
                        </a:defRPr>
                      </a:lvl6pPr>
                      <a:lvl7pPr eaLnBrk="0" fontAlgn="base" hangingPunct="0">
                        <a:spcBef>
                          <a:spcPct val="20000"/>
                        </a:spcBef>
                        <a:spcAft>
                          <a:spcPct val="0"/>
                        </a:spcAft>
                        <a:tabLst>
                          <a:tab pos="128588" algn="l"/>
                          <a:tab pos="1885950" algn="ctr"/>
                          <a:tab pos="2514600" algn="l"/>
                          <a:tab pos="2600325" algn="l"/>
                        </a:tabLst>
                        <a:defRPr>
                          <a:solidFill>
                            <a:schemeClr val="tx1"/>
                          </a:solidFill>
                          <a:latin typeface="Times New Roman" panose="02020603050405020304" pitchFamily="18" charset="0"/>
                        </a:defRPr>
                      </a:lvl7pPr>
                      <a:lvl8pPr eaLnBrk="0" fontAlgn="base" hangingPunct="0">
                        <a:spcBef>
                          <a:spcPct val="20000"/>
                        </a:spcBef>
                        <a:spcAft>
                          <a:spcPct val="0"/>
                        </a:spcAft>
                        <a:tabLst>
                          <a:tab pos="128588" algn="l"/>
                          <a:tab pos="1885950" algn="ctr"/>
                          <a:tab pos="2514600" algn="l"/>
                          <a:tab pos="2600325" algn="l"/>
                        </a:tabLst>
                        <a:defRPr>
                          <a:solidFill>
                            <a:schemeClr val="tx1"/>
                          </a:solidFill>
                          <a:latin typeface="Times New Roman" panose="02020603050405020304" pitchFamily="18" charset="0"/>
                        </a:defRPr>
                      </a:lvl8pPr>
                      <a:lvl9pPr eaLnBrk="0" fontAlgn="base" hangingPunct="0">
                        <a:spcBef>
                          <a:spcPct val="20000"/>
                        </a:spcBef>
                        <a:spcAft>
                          <a:spcPct val="0"/>
                        </a:spcAft>
                        <a:tabLst>
                          <a:tab pos="128588" algn="l"/>
                          <a:tab pos="1885950" algn="ctr"/>
                          <a:tab pos="2514600" algn="l"/>
                          <a:tab pos="2600325" algn="l"/>
                        </a:tabLst>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85000"/>
                        </a:lnSpc>
                        <a:spcBef>
                          <a:spcPct val="0"/>
                        </a:spcBef>
                        <a:spcAft>
                          <a:spcPct val="0"/>
                        </a:spcAft>
                        <a:buClrTx/>
                        <a:buSzTx/>
                        <a:buFontTx/>
                        <a:buNone/>
                        <a:tabLst>
                          <a:tab pos="128588" algn="l"/>
                          <a:tab pos="1885950" algn="ctr"/>
                          <a:tab pos="2514600" algn="l"/>
                          <a:tab pos="2600325" algn="l"/>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Agricultural beginnings</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4135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Old Kingdom</a:t>
                      </a:r>
                      <a:endParaRPr kumimoji="0" 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   (I–VI dynasty)</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3100–2180</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Government; Earliest pyramids; Reunification of Upper and Lower Egypt (3100 </a:t>
                      </a:r>
                      <a:r>
                        <a:rPr kumimoji="0" lang="en-US" sz="1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BCE</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King </a:t>
                      </a:r>
                      <a:r>
                        <a:rPr kumimoji="0" lang="en-US" sz="1800" b="1"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Zoser</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(2860 </a:t>
                      </a:r>
                      <a:r>
                        <a:rPr kumimoji="0" lang="en-US" sz="1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BCE</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Inhotep</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physician (2860 </a:t>
                      </a:r>
                      <a:r>
                        <a:rPr kumimoji="0" lang="en-US" sz="1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BCE</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a:t>
                      </a:r>
                    </a:p>
                  </a:txBody>
                  <a:tcPr marT="0" marB="0" horzOverflow="overflow">
                    <a:lnL>
                      <a:noFill/>
                    </a:lnL>
                    <a:lnR cap="flat">
                      <a:noFill/>
                    </a:lnR>
                    <a:lnT>
                      <a:noFill/>
                    </a:lnT>
                    <a:lnB>
                      <a:noFill/>
                    </a:lnB>
                    <a:lnTlToBr>
                      <a:noFill/>
                    </a:lnTlToBr>
                    <a:lnBlToTr>
                      <a:noFill/>
                    </a:lnBlToTr>
                    <a:noFill/>
                  </a:tcPr>
                </a:tc>
              </a:tr>
              <a:tr h="4921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Middle Kingdom</a:t>
                      </a:r>
                      <a:endParaRPr kumimoji="0" 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   (XI–XIV)</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2375–1800</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cap="flat">
                      <a:noFill/>
                    </a:lnR>
                    <a:lnT>
                      <a:noFill/>
                    </a:lnT>
                    <a:lnB>
                      <a:noFill/>
                    </a:lnB>
                    <a:lnTlToBr>
                      <a:noFill/>
                    </a:lnTlToBr>
                    <a:lnBlToTr>
                      <a:noFill/>
                    </a:lnBlToTr>
                    <a:noFill/>
                  </a:tcPr>
                </a:tc>
              </a:tr>
              <a:tr h="6858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Empire,</a:t>
                      </a:r>
                      <a:endParaRPr kumimoji="0" 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   New Kingdom</a:t>
                      </a:r>
                      <a:endParaRPr kumimoji="0" 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   (XVIII–XX)</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1570–1192</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Queen </a:t>
                      </a:r>
                      <a:r>
                        <a:rPr kumimoji="0" lang="en-US" sz="1800" b="1"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Hatsepsut</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(1490 </a:t>
                      </a:r>
                      <a:r>
                        <a:rPr kumimoji="0" lang="en-US" sz="1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BCE</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death of Ikhnaton (1371 </a:t>
                      </a:r>
                      <a:r>
                        <a:rPr kumimoji="0" lang="en-US" sz="1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BCE</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King Tut-Ankh-</a:t>
                      </a:r>
                      <a:r>
                        <a:rPr kumimoji="0" lang="en-US" sz="1800" b="1"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Amon</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(1343 </a:t>
                      </a:r>
                      <a:r>
                        <a:rPr kumimoji="0" lang="en-US" sz="1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BCE</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Rameses</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II (1290 </a:t>
                      </a:r>
                      <a:r>
                        <a:rPr kumimoji="0" lang="en-US" sz="1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BCE</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Moses (ca. 1200 </a:t>
                      </a:r>
                      <a:r>
                        <a:rPr kumimoji="0" lang="en-US" sz="1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BCE</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a:t>
                      </a:r>
                      <a:endParaRPr kumimoji="0" lang="en-US" sz="2400" b="0" i="0" u="none" strike="noStrike" cap="none" normalizeH="0" baseline="0" dirty="0" smtClean="0">
                        <a:ln>
                          <a:noFill/>
                        </a:ln>
                        <a:solidFill>
                          <a:schemeClr val="tx1"/>
                        </a:solidFill>
                        <a:effectLst/>
                        <a:latin typeface="Times New Roman" panose="02020603050405020304" pitchFamily="18" charset="0"/>
                      </a:endParaRPr>
                    </a:p>
                  </a:txBody>
                  <a:tcPr marT="0" marB="0" horzOverflow="overflow">
                    <a:lnL>
                      <a:noFill/>
                    </a:lnL>
                    <a:lnR cap="flat">
                      <a:noFill/>
                    </a:lnR>
                    <a:lnT>
                      <a:noFill/>
                    </a:lnT>
                    <a:lnB>
                      <a:noFill/>
                    </a:lnB>
                    <a:lnTlToBr>
                      <a:noFill/>
                    </a:lnTlToBr>
                    <a:lnBlToTr>
                      <a:noFill/>
                    </a:lnBlToTr>
                    <a:noFill/>
                  </a:tcPr>
                </a:tc>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Saite, Late Period</a:t>
                      </a:r>
                      <a:endParaRPr kumimoji="0" 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   (XXVI)</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cap="flat">
                      <a:noFill/>
                    </a:lnL>
                    <a:lnR>
                      <a:noFill/>
                    </a:lnR>
                    <a:lnT>
                      <a:noFill/>
                    </a:lnT>
                    <a:lnB>
                      <a:noFill/>
                    </a:lnB>
                    <a:lnTlToBr>
                      <a:noFill/>
                    </a:lnTlToBr>
                    <a:lnBlToTr>
                      <a:noFill/>
                    </a:lnBlToTr>
                    <a:noFill/>
                  </a:tcPr>
                </a:tc>
                <a:tc>
                  <a:txBody>
                    <a:bodyPr/>
                    <a:lstStyle>
                      <a:lvl1pPr>
                        <a:spcBef>
                          <a:spcPct val="20000"/>
                        </a:spcBef>
                        <a:tabLst>
                          <a:tab pos="128588" algn="l"/>
                          <a:tab pos="1885950" algn="ctr"/>
                          <a:tab pos="2514600" algn="l"/>
                          <a:tab pos="2600325" algn="l"/>
                        </a:tabLst>
                        <a:defRPr sz="2800">
                          <a:solidFill>
                            <a:schemeClr val="tx1"/>
                          </a:solidFill>
                          <a:latin typeface="Times New Roman" panose="02020603050405020304" pitchFamily="18" charset="0"/>
                        </a:defRPr>
                      </a:lvl1pPr>
                      <a:lvl2pPr>
                        <a:spcBef>
                          <a:spcPct val="20000"/>
                        </a:spcBef>
                        <a:tabLst>
                          <a:tab pos="128588" algn="l"/>
                          <a:tab pos="1885950" algn="ctr"/>
                          <a:tab pos="2514600" algn="l"/>
                          <a:tab pos="2600325" algn="l"/>
                        </a:tabLst>
                        <a:defRPr sz="2400">
                          <a:solidFill>
                            <a:schemeClr val="tx1"/>
                          </a:solidFill>
                          <a:latin typeface="Times New Roman" panose="02020603050405020304" pitchFamily="18" charset="0"/>
                        </a:defRPr>
                      </a:lvl2pPr>
                      <a:lvl3pPr>
                        <a:spcBef>
                          <a:spcPct val="20000"/>
                        </a:spcBef>
                        <a:tabLst>
                          <a:tab pos="128588" algn="l"/>
                          <a:tab pos="1885950" algn="ctr"/>
                          <a:tab pos="2514600" algn="l"/>
                          <a:tab pos="2600325" algn="l"/>
                        </a:tabLst>
                        <a:defRPr sz="2000">
                          <a:solidFill>
                            <a:schemeClr val="tx1"/>
                          </a:solidFill>
                          <a:latin typeface="Times New Roman" panose="02020603050405020304" pitchFamily="18" charset="0"/>
                        </a:defRPr>
                      </a:lvl3pPr>
                      <a:lvl4pPr>
                        <a:spcBef>
                          <a:spcPct val="20000"/>
                        </a:spcBef>
                        <a:tabLst>
                          <a:tab pos="128588" algn="l"/>
                          <a:tab pos="1885950" algn="ctr"/>
                          <a:tab pos="2514600" algn="l"/>
                          <a:tab pos="2600325" algn="l"/>
                        </a:tabLst>
                        <a:defRPr>
                          <a:solidFill>
                            <a:schemeClr val="tx1"/>
                          </a:solidFill>
                          <a:latin typeface="Times New Roman" panose="02020603050405020304" pitchFamily="18" charset="0"/>
                        </a:defRPr>
                      </a:lvl4pPr>
                      <a:lvl5pPr>
                        <a:spcBef>
                          <a:spcPct val="20000"/>
                        </a:spcBef>
                        <a:tabLst>
                          <a:tab pos="128588" algn="l"/>
                          <a:tab pos="1885950" algn="ctr"/>
                          <a:tab pos="2514600" algn="l"/>
                          <a:tab pos="2600325" algn="l"/>
                        </a:tabLst>
                        <a:defRPr>
                          <a:solidFill>
                            <a:schemeClr val="tx1"/>
                          </a:solidFill>
                          <a:latin typeface="Times New Roman" panose="02020603050405020304" pitchFamily="18" charset="0"/>
                        </a:defRPr>
                      </a:lvl5pPr>
                      <a:lvl6pPr eaLnBrk="0" fontAlgn="base" hangingPunct="0">
                        <a:spcBef>
                          <a:spcPct val="20000"/>
                        </a:spcBef>
                        <a:spcAft>
                          <a:spcPct val="0"/>
                        </a:spcAft>
                        <a:tabLst>
                          <a:tab pos="128588" algn="l"/>
                          <a:tab pos="1885950" algn="ctr"/>
                          <a:tab pos="2514600" algn="l"/>
                          <a:tab pos="2600325" algn="l"/>
                        </a:tabLst>
                        <a:defRPr>
                          <a:solidFill>
                            <a:schemeClr val="tx1"/>
                          </a:solidFill>
                          <a:latin typeface="Times New Roman" panose="02020603050405020304" pitchFamily="18" charset="0"/>
                        </a:defRPr>
                      </a:lvl6pPr>
                      <a:lvl7pPr eaLnBrk="0" fontAlgn="base" hangingPunct="0">
                        <a:spcBef>
                          <a:spcPct val="20000"/>
                        </a:spcBef>
                        <a:spcAft>
                          <a:spcPct val="0"/>
                        </a:spcAft>
                        <a:tabLst>
                          <a:tab pos="128588" algn="l"/>
                          <a:tab pos="1885950" algn="ctr"/>
                          <a:tab pos="2514600" algn="l"/>
                          <a:tab pos="2600325" algn="l"/>
                        </a:tabLst>
                        <a:defRPr>
                          <a:solidFill>
                            <a:schemeClr val="tx1"/>
                          </a:solidFill>
                          <a:latin typeface="Times New Roman" panose="02020603050405020304" pitchFamily="18" charset="0"/>
                        </a:defRPr>
                      </a:lvl7pPr>
                      <a:lvl8pPr eaLnBrk="0" fontAlgn="base" hangingPunct="0">
                        <a:spcBef>
                          <a:spcPct val="20000"/>
                        </a:spcBef>
                        <a:spcAft>
                          <a:spcPct val="0"/>
                        </a:spcAft>
                        <a:tabLst>
                          <a:tab pos="128588" algn="l"/>
                          <a:tab pos="1885950" algn="ctr"/>
                          <a:tab pos="2514600" algn="l"/>
                          <a:tab pos="2600325" algn="l"/>
                        </a:tabLst>
                        <a:defRPr>
                          <a:solidFill>
                            <a:schemeClr val="tx1"/>
                          </a:solidFill>
                          <a:latin typeface="Times New Roman" panose="02020603050405020304" pitchFamily="18" charset="0"/>
                        </a:defRPr>
                      </a:lvl8pPr>
                      <a:lvl9pPr eaLnBrk="0" fontAlgn="base" hangingPunct="0">
                        <a:spcBef>
                          <a:spcPct val="20000"/>
                        </a:spcBef>
                        <a:spcAft>
                          <a:spcPct val="0"/>
                        </a:spcAft>
                        <a:tabLst>
                          <a:tab pos="128588" algn="l"/>
                          <a:tab pos="1885950" algn="ctr"/>
                          <a:tab pos="2514600" algn="l"/>
                          <a:tab pos="2600325" algn="l"/>
                        </a:tabLs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85000"/>
                        </a:lnSpc>
                        <a:spcBef>
                          <a:spcPct val="0"/>
                        </a:spcBef>
                        <a:spcAft>
                          <a:spcPct val="0"/>
                        </a:spcAft>
                        <a:buClrTx/>
                        <a:buSzTx/>
                        <a:buFontTx/>
                        <a:buNone/>
                        <a:tabLst>
                          <a:tab pos="128588" algn="l"/>
                          <a:tab pos="1885950" algn="ctr"/>
                          <a:tab pos="2514600" algn="l"/>
                          <a:tab pos="2600325" algn="l"/>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661–525</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cap="flat">
                      <a:noFill/>
                    </a:lnR>
                    <a:lnT>
                      <a:noFill/>
                    </a:lnT>
                    <a:lnB>
                      <a:noFill/>
                    </a:lnB>
                    <a:lnTlToBr>
                      <a:noFill/>
                    </a:lnTlToBr>
                    <a:lnBlToTr>
                      <a:noFill/>
                    </a:lnBlToTr>
                    <a:noFill/>
                  </a:tcPr>
                </a:tc>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Persian</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525–332</a:t>
                      </a:r>
                      <a:endParaRPr kumimoji="0" 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(interrupted)</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Death of Darius I of Persia (486)</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cap="flat">
                      <a:noFill/>
                    </a:lnR>
                    <a:lnT>
                      <a:noFill/>
                    </a:lnT>
                    <a:lnB>
                      <a:noFill/>
                    </a:lnB>
                    <a:lnTlToBr>
                      <a:noFill/>
                    </a:lnTlToBr>
                    <a:lnBlToTr>
                      <a:noFill/>
                    </a:lnBlToTr>
                    <a:noFill/>
                  </a:tcPr>
                </a:tc>
              </a:tr>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Graeco-Roman</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332–30</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Alexander (332–323); </a:t>
                      </a:r>
                      <a:r>
                        <a:rPr kumimoji="0" lang="en-US" sz="1800" b="1"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Ptolemies</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14 Kings (323–30 </a:t>
                      </a:r>
                      <a:r>
                        <a:rPr kumimoji="0" lang="en-US" sz="1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BCE</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Rosetta Stone inscribed (197 </a:t>
                      </a:r>
                      <a:r>
                        <a:rPr kumimoji="0" lang="en-US" sz="1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BCE</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Cleopatra (51–30 </a:t>
                      </a:r>
                      <a:r>
                        <a:rPr kumimoji="0" lang="en-US" sz="16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BCE</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a:t>
                      </a:r>
                      <a:endParaRPr kumimoji="0" lang="en-US" sz="2400" b="0" i="0" u="none" strike="noStrike" cap="none" normalizeH="0" baseline="0" dirty="0" smtClean="0">
                        <a:ln>
                          <a:noFill/>
                        </a:ln>
                        <a:solidFill>
                          <a:schemeClr val="tx1"/>
                        </a:solidFill>
                        <a:effectLst/>
                        <a:latin typeface="Times New Roman" panose="02020603050405020304" pitchFamily="18" charset="0"/>
                      </a:endParaRPr>
                    </a:p>
                  </a:txBody>
                  <a:tcPr marT="0" marB="0" horzOverflow="overflow">
                    <a:lnL>
                      <a:noFill/>
                    </a:lnL>
                    <a:lnR cap="flat">
                      <a:noFill/>
                    </a:lnR>
                    <a:lnT>
                      <a:noFill/>
                    </a:lnT>
                    <a:lnB>
                      <a:noFill/>
                    </a:lnB>
                    <a:lnTlToBr>
                      <a:noFill/>
                    </a:lnTlToBr>
                    <a:lnBlToTr>
                      <a:noFill/>
                    </a:lnBlToTr>
                    <a:noFill/>
                  </a:tcPr>
                </a:tc>
              </a:tr>
              <a:tr h="228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Byzantine</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305–642 </a:t>
                      </a:r>
                      <a:r>
                        <a:rPr kumimoji="0" lang="en-US" sz="16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CE</a:t>
                      </a:r>
                      <a:endParaRPr kumimoji="0" lang="en-US" sz="20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cap="flat">
                      <a:noFill/>
                    </a:lnR>
                    <a:lnT>
                      <a:noFill/>
                    </a:lnT>
                    <a:lnB>
                      <a:noFill/>
                    </a:lnB>
                    <a:lnTlToBr>
                      <a:noFill/>
                    </a:lnTlToBr>
                    <a:lnBlToTr>
                      <a:noFill/>
                    </a:lnBlToTr>
                    <a:noFill/>
                  </a:tcPr>
                </a:tc>
              </a:tr>
              <a:tr h="1809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Arabic</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642–1517</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cap="flat">
                      <a:noFill/>
                    </a:lnR>
                    <a:lnT>
                      <a:noFill/>
                    </a:lnT>
                    <a:lnB>
                      <a:noFill/>
                    </a:lnB>
                    <a:lnTlToBr>
                      <a:noFill/>
                    </a:lnTlToBr>
                    <a:lnBlToTr>
                      <a:noFill/>
                    </a:lnBlToTr>
                    <a:noFill/>
                  </a:tcPr>
                </a:tc>
              </a:tr>
              <a:tr h="2159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Turkish</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1517–1804</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Rosetta Stone discovered (1779)</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cap="flat">
                      <a:noFill/>
                    </a:lnR>
                    <a:lnT>
                      <a:noFill/>
                    </a:lnT>
                    <a:lnB>
                      <a:noFill/>
                    </a:lnB>
                    <a:lnTlToBr>
                      <a:noFill/>
                    </a:lnTlToBr>
                    <a:lnBlToTr>
                      <a:noFill/>
                    </a:lnBlToTr>
                    <a:noFill/>
                  </a:tcPr>
                </a:tc>
              </a:tr>
              <a:tr h="3667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Modern</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1804–present</a:t>
                      </a:r>
                      <a:endParaRPr kumimoji="0" lang="en-US" sz="2400" b="0" i="0" u="none" strike="noStrike" cap="none" normalizeH="0" baseline="0" smtClean="0">
                        <a:ln>
                          <a:noFill/>
                        </a:ln>
                        <a:solidFill>
                          <a:schemeClr val="tx1"/>
                        </a:solidFill>
                        <a:effectLst/>
                        <a:latin typeface="Times New Roman" panose="02020603050405020304" pitchFamily="18" charset="0"/>
                      </a:endParaRPr>
                    </a:p>
                  </a:txBody>
                  <a:tcPr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Mohamed </a:t>
                      </a:r>
                      <a:r>
                        <a:rPr kumimoji="0" lang="en-US" sz="1800" b="1"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Aly</a:t>
                      </a:r>
                      <a:r>
                        <a:rPr kumimoji="0" lang="en-US" sz="1800" b="1"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dynasty (1804–1952); Republic (1952–present)</a:t>
                      </a:r>
                      <a:endParaRPr kumimoji="0" lang="en-US" sz="2400" b="0" i="0" u="none" strike="noStrike" cap="none" normalizeH="0" baseline="0" dirty="0" smtClean="0">
                        <a:ln>
                          <a:noFill/>
                        </a:ln>
                        <a:solidFill>
                          <a:schemeClr val="tx1"/>
                        </a:solidFill>
                        <a:effectLst/>
                        <a:latin typeface="Times New Roman" panose="02020603050405020304" pitchFamily="18" charset="0"/>
                      </a:endParaRPr>
                    </a:p>
                  </a:txBody>
                  <a:tcPr marT="0" marB="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1526" name="Rectangle 230"/>
          <p:cNvSpPr>
            <a:spLocks noChangeArrowheads="1"/>
          </p:cNvSpPr>
          <p:nvPr/>
        </p:nvSpPr>
        <p:spPr bwMode="auto">
          <a:xfrm>
            <a:off x="-404813" y="72882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ustDataLst>
      <p:tags r:id="rId1"/>
    </p:custData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228600" y="152400"/>
            <a:ext cx="8686800" cy="284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700" b="1"/>
              <a:t>These poetic‑philosophic legends and symbols profoundly affected Christian ritual and theology.</a:t>
            </a:r>
          </a:p>
          <a:p>
            <a:pPr>
              <a:lnSpc>
                <a:spcPct val="90000"/>
              </a:lnSpc>
              <a:spcAft>
                <a:spcPct val="40000"/>
              </a:spcAft>
            </a:pPr>
            <a:r>
              <a:rPr lang="en-US" sz="2700" b="1"/>
              <a:t>Early Christians sometimes worshiped before the statues of Isis suckling the infant Horus, seeing in them another form of the ancient and noble myth by which woman (i.e., the female principle), creating all things, becomes at last the Mother of God.</a:t>
            </a:r>
          </a:p>
        </p:txBody>
      </p:sp>
      <p:sp>
        <p:nvSpPr>
          <p:cNvPr id="254979" name="Rectangle 3"/>
          <p:cNvSpPr>
            <a:spLocks noChangeArrowheads="1"/>
          </p:cNvSpPr>
          <p:nvPr/>
        </p:nvSpPr>
        <p:spPr bwMode="auto">
          <a:xfrm>
            <a:off x="0" y="3429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800" b="1"/>
          </a:p>
        </p:txBody>
      </p:sp>
      <p:pic>
        <p:nvPicPr>
          <p:cNvPr id="254980" name="Picture 4" descr="04"/>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6446838" y="2667000"/>
            <a:ext cx="2697162" cy="4191000"/>
          </a:xfrm>
          <a:prstGeom prst="rect">
            <a:avLst/>
          </a:prstGeom>
          <a:noFill/>
          <a:extLst>
            <a:ext uri="{909E8E84-426E-40DD-AFC4-6F175D3DCCD1}">
              <a14:hiddenFill xmlns:a14="http://schemas.microsoft.com/office/drawing/2010/main">
                <a:solidFill>
                  <a:srgbClr val="FFFFFF"/>
                </a:solidFill>
              </a14:hiddenFill>
            </a:ext>
          </a:extLst>
        </p:spPr>
      </p:pic>
      <p:sp>
        <p:nvSpPr>
          <p:cNvPr id="254981" name="Rectangle 5"/>
          <p:cNvSpPr>
            <a:spLocks noChangeArrowheads="1"/>
          </p:cNvSpPr>
          <p:nvPr/>
        </p:nvSpPr>
        <p:spPr bwMode="auto">
          <a:xfrm>
            <a:off x="228600" y="3200400"/>
            <a:ext cx="6248400" cy="30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700" b="1"/>
              <a:t>Isis suckling her sun Horus, later depicted as a falcon-headed god.</a:t>
            </a:r>
          </a:p>
          <a:p>
            <a:pPr>
              <a:lnSpc>
                <a:spcPct val="90000"/>
              </a:lnSpc>
              <a:spcAft>
                <a:spcPct val="40000"/>
              </a:spcAft>
            </a:pPr>
            <a:r>
              <a:rPr lang="en-US" sz="2700" b="1"/>
              <a:t>Isis later became a cult figure and was worshiped as a female deity.</a:t>
            </a:r>
          </a:p>
          <a:p>
            <a:pPr>
              <a:lnSpc>
                <a:spcPct val="90000"/>
              </a:lnSpc>
              <a:spcAft>
                <a:spcPct val="40000"/>
              </a:spcAft>
            </a:pPr>
            <a:r>
              <a:rPr lang="en-US" sz="2700" b="1"/>
              <a:t>Egyptian theology has a strong influence on subsequent religious practices of Judaism, Christianity, and Islam.</a:t>
            </a:r>
          </a:p>
        </p:txBody>
      </p:sp>
      <p:sp>
        <p:nvSpPr>
          <p:cNvPr id="254982" name="Rectangle 6"/>
          <p:cNvSpPr>
            <a:spLocks noChangeArrowheads="1"/>
          </p:cNvSpPr>
          <p:nvPr/>
        </p:nvSpPr>
        <p:spPr bwMode="auto">
          <a:xfrm>
            <a:off x="3276600" y="6324600"/>
            <a:ext cx="2279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J. Janick photo.</a:t>
            </a:r>
            <a:endParaRPr lang="en-US" sz="2800" b="1"/>
          </a:p>
        </p:txBody>
      </p:sp>
    </p:spTree>
    <p:custDataLst>
      <p:tags r:id="rId1"/>
    </p:custData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571500" y="1676400"/>
            <a:ext cx="8001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800" b="1"/>
              <a:t>Behind these kings and queens were pawns; behind these temples, palaces and pyramids were the workers of the cities and peasants of the fields.</a:t>
            </a:r>
          </a:p>
          <a:p>
            <a:pPr>
              <a:lnSpc>
                <a:spcPct val="90000"/>
              </a:lnSpc>
              <a:spcAft>
                <a:spcPct val="40000"/>
              </a:spcAft>
            </a:pPr>
            <a:r>
              <a:rPr lang="en-US" sz="2800" b="1"/>
              <a:t>The population of Egypt in the fourth century before Christ is estimated at some 7,000,000 souls.</a:t>
            </a:r>
          </a:p>
          <a:p>
            <a:pPr>
              <a:lnSpc>
                <a:spcPct val="90000"/>
              </a:lnSpc>
              <a:spcAft>
                <a:spcPct val="40000"/>
              </a:spcAft>
            </a:pPr>
            <a:r>
              <a:rPr lang="en-US" sz="2800" b="1"/>
              <a:t>Herodotus describes them optimistically as he found them about 450 </a:t>
            </a:r>
            <a:r>
              <a:rPr lang="en-US" b="1"/>
              <a:t>BCE</a:t>
            </a:r>
            <a:r>
              <a:rPr lang="en-US" sz="2800" b="1"/>
              <a:t>:</a:t>
            </a:r>
          </a:p>
        </p:txBody>
      </p:sp>
      <p:sp>
        <p:nvSpPr>
          <p:cNvPr id="186372" name="Rectangle 4"/>
          <p:cNvSpPr>
            <a:spLocks noChangeArrowheads="1"/>
          </p:cNvSpPr>
          <p:nvPr/>
        </p:nvSpPr>
        <p:spPr bwMode="auto">
          <a:xfrm>
            <a:off x="3652838" y="882650"/>
            <a:ext cx="1838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W. Durant</a:t>
            </a:r>
          </a:p>
        </p:txBody>
      </p:sp>
      <p:sp>
        <p:nvSpPr>
          <p:cNvPr id="186373" name="Rectangle 5"/>
          <p:cNvSpPr>
            <a:spLocks noGrp="1" noChangeArrowheads="1"/>
          </p:cNvSpPr>
          <p:nvPr>
            <p:ph type="title" idx="4294967295"/>
          </p:nvPr>
        </p:nvSpPr>
        <p:spPr>
          <a:xfrm>
            <a:off x="685800" y="0"/>
            <a:ext cx="7772400" cy="914400"/>
          </a:xfrm>
        </p:spPr>
        <p:txBody>
          <a:bodyPr/>
          <a:lstStyle/>
          <a:p>
            <a:r>
              <a:rPr lang="en-US" sz="2800" b="1">
                <a:solidFill>
                  <a:schemeClr val="tx1"/>
                </a:solidFill>
              </a:rPr>
              <a:t>Agriculture</a:t>
            </a:r>
          </a:p>
        </p:txBody>
      </p:sp>
    </p:spTree>
    <p:custDataLst>
      <p:tags r:id="rId1"/>
    </p:custData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438150" y="1250950"/>
            <a:ext cx="832485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i="1"/>
              <a:t>They gather in the fruits of the earth with less labor than any other people, … for they have not the toil of breaking up the furrow with the plough, nor of hoeing, nor of any other work which all other men must labor at to obtain a crop of corn; but when the river has come of its own accord and irrigated their fields, and having irrigated them has subsided, then each man sows his own land and turns his swine into it; and when the seed has been trodden into it by the swine he waits for harvest time; then </a:t>
            </a:r>
            <a:r>
              <a:rPr lang="en-US" b="1" i="1"/>
              <a:t>…</a:t>
            </a:r>
            <a:r>
              <a:rPr lang="en-US"/>
              <a:t> </a:t>
            </a:r>
            <a:r>
              <a:rPr lang="en-US" sz="2800" b="1" i="1"/>
              <a:t>he gathers it in.</a:t>
            </a:r>
          </a:p>
        </p:txBody>
      </p:sp>
      <p:sp>
        <p:nvSpPr>
          <p:cNvPr id="82948" name="Rectangle 4"/>
          <p:cNvSpPr>
            <a:spLocks noChangeArrowheads="1"/>
          </p:cNvSpPr>
          <p:nvPr/>
        </p:nvSpPr>
        <p:spPr bwMode="auto">
          <a:xfrm>
            <a:off x="0" y="377666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800" b="1"/>
          </a:p>
        </p:txBody>
      </p:sp>
    </p:spTree>
    <p:custDataLst>
      <p:tags r:id="rId1"/>
    </p:custData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026"/>
          <p:cNvSpPr>
            <a:spLocks noChangeArrowheads="1"/>
          </p:cNvSpPr>
          <p:nvPr/>
        </p:nvSpPr>
        <p:spPr bwMode="auto">
          <a:xfrm>
            <a:off x="381000" y="439738"/>
            <a:ext cx="8382000" cy="598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800" b="1"/>
              <a:t>As the swine trod in the seed, so apes were tamed and taught to pluck fruit from the trees.</a:t>
            </a:r>
          </a:p>
          <a:p>
            <a:pPr>
              <a:lnSpc>
                <a:spcPct val="90000"/>
              </a:lnSpc>
              <a:spcAft>
                <a:spcPct val="40000"/>
              </a:spcAft>
            </a:pPr>
            <a:r>
              <a:rPr lang="en-US" sz="2800" b="1"/>
              <a:t>And the same Nile that irrigated the fields deposited upon them, in its inundation, thousands of fish in shallow pools; even the same net with which the peasant fished during the day was used around his head at night as a double protection against mosquitoes.</a:t>
            </a:r>
          </a:p>
          <a:p>
            <a:pPr>
              <a:lnSpc>
                <a:spcPct val="90000"/>
              </a:lnSpc>
              <a:spcAft>
                <a:spcPct val="40000"/>
              </a:spcAft>
            </a:pPr>
            <a:r>
              <a:rPr lang="en-US" sz="2800" b="1"/>
              <a:t>Nevertheless it was not he who profited by the bounty of the river.</a:t>
            </a:r>
          </a:p>
          <a:p>
            <a:pPr>
              <a:lnSpc>
                <a:spcPct val="90000"/>
              </a:lnSpc>
              <a:spcAft>
                <a:spcPct val="40000"/>
              </a:spcAft>
            </a:pPr>
            <a:r>
              <a:rPr lang="en-US" sz="2800" b="1"/>
              <a:t>Every acre of the soil belonged to the Pharaoh, and other men could use it only by his kind indulgence; every tiller of the earth had to pay him an annual tax of ten</a:t>
            </a:r>
            <a:r>
              <a:rPr lang="en-US" sz="2800" b="1" baseline="30000"/>
              <a:t> </a:t>
            </a:r>
            <a:r>
              <a:rPr lang="en-US" sz="2800" b="1"/>
              <a:t>or twenty</a:t>
            </a:r>
            <a:r>
              <a:rPr lang="en-US" sz="2800" b="1" baseline="30000"/>
              <a:t> </a:t>
            </a:r>
            <a:r>
              <a:rPr lang="en-US" sz="2800" b="1"/>
              <a:t>percent in kind.</a:t>
            </a:r>
          </a:p>
        </p:txBody>
      </p:sp>
    </p:spTree>
    <p:custDataLst>
      <p:tags r:id="rId1"/>
    </p:custData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04800" y="439738"/>
            <a:ext cx="8534400" cy="598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800" b="1"/>
              <a:t>Large tracts were owned by the feudal barons or other wealthy men; the size of some of these estates may be judged from the circumstance that one of them had 1500 cows.  Cereals, fish and meat were the chief items of diet.</a:t>
            </a:r>
          </a:p>
          <a:p>
            <a:pPr>
              <a:lnSpc>
                <a:spcPct val="90000"/>
              </a:lnSpc>
              <a:spcAft>
                <a:spcPct val="40000"/>
              </a:spcAft>
            </a:pPr>
            <a:r>
              <a:rPr lang="en-US" sz="2800" b="1"/>
              <a:t>One fragment tells the school-boy what he is permitted to eat; it includes 33 forms of the flesh, 48 baked meats, and 24 varieties of drink.</a:t>
            </a:r>
          </a:p>
          <a:p>
            <a:pPr>
              <a:lnSpc>
                <a:spcPct val="90000"/>
              </a:lnSpc>
              <a:spcAft>
                <a:spcPct val="40000"/>
              </a:spcAft>
            </a:pPr>
            <a:r>
              <a:rPr lang="en-US" sz="2800" b="1"/>
              <a:t>The rich washed down their meals with wine, the poor with barley beer.  The lot of the peasant was hard.</a:t>
            </a:r>
          </a:p>
          <a:p>
            <a:pPr>
              <a:lnSpc>
                <a:spcPct val="90000"/>
              </a:lnSpc>
              <a:spcAft>
                <a:spcPct val="40000"/>
              </a:spcAft>
            </a:pPr>
            <a:r>
              <a:rPr lang="en-US" sz="2800" b="1"/>
              <a:t>The “free” farmer was subject daily to the middleman and the tax-collector, who dealt with him on the most time-honored of economic principles, taking “all that the traffic would bear” out of the produce of the land.</a:t>
            </a:r>
          </a:p>
        </p:txBody>
      </p:sp>
    </p:spTree>
    <p:custDataLst>
      <p:tags r:id="rId1"/>
    </p:custData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81000" y="663575"/>
            <a:ext cx="82296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800" b="1"/>
              <a:t>Here is how a complacent contemporary scribe conceived the life of the men who fed ancient Egypt:</a:t>
            </a:r>
          </a:p>
        </p:txBody>
      </p:sp>
      <p:sp>
        <p:nvSpPr>
          <p:cNvPr id="84995" name="Rectangle 3"/>
          <p:cNvSpPr>
            <a:spLocks noChangeArrowheads="1"/>
          </p:cNvSpPr>
          <p:nvPr/>
        </p:nvSpPr>
        <p:spPr bwMode="auto">
          <a:xfrm>
            <a:off x="381000" y="1905000"/>
            <a:ext cx="84582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800" b="1" i="1"/>
              <a:t>Dost thou not recall the picture of the farmer when the tenth of his grain is levied?</a:t>
            </a:r>
          </a:p>
          <a:p>
            <a:pPr>
              <a:lnSpc>
                <a:spcPct val="90000"/>
              </a:lnSpc>
              <a:spcAft>
                <a:spcPct val="40000"/>
              </a:spcAft>
            </a:pPr>
            <a:r>
              <a:rPr lang="en-US" sz="2800" b="1" i="1"/>
              <a:t>Worms have destroyed half the wheat, and the hippopotami have eaten the rest; there are swarms of rats in the fields, the grasshoppers alight there, the cattle devour, the little birds pilfer; and if the farmer loses sight for an instant of what remains on the ground, it is carried off by robbers; moreover, the thongs which bind the iron and the hoe are worn out, and the team has died at the plough.</a:t>
            </a:r>
          </a:p>
        </p:txBody>
      </p:sp>
    </p:spTree>
    <p:custDataLst>
      <p:tags r:id="rId2"/>
    </p:custDataLst>
  </p:cSld>
  <p:clrMapOvr>
    <a:overrideClrMapping bg1="dk2" tx1="lt1" bg2="dk1" tx2="lt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28600" y="304800"/>
            <a:ext cx="86868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spcAft>
                <a:spcPct val="35000"/>
              </a:spcAft>
            </a:pPr>
            <a:r>
              <a:rPr lang="en-US" sz="2800" b="1" i="1"/>
              <a:t>It is then that the scribe steps out of the boat at the landing-place to levy the tithe, and there come the Keepers of the Doors of the (King’s) Granary with cudgels, and Negroes with ribs of palm-leaves, crying, “Come now, come!”</a:t>
            </a:r>
          </a:p>
          <a:p>
            <a:pPr>
              <a:lnSpc>
                <a:spcPct val="85000"/>
              </a:lnSpc>
              <a:spcAft>
                <a:spcPct val="35000"/>
              </a:spcAft>
            </a:pPr>
            <a:r>
              <a:rPr lang="en-US" sz="2800" b="1" i="1"/>
              <a:t>There is none, and they throw the cultivator full length upon the ground, bind him, drag him to the canal, and fling him in head first; his wife is bound with him, his children are put into chains.  The neighbors in the meantime leave him and fly to save their grain.</a:t>
            </a:r>
          </a:p>
        </p:txBody>
      </p:sp>
      <p:sp>
        <p:nvSpPr>
          <p:cNvPr id="86019" name="Rectangle 3"/>
          <p:cNvSpPr>
            <a:spLocks noChangeArrowheads="1"/>
          </p:cNvSpPr>
          <p:nvPr/>
        </p:nvSpPr>
        <p:spPr bwMode="auto">
          <a:xfrm>
            <a:off x="228600" y="4356100"/>
            <a:ext cx="86868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spcAft>
                <a:spcPct val="35000"/>
              </a:spcAft>
            </a:pPr>
            <a:r>
              <a:rPr lang="en-US" sz="2800" b="1"/>
              <a:t>It is a characteristic bit of literary exaggeration; but the author might have added that the peasant was subject at any time to the corvée, doing forced labor for the King, dredging the canals, building roads, tilling the royal lands, or dragging great stones and obelisks for pyramids, temples, and palaces.</a:t>
            </a:r>
          </a:p>
        </p:txBody>
      </p:sp>
    </p:spTree>
    <p:custDataLst>
      <p:tags r:id="rId2"/>
    </p:custDataLst>
  </p:cSld>
  <p:clrMapOvr>
    <a:overrideClrMapping bg1="dk2" tx1="lt1" bg2="dk1" tx2="lt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1000" y="2058988"/>
            <a:ext cx="83820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800" b="1"/>
              <a:t>Probably a majority of the laborers in the field were moderately content, accepting their poverty patiently.</a:t>
            </a:r>
          </a:p>
          <a:p>
            <a:pPr>
              <a:lnSpc>
                <a:spcPct val="90000"/>
              </a:lnSpc>
              <a:spcAft>
                <a:spcPct val="40000"/>
              </a:spcAft>
            </a:pPr>
            <a:r>
              <a:rPr lang="en-US" sz="2800" b="1"/>
              <a:t>Many of them were slaves, captured in the wars or bonded for debt; sometimes slave-raids were organized, and women and children from abroad were sold to the highest bidder at home.</a:t>
            </a:r>
          </a:p>
        </p:txBody>
      </p:sp>
    </p:spTree>
    <p:custDataLst>
      <p:tags r:id="rId2"/>
    </p:custDataLst>
  </p:cSld>
  <p:clrMapOvr>
    <a:overrideClrMapping bg1="dk2" tx1="lt1" bg2="dk1" tx2="lt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533400" y="457200"/>
            <a:ext cx="80772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800" b="1"/>
              <a:t>An old relief in the Leyden Museum pictures a long procession of Asiatic captives passing gloomily into the land of bondage: one sees them still alive on that vivid stone, their hands tied behind their backs or their heads, or thrust through rude handcuffs of wood; their faces empty with the apathy that has known the last despair.</a:t>
            </a:r>
          </a:p>
        </p:txBody>
      </p:sp>
      <p:pic>
        <p:nvPicPr>
          <p:cNvPr id="290819" name="Picture 3" descr="asians-philistines-chained"/>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628650" y="3440113"/>
            <a:ext cx="7886700" cy="30368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1905000" y="1676400"/>
            <a:ext cx="53340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200" b="1"/>
              <a:t>	Barley</a:t>
            </a:r>
          </a:p>
          <a:p>
            <a:r>
              <a:rPr lang="en-US" sz="3200" b="1"/>
              <a:t>	Wheat</a:t>
            </a:r>
          </a:p>
          <a:p>
            <a:r>
              <a:rPr lang="en-US" sz="3200" b="1"/>
              <a:t>		Einkorn	(AA)</a:t>
            </a:r>
          </a:p>
          <a:p>
            <a:r>
              <a:rPr lang="en-US" sz="3200" b="1"/>
              <a:t>		Emmer	(AABB)</a:t>
            </a:r>
          </a:p>
          <a:p>
            <a:r>
              <a:rPr lang="en-US" sz="3200" b="1"/>
              <a:t>		Durum	(AABB)</a:t>
            </a:r>
          </a:p>
          <a:p>
            <a:r>
              <a:rPr lang="en-US" sz="3200" b="1"/>
              <a:t>		Spelt		(AABBDD)</a:t>
            </a:r>
          </a:p>
          <a:p>
            <a:r>
              <a:rPr lang="en-US" sz="3200" b="1"/>
              <a:t>		Bread		(AABBDD)</a:t>
            </a:r>
          </a:p>
        </p:txBody>
      </p:sp>
      <p:sp>
        <p:nvSpPr>
          <p:cNvPr id="88068" name="Rectangle 4"/>
          <p:cNvSpPr>
            <a:spLocks noGrp="1" noChangeArrowheads="1"/>
          </p:cNvSpPr>
          <p:nvPr>
            <p:ph type="title"/>
          </p:nvPr>
        </p:nvSpPr>
        <p:spPr>
          <a:xfrm>
            <a:off x="685800" y="457200"/>
            <a:ext cx="7772400" cy="1143000"/>
          </a:xfrm>
        </p:spPr>
        <p:txBody>
          <a:bodyPr/>
          <a:lstStyle/>
          <a:p>
            <a:r>
              <a:rPr lang="en-US" sz="3600" b="1">
                <a:solidFill>
                  <a:schemeClr val="tx1"/>
                </a:solidFill>
              </a:rPr>
              <a:t>Egyptian Grains</a:t>
            </a:r>
          </a:p>
        </p:txBody>
      </p:sp>
    </p:spTree>
    <p:custDataLst>
      <p:tags r:id="rId1"/>
    </p:custData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39"/>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191000" y="0"/>
            <a:ext cx="4953000" cy="3284538"/>
          </a:xfrm>
          <a:prstGeom prst="rect">
            <a:avLst/>
          </a:prstGeom>
          <a:noFill/>
          <a:extLst>
            <a:ext uri="{909E8E84-426E-40DD-AFC4-6F175D3DCCD1}">
              <a14:hiddenFill xmlns:a14="http://schemas.microsoft.com/office/drawing/2010/main">
                <a:solidFill>
                  <a:srgbClr val="FFFFFF"/>
                </a:solidFill>
              </a14:hiddenFill>
            </a:ext>
          </a:extLst>
        </p:spPr>
      </p:pic>
      <p:pic>
        <p:nvPicPr>
          <p:cNvPr id="183299" name="Picture 3" descr="01"/>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191000" y="3516313"/>
            <a:ext cx="4953000" cy="3341687"/>
          </a:xfrm>
          <a:prstGeom prst="rect">
            <a:avLst/>
          </a:prstGeom>
          <a:noFill/>
          <a:extLst>
            <a:ext uri="{909E8E84-426E-40DD-AFC4-6F175D3DCCD1}">
              <a14:hiddenFill xmlns:a14="http://schemas.microsoft.com/office/drawing/2010/main">
                <a:solidFill>
                  <a:srgbClr val="FFFFFF"/>
                </a:solidFill>
              </a14:hiddenFill>
            </a:ext>
          </a:extLst>
        </p:spPr>
      </p:pic>
      <p:sp>
        <p:nvSpPr>
          <p:cNvPr id="183302" name="Rectangle 6"/>
          <p:cNvSpPr>
            <a:spLocks noChangeArrowheads="1"/>
          </p:cNvSpPr>
          <p:nvPr/>
        </p:nvSpPr>
        <p:spPr bwMode="auto">
          <a:xfrm>
            <a:off x="76200" y="4724400"/>
            <a:ext cx="396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t>The great sphinx and pyramids at Giza</a:t>
            </a:r>
            <a:endParaRPr lang="en-US" sz="2800" b="1"/>
          </a:p>
        </p:txBody>
      </p:sp>
      <p:sp>
        <p:nvSpPr>
          <p:cNvPr id="183303" name="Rectangle 7"/>
          <p:cNvSpPr>
            <a:spLocks noGrp="1" noChangeArrowheads="1"/>
          </p:cNvSpPr>
          <p:nvPr>
            <p:ph type="title" idx="4294967295"/>
          </p:nvPr>
        </p:nvSpPr>
        <p:spPr>
          <a:xfrm>
            <a:off x="685800" y="609600"/>
            <a:ext cx="3124200" cy="2209800"/>
          </a:xfrm>
        </p:spPr>
        <p:txBody>
          <a:bodyPr/>
          <a:lstStyle/>
          <a:p>
            <a:r>
              <a:rPr lang="en-US" altLang="en-US" sz="2800" b="1">
                <a:solidFill>
                  <a:schemeClr val="tx1"/>
                </a:solidFill>
              </a:rPr>
              <a:t>Pyramids at Giza</a:t>
            </a:r>
            <a:endParaRPr lang="en-US" sz="2800" b="1">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2133600" y="990600"/>
            <a:ext cx="48768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000" b="1"/>
              <a:t>Alliums</a:t>
            </a:r>
          </a:p>
          <a:p>
            <a:pPr lvl="1"/>
            <a:r>
              <a:rPr lang="en-US" sz="3000" b="1"/>
              <a:t>garlic, onion</a:t>
            </a:r>
          </a:p>
          <a:p>
            <a:r>
              <a:rPr lang="en-US" sz="3000" b="1"/>
              <a:t>Cucurbits</a:t>
            </a:r>
          </a:p>
          <a:p>
            <a:pPr lvl="1"/>
            <a:r>
              <a:rPr lang="en-US" sz="3000" b="1"/>
              <a:t>melon, watermelon</a:t>
            </a:r>
          </a:p>
          <a:p>
            <a:r>
              <a:rPr lang="en-US" sz="3000" b="1"/>
              <a:t>Crucifers</a:t>
            </a:r>
          </a:p>
          <a:p>
            <a:pPr lvl="1"/>
            <a:r>
              <a:rPr lang="en-US" sz="3000" b="1"/>
              <a:t>radish</a:t>
            </a:r>
          </a:p>
          <a:p>
            <a:r>
              <a:rPr lang="en-US" sz="3000" b="1"/>
              <a:t>Lettuce</a:t>
            </a:r>
          </a:p>
          <a:p>
            <a:r>
              <a:rPr lang="en-US" sz="3000" b="1"/>
              <a:t>Parsley</a:t>
            </a:r>
          </a:p>
          <a:p>
            <a:r>
              <a:rPr lang="en-US" sz="3000" b="1"/>
              <a:t>Pulses (legume crops)</a:t>
            </a:r>
          </a:p>
          <a:p>
            <a:pPr lvl="1"/>
            <a:r>
              <a:rPr lang="en-US" sz="3000" b="1"/>
              <a:t>cowpea, fava bean,</a:t>
            </a:r>
          </a:p>
          <a:p>
            <a:pPr lvl="1"/>
            <a:r>
              <a:rPr lang="en-US" sz="3000" b="1"/>
              <a:t>chickpea, lentil</a:t>
            </a:r>
          </a:p>
        </p:txBody>
      </p:sp>
      <p:sp>
        <p:nvSpPr>
          <p:cNvPr id="95236" name="Rectangle 4"/>
          <p:cNvSpPr>
            <a:spLocks noGrp="1" noChangeArrowheads="1"/>
          </p:cNvSpPr>
          <p:nvPr>
            <p:ph type="title"/>
          </p:nvPr>
        </p:nvSpPr>
        <p:spPr>
          <a:xfrm>
            <a:off x="685800" y="76200"/>
            <a:ext cx="7772400" cy="762000"/>
          </a:xfrm>
        </p:spPr>
        <p:txBody>
          <a:bodyPr/>
          <a:lstStyle/>
          <a:p>
            <a:r>
              <a:rPr lang="en-US" sz="3600" b="1">
                <a:solidFill>
                  <a:schemeClr val="tx1"/>
                </a:solidFill>
              </a:rPr>
              <a:t>Egyptian Vegetables</a:t>
            </a:r>
          </a:p>
        </p:txBody>
      </p:sp>
    </p:spTree>
    <p:custDataLst>
      <p:tags r:id="rId1"/>
    </p:custData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2585" name="Group 745"/>
          <p:cNvGraphicFramePr>
            <a:graphicFrameLocks noGrp="1"/>
          </p:cNvGraphicFramePr>
          <p:nvPr/>
        </p:nvGraphicFramePr>
        <p:xfrm>
          <a:off x="152400" y="327025"/>
          <a:ext cx="8839200" cy="6072512"/>
        </p:xfrm>
        <a:graphic>
          <a:graphicData uri="http://schemas.openxmlformats.org/drawingml/2006/table">
            <a:tbl>
              <a:tblPr/>
              <a:tblGrid>
                <a:gridCol w="2133600"/>
                <a:gridCol w="2590800"/>
                <a:gridCol w="2613025"/>
                <a:gridCol w="1501775"/>
              </a:tblGrid>
              <a:tr h="457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Common name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of fruit crops</a:t>
                      </a:r>
                      <a:endParaRPr kumimoji="0" lang="en-US" sz="1800" b="1" i="0" u="none" strike="noStrike" cap="none" normalizeH="0" baseline="0" smtClean="0">
                        <a:ln>
                          <a:noFill/>
                        </a:ln>
                        <a:solidFill>
                          <a:srgbClr val="FFFFFF"/>
                        </a:solidFill>
                        <a:effectLst/>
                        <a:latin typeface="Times New Roman" panose="02020603050405020304" pitchFamily="18" charset="0"/>
                      </a:endParaRPr>
                    </a:p>
                  </a:txBody>
                  <a:tcPr marL="0" marR="0" marT="0" marB="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Scientific name</a:t>
                      </a:r>
                      <a:endParaRPr kumimoji="0" lang="en-US" sz="1800" b="1" i="0" u="none" strike="noStrike" cap="none" normalizeH="0" baseline="0" smtClean="0">
                        <a:ln>
                          <a:noFill/>
                        </a:ln>
                        <a:solidFill>
                          <a:srgbClr val="FFFFFF"/>
                        </a:solidFill>
                        <a:effectLst/>
                        <a:latin typeface="Times New Roman" panose="02020603050405020304" pitchFamily="18" charset="0"/>
                      </a:endParaRPr>
                    </a:p>
                  </a:txBody>
                  <a:tcPr marL="0" marR="0" marT="0" marB="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Earliest record</a:t>
                      </a:r>
                    </a:p>
                  </a:txBody>
                  <a:tcPr marL="0" marR="0" marT="0" marB="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Evidence</a:t>
                      </a:r>
                      <a:endParaRPr kumimoji="0" lang="en-US" sz="1800" b="1" i="0" u="none" strike="noStrike" cap="none" normalizeH="0" baseline="0" smtClean="0">
                        <a:ln>
                          <a:noFill/>
                        </a:ln>
                        <a:solidFill>
                          <a:srgbClr val="FFFFFF"/>
                        </a:solidFill>
                        <a:effectLst/>
                        <a:latin typeface="Times New Roman" panose="02020603050405020304" pitchFamily="18" charset="0"/>
                      </a:endParaRPr>
                    </a:p>
                  </a:txBody>
                  <a:tcPr marL="0" marR="0" marT="0" marB="0"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Date palm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Phoenix dactylifera</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Pre-dynastic</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74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Doum palm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Hyphaene thebaica</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Pre-dynastic</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38735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Sycomore fig</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Ficus sycomorus	</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Pre-dynastic</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2492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Jujube</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Ziziphus spina-Christi</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I (Old Kingdom)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Fig</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Ficus carica</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II (Old Kingdom)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Artistic</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Grape</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Vitis vinifera</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II (Old Kingdom)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Hegelig</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Balanites aegyptiaca</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III (Old Kingdom)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2428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Persea </a:t>
                      </a: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(lebakh)</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Mimusops shimperi</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III (Old Kingdom)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3794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Argun palm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Medemia argun	</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V (Old Kingdom)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Carob</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Ceratonia siliqua </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XII (Middle Kingdom)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4111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Pomegranate</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Punica granatum </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XII (Middle Kingdom)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Egyptian plum</a:t>
                      </a:r>
                      <a:endPar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Cordia myxa	</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XVIII (New Kingdom)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Olive</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Olea europea	</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XVIII (New Kingdom)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3651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Apple</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Malus ×domestica</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XVIIII (New Kingdom)</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Literary</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Peach</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Prunus persica	</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Graeco-Roman</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4111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Pear</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Pyrus communis	</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Graeco-Roman</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Archeological</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Cherry</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Prunus avium; P. cerasus</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5 </a:t>
                      </a:r>
                      <a:r>
                        <a:rPr kumimoji="0" lang="en-US" sz="16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BCE</a:t>
                      </a:r>
                      <a:endParaRPr kumimoji="0" lang="en-US" sz="16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Literary</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a:noFill/>
                    </a:lnB>
                    <a:lnTlToBr>
                      <a:noFill/>
                    </a:lnTlToBr>
                    <a:lnBlToTr>
                      <a:noFill/>
                    </a:lnBlToTr>
                    <a:noFill/>
                  </a:tcPr>
                </a:tc>
              </a:tr>
              <a:tr h="274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Citron</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Citrus medica</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2</a:t>
                      </a:r>
                      <a:r>
                        <a:rPr kumimoji="0" lang="en-US" sz="1800" b="1" i="0" u="none" strike="noStrike" cap="none" normalizeH="0" baseline="30000" smtClean="0">
                          <a:ln>
                            <a:noFill/>
                          </a:ln>
                          <a:solidFill>
                            <a:srgbClr val="FFFF00"/>
                          </a:solidFill>
                          <a:effectLst/>
                          <a:latin typeface="Times New Roman" panose="02020603050405020304" pitchFamily="18" charset="0"/>
                          <a:cs typeface="Times New Roman" panose="02020603050405020304" pitchFamily="18" charset="0"/>
                        </a:rPr>
                        <a:t>nd</a:t>
                      </a: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 century </a:t>
                      </a:r>
                      <a:r>
                        <a:rPr kumimoji="0" lang="en-US" sz="16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CE</a:t>
                      </a:r>
                      <a:endParaRPr kumimoji="0" lang="en-US" sz="16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anose="02020603050405020304" pitchFamily="18" charset="0"/>
                          <a:cs typeface="Times New Roman" panose="02020603050405020304" pitchFamily="18" charset="0"/>
                        </a:rPr>
                        <a:t>Literary</a:t>
                      </a:r>
                      <a:endParaRPr kumimoji="0" lang="en-US" sz="1800" b="1" i="0" u="none" strike="noStrike" cap="none" normalizeH="0" baseline="0" smtClean="0">
                        <a:ln>
                          <a:noFill/>
                        </a:ln>
                        <a:solidFill>
                          <a:schemeClr val="tx1"/>
                        </a:solidFill>
                        <a:effectLst/>
                        <a:latin typeface="Times New Roman" panose="02020603050405020304" pitchFamily="18" charset="0"/>
                      </a:endParaRPr>
                    </a:p>
                  </a:txBody>
                  <a:tcPr marL="0" marR="0" marT="0" marB="0" horzOverflow="overflow">
                    <a:lnL>
                      <a:noFill/>
                    </a:lnL>
                    <a:lnR cap="flat">
                      <a:noFill/>
                    </a:lnR>
                    <a:lnT>
                      <a:noFill/>
                    </a:lnT>
                    <a:lnB cap="flat">
                      <a:noFill/>
                    </a:lnB>
                    <a:lnTlToBr>
                      <a:noFill/>
                    </a:lnTlToBr>
                    <a:lnBlToTr>
                      <a:noFill/>
                    </a:lnBlToTr>
                    <a:noFill/>
                  </a:tcPr>
                </a:tc>
              </a:tr>
            </a:tbl>
          </a:graphicData>
        </a:graphic>
      </p:graphicFrame>
      <p:sp>
        <p:nvSpPr>
          <p:cNvPr id="292334" name="Rectangle 494"/>
          <p:cNvSpPr>
            <a:spLocks noChangeArrowheads="1"/>
          </p:cNvSpPr>
          <p:nvPr/>
        </p:nvSpPr>
        <p:spPr bwMode="auto">
          <a:xfrm>
            <a:off x="0" y="775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ustDataLst>
      <p:tags r:id="rId1"/>
    </p:custData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custDataLst>
              <p:tags r:id="rId2"/>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24259" name="Rectangle 3"/>
          <p:cNvSpPr>
            <a:spLocks noChangeArrowheads="1"/>
          </p:cNvSpPr>
          <p:nvPr>
            <p:custDataLst>
              <p:tags r:id="rId3"/>
            </p:custDataLst>
          </p:nvPr>
        </p:nvSpPr>
        <p:spPr bwMode="auto">
          <a:xfrm>
            <a:off x="0" y="63246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24261" name="Rectangle 5"/>
          <p:cNvSpPr>
            <a:spLocks noChangeArrowheads="1"/>
          </p:cNvSpPr>
          <p:nvPr/>
        </p:nvSpPr>
        <p:spPr bwMode="auto">
          <a:xfrm>
            <a:off x="609600" y="3962400"/>
            <a:ext cx="7924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2625" algn="r"/>
              </a:tabLst>
              <a:defRPr sz="2400">
                <a:solidFill>
                  <a:schemeClr val="tx1"/>
                </a:solidFill>
                <a:latin typeface="Times New Roman" panose="02020603050405020304" pitchFamily="18" charset="0"/>
              </a:defRPr>
            </a:lvl1pPr>
            <a:lvl2pPr>
              <a:tabLst>
                <a:tab pos="682625" algn="r"/>
              </a:tabLst>
              <a:defRPr sz="2400">
                <a:solidFill>
                  <a:schemeClr val="tx1"/>
                </a:solidFill>
                <a:latin typeface="Times New Roman" panose="02020603050405020304" pitchFamily="18" charset="0"/>
              </a:defRPr>
            </a:lvl2pPr>
            <a:lvl3pPr>
              <a:tabLst>
                <a:tab pos="682625" algn="r"/>
              </a:tabLst>
              <a:defRPr sz="2400">
                <a:solidFill>
                  <a:schemeClr val="tx1"/>
                </a:solidFill>
                <a:latin typeface="Times New Roman" panose="02020603050405020304" pitchFamily="18" charset="0"/>
              </a:defRPr>
            </a:lvl3pPr>
            <a:lvl4pPr>
              <a:tabLst>
                <a:tab pos="682625" algn="r"/>
              </a:tabLst>
              <a:defRPr sz="2400">
                <a:solidFill>
                  <a:schemeClr val="tx1"/>
                </a:solidFill>
                <a:latin typeface="Times New Roman" panose="02020603050405020304" pitchFamily="18" charset="0"/>
              </a:defRPr>
            </a:lvl4pPr>
            <a:lvl5pPr>
              <a:tabLst>
                <a:tab pos="682625"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682625"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682625"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682625"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682625" algn="r"/>
              </a:tabLst>
              <a:defRPr sz="2400">
                <a:solidFill>
                  <a:schemeClr val="tx1"/>
                </a:solidFill>
                <a:latin typeface="Times New Roman" panose="02020603050405020304" pitchFamily="18" charset="0"/>
              </a:defRPr>
            </a:lvl9pPr>
          </a:lstStyle>
          <a:p>
            <a:r>
              <a:rPr lang="en-US" b="1"/>
              <a:t>	1	Brings water in earthen pots</a:t>
            </a:r>
          </a:p>
          <a:p>
            <a:r>
              <a:rPr lang="en-US" b="1"/>
              <a:t>	4,5	Engaged in beating it with mallets</a:t>
            </a:r>
          </a:p>
          <a:p>
            <a:r>
              <a:rPr lang="en-US" b="1"/>
              <a:t>	7,8	Striking it, after it is made into yarn, on a stone</a:t>
            </a:r>
          </a:p>
          <a:p>
            <a:r>
              <a:rPr lang="en-US" b="1"/>
              <a:t>	9,10	Twisting the yarn into a rope</a:t>
            </a:r>
          </a:p>
          <a:p>
            <a:r>
              <a:rPr lang="en-US" b="1"/>
              <a:t>	11,12	Show that a piece of cloth has been made of the yarn</a:t>
            </a:r>
          </a:p>
          <a:p>
            <a:r>
              <a:rPr lang="en-US" b="1"/>
              <a:t>	13	A superintendent</a:t>
            </a:r>
          </a:p>
        </p:txBody>
      </p:sp>
      <p:pic>
        <p:nvPicPr>
          <p:cNvPr id="224262" name="Picture 6" descr="v89_386"/>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209550" y="76200"/>
            <a:ext cx="8724900" cy="3170238"/>
          </a:xfrm>
          <a:prstGeom prst="rect">
            <a:avLst/>
          </a:prstGeom>
          <a:noFill/>
          <a:extLst>
            <a:ext uri="{909E8E84-426E-40DD-AFC4-6F175D3DCCD1}">
              <a14:hiddenFill xmlns:a14="http://schemas.microsoft.com/office/drawing/2010/main">
                <a:solidFill>
                  <a:srgbClr val="FFFFFF"/>
                </a:solidFill>
              </a14:hiddenFill>
            </a:ext>
          </a:extLst>
        </p:spPr>
      </p:pic>
      <p:sp>
        <p:nvSpPr>
          <p:cNvPr id="252934" name="Rectangle 1030"/>
          <p:cNvSpPr>
            <a:spLocks noGrp="1" noChangeArrowheads="1"/>
          </p:cNvSpPr>
          <p:nvPr>
            <p:ph type="title" idx="4294967295"/>
          </p:nvPr>
        </p:nvSpPr>
        <p:spPr>
          <a:xfrm>
            <a:off x="228600" y="3124200"/>
            <a:ext cx="8686800" cy="914400"/>
          </a:xfrm>
        </p:spPr>
        <p:txBody>
          <a:bodyPr/>
          <a:lstStyle/>
          <a:p>
            <a:r>
              <a:rPr lang="en-US" sz="2400" b="1">
                <a:solidFill>
                  <a:schemeClr val="tx1"/>
                </a:solidFill>
              </a:rPr>
              <a:t>Preparing the flax, beating it, and making it into twine and cloth</a:t>
            </a:r>
          </a:p>
        </p:txBody>
      </p:sp>
    </p:spTree>
    <p:custDataLst>
      <p:tags r:id="rId1"/>
    </p:custData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1026" descr="v85_38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066800" y="0"/>
            <a:ext cx="7010400" cy="5842000"/>
          </a:xfrm>
          <a:prstGeom prst="rect">
            <a:avLst/>
          </a:prstGeom>
          <a:noFill/>
          <a:extLst>
            <a:ext uri="{909E8E84-426E-40DD-AFC4-6F175D3DCCD1}">
              <a14:hiddenFill xmlns:a14="http://schemas.microsoft.com/office/drawing/2010/main">
                <a:solidFill>
                  <a:srgbClr val="FFFFFF"/>
                </a:solidFill>
              </a14:hiddenFill>
            </a:ext>
          </a:extLst>
        </p:spPr>
      </p:pic>
      <p:sp>
        <p:nvSpPr>
          <p:cNvPr id="226307" name="Rectangle 1027"/>
          <p:cNvSpPr>
            <a:spLocks noChangeArrowheads="1"/>
          </p:cNvSpPr>
          <p:nvPr>
            <p:custDataLst>
              <p:tags r:id="rId3"/>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26308" name="Rectangle 1028"/>
          <p:cNvSpPr>
            <a:spLocks noChangeArrowheads="1"/>
          </p:cNvSpPr>
          <p:nvPr>
            <p:custDataLst>
              <p:tags r:id="rId4"/>
            </p:custDataLst>
          </p:nvPr>
        </p:nvSpPr>
        <p:spPr bwMode="auto">
          <a:xfrm>
            <a:off x="0" y="63690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26310" name="Rectangle 1030"/>
          <p:cNvSpPr>
            <a:spLocks noGrp="1" noChangeArrowheads="1"/>
          </p:cNvSpPr>
          <p:nvPr>
            <p:ph type="title" idx="4294967295"/>
          </p:nvPr>
        </p:nvSpPr>
        <p:spPr>
          <a:xfrm>
            <a:off x="685800" y="5486400"/>
            <a:ext cx="7772400" cy="1143000"/>
          </a:xfrm>
        </p:spPr>
        <p:txBody>
          <a:bodyPr/>
          <a:lstStyle/>
          <a:p>
            <a:r>
              <a:rPr lang="en-US" sz="2800" b="1">
                <a:solidFill>
                  <a:schemeClr val="tx1"/>
                </a:solidFill>
              </a:rPr>
              <a:t>Women weaving and using the spindle</a:t>
            </a:r>
          </a:p>
        </p:txBody>
      </p:sp>
    </p:spTree>
    <p:custDataLst>
      <p:tags r:id="rId1"/>
    </p:custData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1026" descr="v87_38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343400" y="212725"/>
            <a:ext cx="4795838" cy="6438900"/>
          </a:xfrm>
          <a:prstGeom prst="rect">
            <a:avLst/>
          </a:prstGeom>
          <a:noFill/>
          <a:extLst>
            <a:ext uri="{909E8E84-426E-40DD-AFC4-6F175D3DCCD1}">
              <a14:hiddenFill xmlns:a14="http://schemas.microsoft.com/office/drawing/2010/main">
                <a:solidFill>
                  <a:srgbClr val="FFFFFF"/>
                </a:solidFill>
              </a14:hiddenFill>
            </a:ext>
          </a:extLst>
        </p:spPr>
      </p:pic>
      <p:sp>
        <p:nvSpPr>
          <p:cNvPr id="228355" name="Rectangle 1027"/>
          <p:cNvSpPr>
            <a:spLocks noChangeArrowheads="1"/>
          </p:cNvSpPr>
          <p:nvPr>
            <p:custDataLst>
              <p:tags r:id="rId3"/>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28356" name="Rectangle 1028"/>
          <p:cNvSpPr>
            <a:spLocks noChangeArrowheads="1"/>
          </p:cNvSpPr>
          <p:nvPr>
            <p:custDataLst>
              <p:tags r:id="rId4"/>
            </p:custDataLst>
          </p:nvPr>
        </p:nvSpPr>
        <p:spPr bwMode="auto">
          <a:xfrm>
            <a:off x="228600" y="609600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28358" name="Rectangle 1030"/>
          <p:cNvSpPr>
            <a:spLocks noGrp="1" noChangeArrowheads="1"/>
          </p:cNvSpPr>
          <p:nvPr>
            <p:ph type="title" idx="4294967295"/>
          </p:nvPr>
        </p:nvSpPr>
        <p:spPr>
          <a:xfrm>
            <a:off x="304800" y="685800"/>
            <a:ext cx="3733800" cy="4038600"/>
          </a:xfrm>
        </p:spPr>
        <p:txBody>
          <a:bodyPr/>
          <a:lstStyle/>
          <a:p>
            <a:r>
              <a:rPr lang="en-US" sz="2800" b="1">
                <a:solidFill>
                  <a:schemeClr val="tx1"/>
                </a:solidFill>
              </a:rPr>
              <a:t>A piece of cloth on </a:t>
            </a:r>
            <a:br>
              <a:rPr lang="en-US" sz="2800" b="1">
                <a:solidFill>
                  <a:schemeClr val="tx1"/>
                </a:solidFill>
              </a:rPr>
            </a:br>
            <a:r>
              <a:rPr lang="en-US" sz="2800" b="1">
                <a:solidFill>
                  <a:schemeClr val="tx1"/>
                </a:solidFill>
              </a:rPr>
              <a:t>a frame (top) </a:t>
            </a:r>
            <a:br>
              <a:rPr lang="en-US" sz="2800" b="1">
                <a:solidFill>
                  <a:schemeClr val="tx1"/>
                </a:solidFill>
              </a:rPr>
            </a:br>
            <a:r>
              <a:rPr lang="en-US" sz="2800" b="1">
                <a:solidFill>
                  <a:schemeClr val="tx1"/>
                </a:solidFill>
              </a:rPr>
              <a:t>a loom (bottom)</a:t>
            </a:r>
          </a:p>
        </p:txBody>
      </p:sp>
    </p:spTree>
    <p:custDataLst>
      <p:tags r:id="rId1"/>
    </p:custData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1026" descr="v86_38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276350" y="0"/>
            <a:ext cx="6591300" cy="5162550"/>
          </a:xfrm>
          <a:prstGeom prst="rect">
            <a:avLst/>
          </a:prstGeom>
          <a:noFill/>
          <a:extLst>
            <a:ext uri="{909E8E84-426E-40DD-AFC4-6F175D3DCCD1}">
              <a14:hiddenFill xmlns:a14="http://schemas.microsoft.com/office/drawing/2010/main">
                <a:solidFill>
                  <a:srgbClr val="FFFFFF"/>
                </a:solidFill>
              </a14:hiddenFill>
            </a:ext>
          </a:extLst>
        </p:spPr>
      </p:pic>
      <p:sp>
        <p:nvSpPr>
          <p:cNvPr id="227331" name="Rectangle 1027"/>
          <p:cNvSpPr>
            <a:spLocks noChangeArrowheads="1"/>
          </p:cNvSpPr>
          <p:nvPr>
            <p:custDataLst>
              <p:tags r:id="rId3"/>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27332" name="Rectangle 1028"/>
          <p:cNvSpPr>
            <a:spLocks noChangeArrowheads="1"/>
          </p:cNvSpPr>
          <p:nvPr>
            <p:custDataLst>
              <p:tags r:id="rId4"/>
            </p:custDataLst>
          </p:nvPr>
        </p:nvSpPr>
        <p:spPr bwMode="auto">
          <a:xfrm>
            <a:off x="0" y="62928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27334" name="Rectangle 1030"/>
          <p:cNvSpPr>
            <a:spLocks noGrp="1" noChangeArrowheads="1"/>
          </p:cNvSpPr>
          <p:nvPr>
            <p:ph type="title" idx="4294967295"/>
          </p:nvPr>
        </p:nvSpPr>
        <p:spPr>
          <a:xfrm>
            <a:off x="152400" y="5334000"/>
            <a:ext cx="8839200" cy="914400"/>
          </a:xfrm>
        </p:spPr>
        <p:txBody>
          <a:bodyPr/>
          <a:lstStyle/>
          <a:p>
            <a:r>
              <a:rPr lang="en-US" sz="2400" b="1">
                <a:solidFill>
                  <a:schemeClr val="tx1"/>
                </a:solidFill>
              </a:rPr>
              <a:t>Men engaged in spinning, and making a sort of network (top)</a:t>
            </a:r>
            <a:br>
              <a:rPr lang="en-US" sz="2400" b="1">
                <a:solidFill>
                  <a:schemeClr val="tx1"/>
                </a:solidFill>
              </a:rPr>
            </a:br>
            <a:r>
              <a:rPr lang="en-US" sz="2400" b="1">
                <a:solidFill>
                  <a:schemeClr val="tx1"/>
                </a:solidFill>
              </a:rPr>
              <a:t>The horizontal loom, or perhaps mat-making (bottom)</a:t>
            </a:r>
          </a:p>
        </p:txBody>
      </p:sp>
    </p:spTree>
    <p:custDataLst>
      <p:tags r:id="rId1"/>
    </p:custData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9" name="Rectangle 7"/>
          <p:cNvSpPr>
            <a:spLocks noChangeArrowheads="1"/>
          </p:cNvSpPr>
          <p:nvPr/>
        </p:nvSpPr>
        <p:spPr bwMode="auto">
          <a:xfrm>
            <a:off x="228600" y="2209800"/>
            <a:ext cx="86868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200" b="1"/>
              <a:t>The mummification process </a:t>
            </a:r>
            <a:br>
              <a:rPr lang="en-US" sz="2200" b="1"/>
            </a:br>
            <a:r>
              <a:rPr lang="en-US" sz="2200" b="1"/>
              <a:t>was a magico-religious act to </a:t>
            </a:r>
            <a:br>
              <a:rPr lang="en-US" sz="2200" b="1"/>
            </a:br>
            <a:r>
              <a:rPr lang="en-US" sz="2200" b="1"/>
              <a:t>prepare 	the body as a fit </a:t>
            </a:r>
            <a:br>
              <a:rPr lang="en-US" sz="2200" b="1"/>
            </a:br>
            <a:r>
              <a:rPr lang="en-US" sz="2200" b="1"/>
              <a:t>receptacle for the returning </a:t>
            </a:r>
            <a:br>
              <a:rPr lang="en-US" sz="2200" b="1"/>
            </a:br>
            <a:r>
              <a:rPr lang="en-US" sz="2200" b="1"/>
              <a:t>soul.</a:t>
            </a:r>
          </a:p>
          <a:p>
            <a:r>
              <a:rPr lang="en-US" sz="2200" b="1"/>
              <a:t>Decomposition of the fleshy parts were first stopped by (1) removal of brain and abdominal and thoracic viscera, except heart and kidneys, (2) cleaning the viscera with palm-wine and spices, (3) filling the body-cavities with myrrh, cassia, and other aromatic substances, and sewing up the embalming incision, (4) treating the body with natron (sodium carbonate) and washing it, (5) anointing it with cedar-oil and other ointments rubbing it with fragrant materials, and wrapping it in bandages.</a:t>
            </a:r>
          </a:p>
        </p:txBody>
      </p:sp>
      <p:sp>
        <p:nvSpPr>
          <p:cNvPr id="187400" name="Rectangle 8"/>
          <p:cNvSpPr>
            <a:spLocks noChangeArrowheads="1"/>
          </p:cNvSpPr>
          <p:nvPr/>
        </p:nvSpPr>
        <p:spPr bwMode="auto">
          <a:xfrm>
            <a:off x="4191000" y="6369050"/>
            <a:ext cx="4676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 A History of Technology.</a:t>
            </a:r>
            <a:endParaRPr lang="en-US" b="1"/>
          </a:p>
        </p:txBody>
      </p:sp>
      <p:pic>
        <p:nvPicPr>
          <p:cNvPr id="187401" name="Picture 9" descr="0208"/>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3962400" y="762000"/>
            <a:ext cx="4876800" cy="2982913"/>
          </a:xfrm>
          <a:prstGeom prst="rect">
            <a:avLst/>
          </a:prstGeom>
          <a:noFill/>
          <a:extLst>
            <a:ext uri="{909E8E84-426E-40DD-AFC4-6F175D3DCCD1}">
              <a14:hiddenFill xmlns:a14="http://schemas.microsoft.com/office/drawing/2010/main">
                <a:solidFill>
                  <a:srgbClr val="FFFFFF"/>
                </a:solidFill>
              </a14:hiddenFill>
            </a:ext>
          </a:extLst>
        </p:spPr>
      </p:pic>
      <p:sp>
        <p:nvSpPr>
          <p:cNvPr id="187402" name="Rectangle 10"/>
          <p:cNvSpPr>
            <a:spLocks noGrp="1" noChangeArrowheads="1"/>
          </p:cNvSpPr>
          <p:nvPr>
            <p:ph type="title" idx="4294967295"/>
          </p:nvPr>
        </p:nvSpPr>
        <p:spPr>
          <a:xfrm>
            <a:off x="685800" y="0"/>
            <a:ext cx="7772400" cy="838200"/>
          </a:xfrm>
        </p:spPr>
        <p:txBody>
          <a:bodyPr/>
          <a:lstStyle/>
          <a:p>
            <a:r>
              <a:rPr lang="en-US" sz="2800" b="1">
                <a:solidFill>
                  <a:schemeClr val="tx1"/>
                </a:solidFill>
              </a:rPr>
              <a:t>Bandaging Mummies (New Kingdom, Thebes)</a:t>
            </a:r>
          </a:p>
        </p:txBody>
      </p:sp>
    </p:spTree>
    <p:custDataLst>
      <p:tags r:id="rId1"/>
    </p:custData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5" name="Picture 3" descr="fig 06-04a"/>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333500" y="685800"/>
            <a:ext cx="19939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64196" name="Picture 4" descr="fig 06-04b"/>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724400" y="685800"/>
            <a:ext cx="4267200" cy="3860800"/>
          </a:xfrm>
          <a:prstGeom prst="rect">
            <a:avLst/>
          </a:prstGeom>
          <a:noFill/>
          <a:extLst>
            <a:ext uri="{909E8E84-426E-40DD-AFC4-6F175D3DCCD1}">
              <a14:hiddenFill xmlns:a14="http://schemas.microsoft.com/office/drawing/2010/main">
                <a:solidFill>
                  <a:srgbClr val="FFFFFF"/>
                </a:solidFill>
              </a14:hiddenFill>
            </a:ext>
          </a:extLst>
        </p:spPr>
      </p:pic>
      <p:sp>
        <p:nvSpPr>
          <p:cNvPr id="264197" name="Rectangle 5"/>
          <p:cNvSpPr>
            <a:spLocks noChangeArrowheads="1"/>
          </p:cNvSpPr>
          <p:nvPr/>
        </p:nvSpPr>
        <p:spPr bwMode="auto">
          <a:xfrm>
            <a:off x="228600" y="4419600"/>
            <a:ext cx="4343400" cy="217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30000"/>
              </a:spcAft>
            </a:pPr>
            <a:r>
              <a:rPr lang="en-US" b="1"/>
              <a:t>(Top) Primitive hoe cut from a forked branch.</a:t>
            </a:r>
          </a:p>
          <a:p>
            <a:pPr>
              <a:lnSpc>
                <a:spcPct val="90000"/>
              </a:lnSpc>
              <a:spcAft>
                <a:spcPct val="30000"/>
              </a:spcAft>
            </a:pPr>
            <a:r>
              <a:rPr lang="en-US" b="1"/>
              <a:t>(Bottom) A more developed form with hafted wooden blade. Both Middle Kingdom 2375–1800 </a:t>
            </a:r>
            <a:r>
              <a:rPr lang="en-US" sz="2000" b="1"/>
              <a:t>BCE</a:t>
            </a:r>
            <a:r>
              <a:rPr lang="en-US" b="1"/>
              <a:t>).</a:t>
            </a:r>
          </a:p>
        </p:txBody>
      </p:sp>
      <p:sp>
        <p:nvSpPr>
          <p:cNvPr id="264198" name="Rectangle 6"/>
          <p:cNvSpPr>
            <a:spLocks noChangeArrowheads="1"/>
          </p:cNvSpPr>
          <p:nvPr/>
        </p:nvSpPr>
        <p:spPr bwMode="auto">
          <a:xfrm>
            <a:off x="4800600" y="4800600"/>
            <a:ext cx="411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b="1"/>
              <a:t>Soil preparation by hoeing; from a Tomb at Ti at Saqqara, ca. 2400 </a:t>
            </a:r>
            <a:r>
              <a:rPr lang="en-US" sz="2000" b="1"/>
              <a:t>BCE</a:t>
            </a:r>
            <a:r>
              <a:rPr lang="en-US" b="1"/>
              <a:t>.</a:t>
            </a:r>
            <a:endParaRPr lang="en-US"/>
          </a:p>
        </p:txBody>
      </p:sp>
      <p:sp>
        <p:nvSpPr>
          <p:cNvPr id="264199" name="Rectangle 7"/>
          <p:cNvSpPr>
            <a:spLocks noChangeArrowheads="1"/>
          </p:cNvSpPr>
          <p:nvPr/>
        </p:nvSpPr>
        <p:spPr bwMode="auto">
          <a:xfrm>
            <a:off x="6172200" y="61722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Singer et al., 1954</a:t>
            </a:r>
            <a:endParaRPr lang="en-US"/>
          </a:p>
        </p:txBody>
      </p:sp>
      <p:sp>
        <p:nvSpPr>
          <p:cNvPr id="264200" name="Rectangle 8"/>
          <p:cNvSpPr>
            <a:spLocks noChangeArrowheads="1"/>
          </p:cNvSpPr>
          <p:nvPr/>
        </p:nvSpPr>
        <p:spPr bwMode="auto">
          <a:xfrm>
            <a:off x="0" y="3886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t>Development of the Hoe</a:t>
            </a:r>
          </a:p>
        </p:txBody>
      </p:sp>
      <p:sp>
        <p:nvSpPr>
          <p:cNvPr id="264201" name="Rectangle 9"/>
          <p:cNvSpPr>
            <a:spLocks noGrp="1" noChangeArrowheads="1"/>
          </p:cNvSpPr>
          <p:nvPr>
            <p:ph type="title" idx="4294967295"/>
          </p:nvPr>
        </p:nvSpPr>
        <p:spPr>
          <a:xfrm>
            <a:off x="685800" y="0"/>
            <a:ext cx="7772400" cy="762000"/>
          </a:xfrm>
        </p:spPr>
        <p:txBody>
          <a:bodyPr/>
          <a:lstStyle/>
          <a:p>
            <a:r>
              <a:rPr lang="en-US" sz="2800" b="1">
                <a:solidFill>
                  <a:schemeClr val="tx1"/>
                </a:solidFill>
              </a:rPr>
              <a:t>Cultivation Technology</a:t>
            </a:r>
          </a:p>
        </p:txBody>
      </p:sp>
    </p:spTree>
    <p:custDataLst>
      <p:tags r:id="rId1"/>
    </p:custData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descr="fig 06-04c"/>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1073150"/>
            <a:ext cx="9144000" cy="3381375"/>
          </a:xfrm>
          <a:prstGeom prst="rect">
            <a:avLst/>
          </a:prstGeom>
          <a:noFill/>
          <a:extLst>
            <a:ext uri="{909E8E84-426E-40DD-AFC4-6F175D3DCCD1}">
              <a14:hiddenFill xmlns:a14="http://schemas.microsoft.com/office/drawing/2010/main">
                <a:solidFill>
                  <a:srgbClr val="FFFFFF"/>
                </a:solidFill>
              </a14:hiddenFill>
            </a:ext>
          </a:extLst>
        </p:spPr>
      </p:pic>
      <p:sp>
        <p:nvSpPr>
          <p:cNvPr id="102406" name="Rectangle 6"/>
          <p:cNvSpPr>
            <a:spLocks noChangeArrowheads="1"/>
          </p:cNvSpPr>
          <p:nvPr/>
        </p:nvSpPr>
        <p:spPr bwMode="auto">
          <a:xfrm>
            <a:off x="6400800" y="624840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a:t>
            </a:r>
            <a:endParaRPr lang="en-US" sz="2800" b="1"/>
          </a:p>
        </p:txBody>
      </p:sp>
      <p:sp>
        <p:nvSpPr>
          <p:cNvPr id="102407" name="Rectangle 7"/>
          <p:cNvSpPr>
            <a:spLocks noChangeArrowheads="1"/>
          </p:cNvSpPr>
          <p:nvPr/>
        </p:nvSpPr>
        <p:spPr bwMode="auto">
          <a:xfrm>
            <a:off x="0" y="4749800"/>
            <a:ext cx="9144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10000"/>
              </a:lnSpc>
            </a:pPr>
            <a:r>
              <a:rPr lang="en-US" sz="2800" b="1"/>
              <a:t>	Plowing and Hoeing </a:t>
            </a:r>
          </a:p>
          <a:p>
            <a:pPr algn="ctr">
              <a:lnSpc>
                <a:spcPct val="130000"/>
              </a:lnSpc>
            </a:pPr>
            <a:r>
              <a:rPr lang="en-US" sz="2800" b="1"/>
              <a:t>from a tomb at Beni Hasan, ca. 1900 </a:t>
            </a:r>
            <a:r>
              <a:rPr lang="en-US" b="1"/>
              <a:t>BCE</a:t>
            </a:r>
            <a:endParaRPr lang="en-US" sz="2800" b="1"/>
          </a:p>
        </p:txBody>
      </p:sp>
      <p:sp>
        <p:nvSpPr>
          <p:cNvPr id="102409" name="Rectangle 9"/>
          <p:cNvSpPr>
            <a:spLocks noChangeArrowheads="1"/>
          </p:cNvSpPr>
          <p:nvPr/>
        </p:nvSpPr>
        <p:spPr bwMode="auto">
          <a:xfrm>
            <a:off x="5857875" y="442436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800" b="1"/>
          </a:p>
        </p:txBody>
      </p:sp>
      <p:sp>
        <p:nvSpPr>
          <p:cNvPr id="109574" name="Rectangle 1030"/>
          <p:cNvSpPr>
            <a:spLocks noGrp="1" noChangeArrowheads="1"/>
          </p:cNvSpPr>
          <p:nvPr>
            <p:ph type="title" idx="4294967295"/>
          </p:nvPr>
        </p:nvSpPr>
        <p:spPr>
          <a:xfrm>
            <a:off x="685800" y="0"/>
            <a:ext cx="7772400" cy="990600"/>
          </a:xfrm>
        </p:spPr>
        <p:txBody>
          <a:bodyPr/>
          <a:lstStyle/>
          <a:p>
            <a:r>
              <a:rPr lang="en-US" sz="3200" b="1">
                <a:solidFill>
                  <a:schemeClr val="tx1"/>
                </a:solidFill>
              </a:rPr>
              <a:t>Cultivation Technology</a:t>
            </a:r>
          </a:p>
        </p:txBody>
      </p:sp>
    </p:spTree>
    <p:custDataLst>
      <p:tags r:id="rId1"/>
    </p:custData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ChangeArrowheads="1"/>
          </p:cNvSpPr>
          <p:nvPr/>
        </p:nvSpPr>
        <p:spPr bwMode="auto">
          <a:xfrm>
            <a:off x="381000" y="3733800"/>
            <a:ext cx="8382000"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800" b="1"/>
              <a:t>Trees are being cut in land clearing; clods are broken with mallets, soil is plowed, seed is sown on prepared ground. </a:t>
            </a:r>
          </a:p>
          <a:p>
            <a:pPr>
              <a:lnSpc>
                <a:spcPct val="90000"/>
              </a:lnSpc>
              <a:spcAft>
                <a:spcPct val="40000"/>
              </a:spcAft>
            </a:pPr>
            <a:r>
              <a:rPr lang="en-US" sz="2800" b="1"/>
              <a:t>Note ladder like cross pieces on plow handle and shaft bound to a double yoke over the oxen horns.</a:t>
            </a:r>
          </a:p>
        </p:txBody>
      </p:sp>
      <p:pic>
        <p:nvPicPr>
          <p:cNvPr id="103428" name="Picture 4" descr="fig 06-04d"/>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1095375"/>
            <a:ext cx="9144000" cy="2393950"/>
          </a:xfrm>
          <a:prstGeom prst="rect">
            <a:avLst/>
          </a:prstGeom>
          <a:noFill/>
          <a:extLst>
            <a:ext uri="{909E8E84-426E-40DD-AFC4-6F175D3DCCD1}">
              <a14:hiddenFill xmlns:a14="http://schemas.microsoft.com/office/drawing/2010/main">
                <a:solidFill>
                  <a:srgbClr val="FFFFFF"/>
                </a:solidFill>
              </a14:hiddenFill>
            </a:ext>
          </a:extLst>
        </p:spPr>
      </p:pic>
      <p:sp>
        <p:nvSpPr>
          <p:cNvPr id="103429" name="Rectangle 5"/>
          <p:cNvSpPr>
            <a:spLocks noChangeArrowheads="1"/>
          </p:cNvSpPr>
          <p:nvPr/>
        </p:nvSpPr>
        <p:spPr bwMode="auto">
          <a:xfrm>
            <a:off x="6324600" y="624840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a:t>
            </a:r>
          </a:p>
        </p:txBody>
      </p:sp>
      <p:sp>
        <p:nvSpPr>
          <p:cNvPr id="103430" name="Rectangle 6"/>
          <p:cNvSpPr>
            <a:spLocks noGrp="1" noChangeArrowheads="1"/>
          </p:cNvSpPr>
          <p:nvPr>
            <p:ph type="title" idx="4294967295"/>
          </p:nvPr>
        </p:nvSpPr>
        <p:spPr>
          <a:xfrm>
            <a:off x="685800" y="0"/>
            <a:ext cx="7772400" cy="1143000"/>
          </a:xfrm>
        </p:spPr>
        <p:txBody>
          <a:bodyPr/>
          <a:lstStyle/>
          <a:p>
            <a:r>
              <a:rPr lang="en-US" sz="3200" b="1">
                <a:solidFill>
                  <a:schemeClr val="tx1"/>
                </a:solidFill>
              </a:rPr>
              <a:t>Land Reclamation</a:t>
            </a:r>
          </a:p>
        </p:txBody>
      </p:sp>
    </p:spTree>
    <p:custDataLst>
      <p:tags r:id="rId1"/>
    </p:custData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descr="0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09538" y="1524000"/>
            <a:ext cx="5072062" cy="3209925"/>
          </a:xfrm>
          <a:prstGeom prst="rect">
            <a:avLst/>
          </a:prstGeom>
          <a:noFill/>
          <a:extLst>
            <a:ext uri="{909E8E84-426E-40DD-AFC4-6F175D3DCCD1}">
              <a14:hiddenFill xmlns:a14="http://schemas.microsoft.com/office/drawing/2010/main">
                <a:solidFill>
                  <a:srgbClr val="FFFFFF"/>
                </a:solidFill>
              </a14:hiddenFill>
            </a:ext>
          </a:extLst>
        </p:spPr>
      </p:pic>
      <p:pic>
        <p:nvPicPr>
          <p:cNvPr id="260099" name="Picture 3" descr="03"/>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414963" y="0"/>
            <a:ext cx="3559175" cy="5410200"/>
          </a:xfrm>
          <a:prstGeom prst="rect">
            <a:avLst/>
          </a:prstGeom>
          <a:noFill/>
          <a:extLst>
            <a:ext uri="{909E8E84-426E-40DD-AFC4-6F175D3DCCD1}">
              <a14:hiddenFill xmlns:a14="http://schemas.microsoft.com/office/drawing/2010/main">
                <a:solidFill>
                  <a:srgbClr val="FFFFFF"/>
                </a:solidFill>
              </a14:hiddenFill>
            </a:ext>
          </a:extLst>
        </p:spPr>
      </p:pic>
      <p:sp>
        <p:nvSpPr>
          <p:cNvPr id="260100" name="Rectangle 4"/>
          <p:cNvSpPr>
            <a:spLocks noChangeArrowheads="1"/>
          </p:cNvSpPr>
          <p:nvPr/>
        </p:nvSpPr>
        <p:spPr bwMode="auto">
          <a:xfrm>
            <a:off x="358775" y="4876800"/>
            <a:ext cx="4572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altLang="en-US" sz="2800" b="1"/>
              <a:t>The sarcophagus of King Tut Ankh Amun</a:t>
            </a:r>
          </a:p>
          <a:p>
            <a:pPr algn="ctr">
              <a:lnSpc>
                <a:spcPct val="90000"/>
              </a:lnSpc>
            </a:pPr>
            <a:r>
              <a:rPr lang="en-US" altLang="en-US" sz="2800" b="1"/>
              <a:t>encrusted with gold and semiprecious stones</a:t>
            </a:r>
            <a:endParaRPr lang="en-US" sz="2800" b="1"/>
          </a:p>
        </p:txBody>
      </p:sp>
      <p:sp>
        <p:nvSpPr>
          <p:cNvPr id="260101" name="Rectangle 5"/>
          <p:cNvSpPr>
            <a:spLocks noChangeArrowheads="1"/>
          </p:cNvSpPr>
          <p:nvPr/>
        </p:nvSpPr>
        <p:spPr bwMode="auto">
          <a:xfrm>
            <a:off x="5334000" y="5484813"/>
            <a:ext cx="36576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altLang="en-US" sz="2800" b="1"/>
              <a:t>The Sun Boat Model in the Special Museum at Giza</a:t>
            </a:r>
            <a:endParaRPr lang="en-US" sz="2800" b="1"/>
          </a:p>
        </p:txBody>
      </p:sp>
    </p:spTree>
    <p:custDataLst>
      <p:tags r:id="rId1"/>
    </p:custData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ChangeArrowheads="1"/>
          </p:cNvSpPr>
          <p:nvPr/>
        </p:nvSpPr>
        <p:spPr bwMode="auto">
          <a:xfrm>
            <a:off x="0" y="4953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800" b="1"/>
              <a:t>Note ladder like cross pieces on plow handle and shaft bound to a double yoke over the oxen horns.</a:t>
            </a:r>
          </a:p>
        </p:txBody>
      </p:sp>
      <p:sp>
        <p:nvSpPr>
          <p:cNvPr id="265220" name="Rectangle 4"/>
          <p:cNvSpPr>
            <a:spLocks noChangeArrowheads="1"/>
          </p:cNvSpPr>
          <p:nvPr/>
        </p:nvSpPr>
        <p:spPr bwMode="auto">
          <a:xfrm>
            <a:off x="0" y="61722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J. N. Leonard, 1973. The First Farmers.</a:t>
            </a:r>
          </a:p>
        </p:txBody>
      </p:sp>
      <p:pic>
        <p:nvPicPr>
          <p:cNvPr id="265221" name="Picture 5" descr="17"/>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724400" y="1776413"/>
            <a:ext cx="4267200" cy="2806700"/>
          </a:xfrm>
          <a:prstGeom prst="rect">
            <a:avLst/>
          </a:prstGeom>
          <a:noFill/>
          <a:extLst>
            <a:ext uri="{909E8E84-426E-40DD-AFC4-6F175D3DCCD1}">
              <a14:hiddenFill xmlns:a14="http://schemas.microsoft.com/office/drawing/2010/main">
                <a:solidFill>
                  <a:srgbClr val="FFFFFF"/>
                </a:solidFill>
              </a14:hiddenFill>
            </a:ext>
          </a:extLst>
        </p:spPr>
      </p:pic>
      <p:pic>
        <p:nvPicPr>
          <p:cNvPr id="265222" name="Picture 6" descr="18"/>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28600" y="1106488"/>
            <a:ext cx="4191000" cy="3533775"/>
          </a:xfrm>
          <a:prstGeom prst="rect">
            <a:avLst/>
          </a:prstGeom>
          <a:noFill/>
          <a:extLst>
            <a:ext uri="{909E8E84-426E-40DD-AFC4-6F175D3DCCD1}">
              <a14:hiddenFill xmlns:a14="http://schemas.microsoft.com/office/drawing/2010/main">
                <a:solidFill>
                  <a:srgbClr val="FFFFFF"/>
                </a:solidFill>
              </a14:hiddenFill>
            </a:ext>
          </a:extLst>
        </p:spPr>
      </p:pic>
      <p:sp>
        <p:nvSpPr>
          <p:cNvPr id="265223" name="Rectangle 7"/>
          <p:cNvSpPr>
            <a:spLocks noGrp="1" noChangeArrowheads="1"/>
          </p:cNvSpPr>
          <p:nvPr>
            <p:ph type="title" idx="4294967295"/>
          </p:nvPr>
        </p:nvSpPr>
        <p:spPr>
          <a:xfrm>
            <a:off x="685800" y="0"/>
            <a:ext cx="7772400" cy="1143000"/>
          </a:xfrm>
        </p:spPr>
        <p:txBody>
          <a:bodyPr/>
          <a:lstStyle/>
          <a:p>
            <a:r>
              <a:rPr lang="en-US" sz="3200" b="1">
                <a:solidFill>
                  <a:schemeClr val="tx1"/>
                </a:solidFill>
              </a:rPr>
              <a:t>Cultivation, Hoeing, and Plowing</a:t>
            </a:r>
          </a:p>
        </p:txBody>
      </p:sp>
    </p:spTree>
    <p:custDataLst>
      <p:tags r:id="rId1"/>
    </p:custData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1026" descr="75_8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90550" y="0"/>
            <a:ext cx="7962900" cy="5683250"/>
          </a:xfrm>
          <a:prstGeom prst="rect">
            <a:avLst/>
          </a:prstGeom>
          <a:noFill/>
          <a:extLst>
            <a:ext uri="{909E8E84-426E-40DD-AFC4-6F175D3DCCD1}">
              <a14:hiddenFill xmlns:a14="http://schemas.microsoft.com/office/drawing/2010/main">
                <a:solidFill>
                  <a:srgbClr val="FFFFFF"/>
                </a:solidFill>
              </a14:hiddenFill>
            </a:ext>
          </a:extLst>
        </p:spPr>
      </p:pic>
      <p:sp>
        <p:nvSpPr>
          <p:cNvPr id="235523" name="Rectangle 1027"/>
          <p:cNvSpPr>
            <a:spLocks noChangeArrowheads="1"/>
          </p:cNvSpPr>
          <p:nvPr>
            <p:custDataLst>
              <p:tags r:id="rId3"/>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35524" name="Rectangle 1028"/>
          <p:cNvSpPr>
            <a:spLocks noChangeArrowheads="1"/>
          </p:cNvSpPr>
          <p:nvPr>
            <p:custDataLst>
              <p:tags r:id="rId4"/>
            </p:custDataLst>
          </p:nvPr>
        </p:nvSpPr>
        <p:spPr bwMode="auto">
          <a:xfrm>
            <a:off x="0" y="63690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35526" name="Rectangle 1030"/>
          <p:cNvSpPr>
            <a:spLocks noGrp="1" noChangeArrowheads="1"/>
          </p:cNvSpPr>
          <p:nvPr>
            <p:ph type="title" idx="4294967295"/>
          </p:nvPr>
        </p:nvSpPr>
        <p:spPr>
          <a:xfrm>
            <a:off x="685800" y="5791200"/>
            <a:ext cx="7772400" cy="609600"/>
          </a:xfrm>
        </p:spPr>
        <p:txBody>
          <a:bodyPr/>
          <a:lstStyle/>
          <a:p>
            <a:r>
              <a:rPr lang="en-US" sz="2800" b="1">
                <a:solidFill>
                  <a:schemeClr val="tx1"/>
                </a:solidFill>
              </a:rPr>
              <a:t>Chariot with Umbrella</a:t>
            </a:r>
          </a:p>
        </p:txBody>
      </p:sp>
    </p:spTree>
    <p:custDataLst>
      <p:tags r:id="rId1"/>
    </p:custData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2" name="Picture 6" descr="fig 06-04e"/>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1006475"/>
            <a:ext cx="9144000" cy="3184525"/>
          </a:xfrm>
          <a:prstGeom prst="rect">
            <a:avLst/>
          </a:prstGeom>
          <a:noFill/>
          <a:extLst>
            <a:ext uri="{909E8E84-426E-40DD-AFC4-6F175D3DCCD1}">
              <a14:hiddenFill xmlns:a14="http://schemas.microsoft.com/office/drawing/2010/main">
                <a:solidFill>
                  <a:srgbClr val="FFFFFF"/>
                </a:solidFill>
              </a14:hiddenFill>
            </a:ext>
          </a:extLst>
        </p:spPr>
      </p:pic>
      <p:sp>
        <p:nvSpPr>
          <p:cNvPr id="106503" name="Rectangle 7"/>
          <p:cNvSpPr>
            <a:spLocks noChangeArrowheads="1"/>
          </p:cNvSpPr>
          <p:nvPr/>
        </p:nvSpPr>
        <p:spPr bwMode="auto">
          <a:xfrm>
            <a:off x="228600" y="4397375"/>
            <a:ext cx="8686800"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35000"/>
              </a:spcAft>
            </a:pPr>
            <a:r>
              <a:rPr lang="en-US" sz="2800" b="1"/>
              <a:t>Seed is treaded by sheep driven across a field.</a:t>
            </a:r>
          </a:p>
          <a:p>
            <a:pPr>
              <a:lnSpc>
                <a:spcPct val="90000"/>
              </a:lnSpc>
              <a:spcAft>
                <a:spcPct val="35000"/>
              </a:spcAft>
            </a:pPr>
            <a:r>
              <a:rPr lang="en-US" sz="2800" b="1"/>
              <a:t>The sower offers them a handful of grain to lure them on while another drives them with a whip.</a:t>
            </a:r>
          </a:p>
        </p:txBody>
      </p:sp>
      <p:sp>
        <p:nvSpPr>
          <p:cNvPr id="106504" name="Rectangle 8"/>
          <p:cNvSpPr>
            <a:spLocks noChangeArrowheads="1"/>
          </p:cNvSpPr>
          <p:nvPr/>
        </p:nvSpPr>
        <p:spPr bwMode="auto">
          <a:xfrm>
            <a:off x="6248400" y="6096000"/>
            <a:ext cx="2600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Source: Singer et al., 1954.</a:t>
            </a:r>
            <a:r>
              <a:rPr lang="en-US"/>
              <a:t> </a:t>
            </a:r>
          </a:p>
        </p:txBody>
      </p:sp>
      <p:sp>
        <p:nvSpPr>
          <p:cNvPr id="106505" name="Rectangle 9"/>
          <p:cNvSpPr>
            <a:spLocks noGrp="1" noChangeArrowheads="1"/>
          </p:cNvSpPr>
          <p:nvPr>
            <p:ph type="title" idx="4294967295"/>
          </p:nvPr>
        </p:nvSpPr>
        <p:spPr>
          <a:xfrm>
            <a:off x="685800" y="0"/>
            <a:ext cx="7772400" cy="914400"/>
          </a:xfrm>
        </p:spPr>
        <p:txBody>
          <a:bodyPr/>
          <a:lstStyle/>
          <a:p>
            <a:r>
              <a:rPr lang="en-US" sz="3200" b="1">
                <a:solidFill>
                  <a:schemeClr val="tx1"/>
                </a:solidFill>
              </a:rPr>
              <a:t>Seeding (Saqqara, ca. 2400 </a:t>
            </a:r>
            <a:r>
              <a:rPr lang="en-US" sz="2800" b="1">
                <a:solidFill>
                  <a:schemeClr val="tx1"/>
                </a:solidFill>
              </a:rPr>
              <a:t>BCE</a:t>
            </a:r>
            <a:r>
              <a:rPr lang="en-US" sz="3200" b="1">
                <a:solidFill>
                  <a:schemeClr val="tx1"/>
                </a:solidFill>
              </a:rPr>
              <a:t>)</a:t>
            </a:r>
          </a:p>
        </p:txBody>
      </p:sp>
    </p:spTree>
    <p:custDataLst>
      <p:tags r:id="rId1"/>
    </p:custData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361950" y="1250950"/>
            <a:ext cx="84201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i="1"/>
              <a:t>They gather in the fruits of the earth with less labor than any other people, … for they have not the toil of breaking up the furrow with the plough, nor of hoeing, nor of any other work which all other men must labor at to obtain a crop of corn; but when the river has come of its own accord and irrigated their fields, and having irrigated them has subsided, then each man sows his own land and turns his swine into it; and when the seed has been trodden into it by the swine he waits for harvest time; then </a:t>
            </a:r>
            <a:r>
              <a:rPr lang="en-US" b="1" i="1"/>
              <a:t>…</a:t>
            </a:r>
            <a:r>
              <a:rPr lang="en-US"/>
              <a:t> </a:t>
            </a:r>
            <a:r>
              <a:rPr lang="en-US" sz="2800" b="1" i="1"/>
              <a:t>he gathers in it.</a:t>
            </a:r>
          </a:p>
        </p:txBody>
      </p:sp>
      <p:sp>
        <p:nvSpPr>
          <p:cNvPr id="256003" name="Rectangle 3"/>
          <p:cNvSpPr>
            <a:spLocks noChangeArrowheads="1"/>
          </p:cNvSpPr>
          <p:nvPr/>
        </p:nvSpPr>
        <p:spPr bwMode="auto">
          <a:xfrm>
            <a:off x="0" y="377666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800" b="1"/>
          </a:p>
        </p:txBody>
      </p:sp>
    </p:spTree>
    <p:custDataLst>
      <p:tags r:id="rId1"/>
    </p:custData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990600" y="2286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 </a:t>
            </a:r>
            <a:endParaRPr lang="en-US" sz="2800"/>
          </a:p>
        </p:txBody>
      </p:sp>
      <p:pic>
        <p:nvPicPr>
          <p:cNvPr id="104452" name="Picture 4" descr="fig 06-03a"/>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2311400" y="914400"/>
            <a:ext cx="4521200" cy="4800600"/>
          </a:xfrm>
          <a:prstGeom prst="rect">
            <a:avLst/>
          </a:prstGeom>
          <a:noFill/>
          <a:extLst>
            <a:ext uri="{909E8E84-426E-40DD-AFC4-6F175D3DCCD1}">
              <a14:hiddenFill xmlns:a14="http://schemas.microsoft.com/office/drawing/2010/main">
                <a:solidFill>
                  <a:srgbClr val="FFFFFF"/>
                </a:solidFill>
              </a14:hiddenFill>
            </a:ext>
          </a:extLst>
        </p:spPr>
      </p:pic>
      <p:sp>
        <p:nvSpPr>
          <p:cNvPr id="104453" name="Rectangle 5"/>
          <p:cNvSpPr>
            <a:spLocks noChangeArrowheads="1"/>
          </p:cNvSpPr>
          <p:nvPr/>
        </p:nvSpPr>
        <p:spPr bwMode="auto">
          <a:xfrm>
            <a:off x="0" y="571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Drawing water from a lily pond</a:t>
            </a:r>
          </a:p>
        </p:txBody>
      </p:sp>
      <p:sp>
        <p:nvSpPr>
          <p:cNvPr id="104454" name="Rectangle 6"/>
          <p:cNvSpPr>
            <a:spLocks noChangeArrowheads="1"/>
          </p:cNvSpPr>
          <p:nvPr/>
        </p:nvSpPr>
        <p:spPr bwMode="auto">
          <a:xfrm>
            <a:off x="3349625" y="6248400"/>
            <a:ext cx="2444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a:t>
            </a:r>
            <a:endParaRPr lang="en-US"/>
          </a:p>
        </p:txBody>
      </p:sp>
      <p:sp>
        <p:nvSpPr>
          <p:cNvPr id="104456" name="Rectangle 8"/>
          <p:cNvSpPr>
            <a:spLocks noGrp="1" noChangeArrowheads="1"/>
          </p:cNvSpPr>
          <p:nvPr>
            <p:ph type="title" idx="4294967295"/>
          </p:nvPr>
        </p:nvSpPr>
        <p:spPr>
          <a:xfrm>
            <a:off x="685800" y="0"/>
            <a:ext cx="7772400" cy="914400"/>
          </a:xfrm>
        </p:spPr>
        <p:txBody>
          <a:bodyPr/>
          <a:lstStyle/>
          <a:p>
            <a:r>
              <a:rPr lang="en-US" sz="2800" b="1">
                <a:solidFill>
                  <a:schemeClr val="tx1"/>
                </a:solidFill>
              </a:rPr>
              <a:t>Irrigation Technology (Thebes, ca 1450 </a:t>
            </a:r>
            <a:r>
              <a:rPr lang="en-US" sz="2400" b="1">
                <a:solidFill>
                  <a:schemeClr val="tx1"/>
                </a:solidFill>
              </a:rPr>
              <a:t>BCE</a:t>
            </a:r>
            <a:r>
              <a:rPr lang="en-US" sz="2800" b="1">
                <a:solidFill>
                  <a:schemeClr val="tx1"/>
                </a:solidFill>
              </a:rPr>
              <a:t>)</a:t>
            </a:r>
            <a:endParaRPr lang="en-US" sz="28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1884363" y="35560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a:t>
            </a:r>
          </a:p>
        </p:txBody>
      </p:sp>
      <p:pic>
        <p:nvPicPr>
          <p:cNvPr id="191495" name="Picture 7" descr="0204"/>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14300" y="990600"/>
            <a:ext cx="8915400" cy="5634038"/>
          </a:xfrm>
          <a:prstGeom prst="rect">
            <a:avLst/>
          </a:prstGeom>
          <a:noFill/>
          <a:extLst>
            <a:ext uri="{909E8E84-426E-40DD-AFC4-6F175D3DCCD1}">
              <a14:hiddenFill xmlns:a14="http://schemas.microsoft.com/office/drawing/2010/main">
                <a:solidFill>
                  <a:srgbClr val="FFFFFF"/>
                </a:solidFill>
              </a14:hiddenFill>
            </a:ext>
          </a:extLst>
        </p:spPr>
      </p:pic>
      <p:sp>
        <p:nvSpPr>
          <p:cNvPr id="191496" name="Rectangle 8"/>
          <p:cNvSpPr>
            <a:spLocks noGrp="1" noChangeArrowheads="1"/>
          </p:cNvSpPr>
          <p:nvPr>
            <p:ph type="title" idx="4294967295"/>
          </p:nvPr>
        </p:nvSpPr>
        <p:spPr>
          <a:xfrm>
            <a:off x="685800" y="0"/>
            <a:ext cx="7772400" cy="1066800"/>
          </a:xfrm>
        </p:spPr>
        <p:txBody>
          <a:bodyPr/>
          <a:lstStyle/>
          <a:p>
            <a:r>
              <a:rPr lang="en-US" sz="2800" b="1">
                <a:solidFill>
                  <a:schemeClr val="tx1"/>
                </a:solidFill>
              </a:rPr>
              <a:t>Irrigation Technology: The Yoke</a:t>
            </a:r>
          </a:p>
        </p:txBody>
      </p:sp>
    </p:spTree>
    <p:custDataLst>
      <p:tags r:id="rId1"/>
    </p:custData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266700" y="152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 </a:t>
            </a:r>
            <a:endParaRPr lang="en-US" sz="2800"/>
          </a:p>
        </p:txBody>
      </p:sp>
      <p:pic>
        <p:nvPicPr>
          <p:cNvPr id="109571" name="Picture 3" descr="fig 06-03b"/>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200150" y="838200"/>
            <a:ext cx="6743700" cy="3878263"/>
          </a:xfrm>
          <a:prstGeom prst="rect">
            <a:avLst/>
          </a:prstGeom>
          <a:noFill/>
          <a:extLst>
            <a:ext uri="{909E8E84-426E-40DD-AFC4-6F175D3DCCD1}">
              <a14:hiddenFill xmlns:a14="http://schemas.microsoft.com/office/drawing/2010/main">
                <a:solidFill>
                  <a:srgbClr val="FFFFFF"/>
                </a:solidFill>
              </a14:hiddenFill>
            </a:ext>
          </a:extLst>
        </p:spPr>
      </p:pic>
      <p:sp>
        <p:nvSpPr>
          <p:cNvPr id="109572" name="Rectangle 4"/>
          <p:cNvSpPr>
            <a:spLocks noChangeArrowheads="1"/>
          </p:cNvSpPr>
          <p:nvPr/>
        </p:nvSpPr>
        <p:spPr bwMode="auto">
          <a:xfrm>
            <a:off x="228600" y="4752975"/>
            <a:ext cx="8686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800" b="1"/>
              <a:t>Irrigating and harvesting in a vegetable garden.</a:t>
            </a:r>
          </a:p>
          <a:p>
            <a:pPr>
              <a:lnSpc>
                <a:spcPct val="90000"/>
              </a:lnSpc>
              <a:spcAft>
                <a:spcPct val="40000"/>
              </a:spcAft>
            </a:pPr>
            <a:r>
              <a:rPr lang="en-US" sz="2800" b="1"/>
              <a:t>Gardeners carry pots attached to a yoke and pour water into checkerboard furrows; another ties onions into bundles.</a:t>
            </a:r>
          </a:p>
        </p:txBody>
      </p:sp>
      <p:sp>
        <p:nvSpPr>
          <p:cNvPr id="109573" name="Rectangle 5"/>
          <p:cNvSpPr>
            <a:spLocks noChangeArrowheads="1"/>
          </p:cNvSpPr>
          <p:nvPr/>
        </p:nvSpPr>
        <p:spPr bwMode="auto">
          <a:xfrm>
            <a:off x="6172200" y="621665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Singer et al., 1954.</a:t>
            </a:r>
            <a:endParaRPr lang="en-US"/>
          </a:p>
        </p:txBody>
      </p:sp>
      <p:sp>
        <p:nvSpPr>
          <p:cNvPr id="308226" name="Rectangle 2"/>
          <p:cNvSpPr>
            <a:spLocks noGrp="1" noChangeArrowheads="1"/>
          </p:cNvSpPr>
          <p:nvPr>
            <p:ph type="title" idx="4294967295"/>
          </p:nvPr>
        </p:nvSpPr>
        <p:spPr>
          <a:xfrm>
            <a:off x="609600" y="0"/>
            <a:ext cx="7924800" cy="914400"/>
          </a:xfrm>
        </p:spPr>
        <p:txBody>
          <a:bodyPr/>
          <a:lstStyle/>
          <a:p>
            <a:r>
              <a:rPr lang="en-US" sz="2800" b="1">
                <a:solidFill>
                  <a:schemeClr val="tx1"/>
                </a:solidFill>
              </a:rPr>
              <a:t>Irrigation Technology (Beni Hasan, ca. 1900 </a:t>
            </a:r>
            <a:r>
              <a:rPr lang="en-US" sz="2400" b="1">
                <a:solidFill>
                  <a:schemeClr val="tx1"/>
                </a:solidFill>
              </a:rPr>
              <a:t>BCE</a:t>
            </a:r>
            <a:r>
              <a:rPr lang="en-US" sz="2800" b="1">
                <a:solidFill>
                  <a:schemeClr val="tx1"/>
                </a:solidFill>
              </a:rPr>
              <a:t>)</a:t>
            </a:r>
            <a:endParaRPr lang="en-US" sz="28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1225550" y="6324600"/>
            <a:ext cx="2279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J. Janick photo.</a:t>
            </a:r>
            <a:endParaRPr lang="en-US" sz="2800" b="1"/>
          </a:p>
        </p:txBody>
      </p:sp>
      <p:pic>
        <p:nvPicPr>
          <p:cNvPr id="190469" name="Picture 5" descr="44"/>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765675" y="152400"/>
            <a:ext cx="4378325" cy="6553200"/>
          </a:xfrm>
          <a:prstGeom prst="rect">
            <a:avLst/>
          </a:prstGeom>
          <a:noFill/>
          <a:extLst>
            <a:ext uri="{909E8E84-426E-40DD-AFC4-6F175D3DCCD1}">
              <a14:hiddenFill xmlns:a14="http://schemas.microsoft.com/office/drawing/2010/main">
                <a:solidFill>
                  <a:srgbClr val="FFFFFF"/>
                </a:solidFill>
              </a14:hiddenFill>
            </a:ext>
          </a:extLst>
        </p:spPr>
      </p:pic>
      <p:sp>
        <p:nvSpPr>
          <p:cNvPr id="190470" name="Rectangle 6"/>
          <p:cNvSpPr>
            <a:spLocks noGrp="1" noChangeArrowheads="1"/>
          </p:cNvSpPr>
          <p:nvPr>
            <p:ph type="title" idx="4294967295"/>
          </p:nvPr>
        </p:nvSpPr>
        <p:spPr>
          <a:xfrm>
            <a:off x="228600" y="685800"/>
            <a:ext cx="4343400" cy="5257800"/>
          </a:xfrm>
        </p:spPr>
        <p:txBody>
          <a:bodyPr/>
          <a:lstStyle/>
          <a:p>
            <a:r>
              <a:rPr lang="en-US" sz="2800" b="1">
                <a:solidFill>
                  <a:schemeClr val="tx1"/>
                </a:solidFill>
              </a:rPr>
              <a:t>A contemporary scene of garden irrigation in Sumatra. Cabbage is being grown for shipment to Singapore.</a:t>
            </a:r>
          </a:p>
        </p:txBody>
      </p:sp>
    </p:spTree>
    <p:custDataLst>
      <p:tags r:id="rId1"/>
    </p:custData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descr="fig 06-03c"/>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l="1428" r="1459"/>
          <a:stretch>
            <a:fillRect/>
          </a:stretch>
        </p:blipFill>
        <p:spPr bwMode="auto">
          <a:xfrm>
            <a:off x="3963988" y="304800"/>
            <a:ext cx="5180012" cy="3511550"/>
          </a:xfrm>
          <a:prstGeom prst="rect">
            <a:avLst/>
          </a:prstGeom>
          <a:noFill/>
          <a:extLst>
            <a:ext uri="{909E8E84-426E-40DD-AFC4-6F175D3DCCD1}">
              <a14:hiddenFill xmlns:a14="http://schemas.microsoft.com/office/drawing/2010/main">
                <a:solidFill>
                  <a:srgbClr val="FFFFFF"/>
                </a:solidFill>
              </a14:hiddenFill>
            </a:ext>
          </a:extLst>
        </p:spPr>
      </p:pic>
      <p:sp>
        <p:nvSpPr>
          <p:cNvPr id="108548" name="Rectangle 4"/>
          <p:cNvSpPr>
            <a:spLocks noChangeArrowheads="1"/>
          </p:cNvSpPr>
          <p:nvPr/>
        </p:nvSpPr>
        <p:spPr bwMode="auto">
          <a:xfrm>
            <a:off x="228600" y="4083050"/>
            <a:ext cx="86868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40000"/>
              </a:spcAft>
            </a:pPr>
            <a:r>
              <a:rPr lang="en-US" sz="2800" b="1"/>
              <a:t>Irrigation of a palm orchard by a shaduf, using a water-lifting device consisting of a beam holding a long pole in which a bucket is suspended at one end and a large lump of clay acts as a counterpoise.</a:t>
            </a:r>
          </a:p>
          <a:p>
            <a:pPr>
              <a:lnSpc>
                <a:spcPct val="90000"/>
              </a:lnSpc>
              <a:spcAft>
                <a:spcPct val="40000"/>
              </a:spcAft>
            </a:pPr>
            <a:r>
              <a:rPr lang="en-US" sz="2800" b="1"/>
              <a:t>The water is funneled to a mud basin at the foot of the palm.</a:t>
            </a:r>
          </a:p>
        </p:txBody>
      </p:sp>
      <p:sp>
        <p:nvSpPr>
          <p:cNvPr id="108549" name="Rectangle 5"/>
          <p:cNvSpPr>
            <a:spLocks noChangeArrowheads="1"/>
          </p:cNvSpPr>
          <p:nvPr/>
        </p:nvSpPr>
        <p:spPr bwMode="auto">
          <a:xfrm>
            <a:off x="6172200" y="636905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a:t>
            </a:r>
            <a:endParaRPr lang="en-US"/>
          </a:p>
        </p:txBody>
      </p:sp>
      <p:sp>
        <p:nvSpPr>
          <p:cNvPr id="108550" name="Rectangle 6"/>
          <p:cNvSpPr>
            <a:spLocks noGrp="1" noChangeArrowheads="1"/>
          </p:cNvSpPr>
          <p:nvPr>
            <p:ph type="title" idx="4294967295"/>
          </p:nvPr>
        </p:nvSpPr>
        <p:spPr>
          <a:xfrm>
            <a:off x="152400" y="381000"/>
            <a:ext cx="3733800" cy="3352800"/>
          </a:xfrm>
        </p:spPr>
        <p:txBody>
          <a:bodyPr/>
          <a:lstStyle/>
          <a:p>
            <a:r>
              <a:rPr lang="en-US" sz="2800" b="1">
                <a:solidFill>
                  <a:schemeClr val="tx1"/>
                </a:solidFill>
              </a:rPr>
              <a:t>Irrigation Technology: The Shaduf (Thebes ca. 1500 </a:t>
            </a:r>
            <a:r>
              <a:rPr lang="en-US" sz="2400" b="1">
                <a:solidFill>
                  <a:schemeClr val="tx1"/>
                </a:solidFill>
              </a:rPr>
              <a:t>BCE</a:t>
            </a:r>
            <a:r>
              <a:rPr lang="en-US" sz="2800" b="1">
                <a:solidFill>
                  <a:schemeClr val="tx1"/>
                </a:solidFill>
              </a:rPr>
              <a:t>)</a:t>
            </a:r>
          </a:p>
        </p:txBody>
      </p:sp>
    </p:spTree>
    <p:custDataLst>
      <p:tags r:id="rId1"/>
    </p:custData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026"/>
          <p:cNvSpPr>
            <a:spLocks noChangeArrowheads="1"/>
          </p:cNvSpPr>
          <p:nvPr/>
        </p:nvSpPr>
        <p:spPr bwMode="auto">
          <a:xfrm>
            <a:off x="2174875" y="20320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a:t>
            </a:r>
            <a:endParaRPr lang="en-US" sz="2800"/>
          </a:p>
        </p:txBody>
      </p:sp>
      <p:sp>
        <p:nvSpPr>
          <p:cNvPr id="192516" name="Rectangle 1028"/>
          <p:cNvSpPr>
            <a:spLocks noChangeArrowheads="1"/>
          </p:cNvSpPr>
          <p:nvPr/>
        </p:nvSpPr>
        <p:spPr bwMode="auto">
          <a:xfrm>
            <a:off x="0" y="54546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800" b="1"/>
              <a:t>Irrigation of a garden by means of a row of shadufs.</a:t>
            </a:r>
          </a:p>
          <a:p>
            <a:pPr algn="ctr"/>
            <a:r>
              <a:rPr lang="en-US" sz="2800" b="1"/>
              <a:t>Lotus grows in the pools and papyrus at their edges.</a:t>
            </a:r>
          </a:p>
        </p:txBody>
      </p:sp>
      <p:sp>
        <p:nvSpPr>
          <p:cNvPr id="192519" name="Rectangle 1031"/>
          <p:cNvSpPr>
            <a:spLocks noChangeArrowheads="1"/>
          </p:cNvSpPr>
          <p:nvPr/>
        </p:nvSpPr>
        <p:spPr bwMode="auto">
          <a:xfrm>
            <a:off x="2233613" y="6445250"/>
            <a:ext cx="4676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 A History of Technology.</a:t>
            </a:r>
            <a:endParaRPr lang="en-US" sz="2800" b="1"/>
          </a:p>
        </p:txBody>
      </p:sp>
      <p:pic>
        <p:nvPicPr>
          <p:cNvPr id="192520" name="Picture 1032" descr="48a"/>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00200" y="698500"/>
            <a:ext cx="5943600" cy="4805363"/>
          </a:xfrm>
          <a:prstGeom prst="rect">
            <a:avLst/>
          </a:prstGeom>
          <a:noFill/>
          <a:extLst>
            <a:ext uri="{909E8E84-426E-40DD-AFC4-6F175D3DCCD1}">
              <a14:hiddenFill xmlns:a14="http://schemas.microsoft.com/office/drawing/2010/main">
                <a:solidFill>
                  <a:srgbClr val="FFFFFF"/>
                </a:solidFill>
              </a14:hiddenFill>
            </a:ext>
          </a:extLst>
        </p:spPr>
      </p:pic>
      <p:sp>
        <p:nvSpPr>
          <p:cNvPr id="192521" name="Rectangle 1033"/>
          <p:cNvSpPr>
            <a:spLocks noGrp="1" noChangeArrowheads="1"/>
          </p:cNvSpPr>
          <p:nvPr>
            <p:ph type="title" idx="4294967295"/>
          </p:nvPr>
        </p:nvSpPr>
        <p:spPr>
          <a:xfrm>
            <a:off x="304800" y="0"/>
            <a:ext cx="8610600" cy="762000"/>
          </a:xfrm>
        </p:spPr>
        <p:txBody>
          <a:bodyPr/>
          <a:lstStyle/>
          <a:p>
            <a:r>
              <a:rPr lang="en-US" sz="2800" b="1">
                <a:solidFill>
                  <a:schemeClr val="tx1"/>
                </a:solidFill>
              </a:rPr>
              <a:t>Shaduf (Thebes ca. 1300 </a:t>
            </a:r>
            <a:r>
              <a:rPr lang="en-US" sz="2400" b="1">
                <a:solidFill>
                  <a:schemeClr val="tx1"/>
                </a:solidFill>
              </a:rPr>
              <a:t>BCE</a:t>
            </a:r>
            <a:r>
              <a:rPr lang="en-US" sz="2800" b="1">
                <a:solidFill>
                  <a:schemeClr val="tx1"/>
                </a:solidFill>
              </a:rPr>
              <a:t>)</a:t>
            </a:r>
          </a:p>
        </p:txBody>
      </p:sp>
    </p:spTree>
    <p:custDataLst>
      <p:tags r:id="rId1"/>
    </p:custData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14"/>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609600" y="0"/>
            <a:ext cx="7924800" cy="5191125"/>
          </a:xfrm>
          <a:prstGeom prst="rect">
            <a:avLst/>
          </a:prstGeom>
          <a:noFill/>
          <a:extLst>
            <a:ext uri="{909E8E84-426E-40DD-AFC4-6F175D3DCCD1}">
              <a14:hiddenFill xmlns:a14="http://schemas.microsoft.com/office/drawing/2010/main">
                <a:solidFill>
                  <a:srgbClr val="FFFFFF"/>
                </a:solidFill>
              </a14:hiddenFill>
            </a:ext>
          </a:extLst>
        </p:spPr>
      </p:pic>
      <p:sp>
        <p:nvSpPr>
          <p:cNvPr id="181251" name="Rectangle 3"/>
          <p:cNvSpPr>
            <a:spLocks noChangeArrowheads="1"/>
          </p:cNvSpPr>
          <p:nvPr/>
        </p:nvSpPr>
        <p:spPr bwMode="auto">
          <a:xfrm>
            <a:off x="457200" y="525780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marL="577850"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A barge carrying agricultural products in the Nile Egypt is the gift of the Nile (Herodotus 484–425 </a:t>
            </a:r>
            <a:r>
              <a:rPr lang="en-US" altLang="en-US" b="1"/>
              <a:t>BCE</a:t>
            </a:r>
            <a:r>
              <a:rPr lang="en-US" altLang="en-US" sz="2800" b="1"/>
              <a:t>, Greek historian)</a:t>
            </a:r>
            <a:endParaRPr lang="en-US" sz="2800" b="1"/>
          </a:p>
        </p:txBody>
      </p:sp>
      <p:sp>
        <p:nvSpPr>
          <p:cNvPr id="181252" name="Rectangle 4"/>
          <p:cNvSpPr>
            <a:spLocks noChangeArrowheads="1"/>
          </p:cNvSpPr>
          <p:nvPr/>
        </p:nvSpPr>
        <p:spPr bwMode="auto">
          <a:xfrm>
            <a:off x="6553200" y="6324600"/>
            <a:ext cx="2279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Source: J. Janick photo.</a:t>
            </a:r>
            <a:endParaRPr lang="en-US" sz="1600" b="1"/>
          </a:p>
        </p:txBody>
      </p:sp>
    </p:spTree>
    <p:custDataLst>
      <p:tags r:id="rId1"/>
    </p:custDataLst>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1026" descr="72_84b"/>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09575" y="0"/>
            <a:ext cx="8324850" cy="5397500"/>
          </a:xfrm>
          <a:prstGeom prst="rect">
            <a:avLst/>
          </a:prstGeom>
          <a:noFill/>
          <a:extLst>
            <a:ext uri="{909E8E84-426E-40DD-AFC4-6F175D3DCCD1}">
              <a14:hiddenFill xmlns:a14="http://schemas.microsoft.com/office/drawing/2010/main">
                <a:solidFill>
                  <a:srgbClr val="FFFFFF"/>
                </a:solidFill>
              </a14:hiddenFill>
            </a:ext>
          </a:extLst>
        </p:spPr>
      </p:pic>
      <p:sp>
        <p:nvSpPr>
          <p:cNvPr id="234499" name="Rectangle 1027"/>
          <p:cNvSpPr>
            <a:spLocks noChangeArrowheads="1"/>
          </p:cNvSpPr>
          <p:nvPr>
            <p:custDataLst>
              <p:tags r:id="rId3"/>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34500" name="Rectangle 1028"/>
          <p:cNvSpPr>
            <a:spLocks noChangeArrowheads="1"/>
          </p:cNvSpPr>
          <p:nvPr>
            <p:custDataLst>
              <p:tags r:id="rId4"/>
            </p:custDataLst>
          </p:nvPr>
        </p:nvSpPr>
        <p:spPr bwMode="auto">
          <a:xfrm>
            <a:off x="0" y="64452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34502" name="Rectangle 1030"/>
          <p:cNvSpPr>
            <a:spLocks noGrp="1" noChangeArrowheads="1"/>
          </p:cNvSpPr>
          <p:nvPr>
            <p:ph type="title" idx="4294967295"/>
          </p:nvPr>
        </p:nvSpPr>
        <p:spPr>
          <a:xfrm>
            <a:off x="228600" y="5410200"/>
            <a:ext cx="8686800" cy="1143000"/>
          </a:xfrm>
        </p:spPr>
        <p:txBody>
          <a:bodyPr/>
          <a:lstStyle/>
          <a:p>
            <a:r>
              <a:rPr lang="en-US" sz="2800" b="1">
                <a:solidFill>
                  <a:schemeClr val="tx1"/>
                </a:solidFill>
              </a:rPr>
              <a:t>Modern shaduf, or pole and bucket,</a:t>
            </a:r>
            <a:br>
              <a:rPr lang="en-US" sz="2800" b="1">
                <a:solidFill>
                  <a:schemeClr val="tx1"/>
                </a:solidFill>
              </a:rPr>
            </a:br>
            <a:r>
              <a:rPr lang="en-US" sz="2800" b="1">
                <a:solidFill>
                  <a:schemeClr val="tx1"/>
                </a:solidFill>
              </a:rPr>
              <a:t>used for raising water, in Upper and Lower Egypt. </a:t>
            </a:r>
          </a:p>
        </p:txBody>
      </p:sp>
    </p:spTree>
    <p:custDataLst>
      <p:tags r:id="rId1"/>
    </p:custDataLst>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1026" descr="13"/>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381000" y="0"/>
            <a:ext cx="8382000" cy="5403850"/>
          </a:xfrm>
          <a:prstGeom prst="rect">
            <a:avLst/>
          </a:prstGeom>
          <a:noFill/>
          <a:extLst>
            <a:ext uri="{909E8E84-426E-40DD-AFC4-6F175D3DCCD1}">
              <a14:hiddenFill xmlns:a14="http://schemas.microsoft.com/office/drawing/2010/main">
                <a:solidFill>
                  <a:srgbClr val="FFFFFF"/>
                </a:solidFill>
              </a14:hiddenFill>
            </a:ext>
          </a:extLst>
        </p:spPr>
      </p:pic>
      <p:sp>
        <p:nvSpPr>
          <p:cNvPr id="193540" name="Rectangle 1028"/>
          <p:cNvSpPr>
            <a:spLocks noChangeArrowheads="1"/>
          </p:cNvSpPr>
          <p:nvPr/>
        </p:nvSpPr>
        <p:spPr bwMode="auto">
          <a:xfrm>
            <a:off x="3432175" y="6445250"/>
            <a:ext cx="2279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J. Janick photo.</a:t>
            </a:r>
            <a:endParaRPr lang="en-US" sz="2800" b="1"/>
          </a:p>
        </p:txBody>
      </p:sp>
      <p:sp>
        <p:nvSpPr>
          <p:cNvPr id="193541" name="Rectangle 1029"/>
          <p:cNvSpPr>
            <a:spLocks noGrp="1" noChangeArrowheads="1"/>
          </p:cNvSpPr>
          <p:nvPr>
            <p:ph type="title" idx="4294967295"/>
          </p:nvPr>
        </p:nvSpPr>
        <p:spPr>
          <a:xfrm>
            <a:off x="685800" y="5334000"/>
            <a:ext cx="7772400" cy="1143000"/>
          </a:xfrm>
        </p:spPr>
        <p:txBody>
          <a:bodyPr/>
          <a:lstStyle/>
          <a:p>
            <a:r>
              <a:rPr lang="en-US" sz="2800" b="1">
                <a:solidFill>
                  <a:schemeClr val="tx1"/>
                </a:solidFill>
              </a:rPr>
              <a:t>Present day garden at Neve Firan,</a:t>
            </a:r>
            <a:br>
              <a:rPr lang="en-US" sz="2800" b="1">
                <a:solidFill>
                  <a:schemeClr val="tx1"/>
                </a:solidFill>
              </a:rPr>
            </a:br>
            <a:r>
              <a:rPr lang="en-US" sz="2800" b="1">
                <a:solidFill>
                  <a:schemeClr val="tx1"/>
                </a:solidFill>
              </a:rPr>
              <a:t>Sinai showing irrigation channels.</a:t>
            </a:r>
          </a:p>
        </p:txBody>
      </p:sp>
    </p:spTree>
    <p:custDataLst>
      <p:tags r:id="rId1"/>
    </p:custDataLst>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1509713" y="43180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a:t>
            </a:r>
          </a:p>
        </p:txBody>
      </p:sp>
      <p:pic>
        <p:nvPicPr>
          <p:cNvPr id="107523" name="Picture 3" descr="fig 06-03d"/>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447800" y="804863"/>
            <a:ext cx="6248400" cy="4695825"/>
          </a:xfrm>
          <a:prstGeom prst="rect">
            <a:avLst/>
          </a:prstGeom>
          <a:noFill/>
          <a:extLst>
            <a:ext uri="{909E8E84-426E-40DD-AFC4-6F175D3DCCD1}">
              <a14:hiddenFill xmlns:a14="http://schemas.microsoft.com/office/drawing/2010/main">
                <a:solidFill>
                  <a:srgbClr val="FFFFFF"/>
                </a:solidFill>
              </a14:hiddenFill>
            </a:ext>
          </a:extLst>
        </p:spPr>
      </p:pic>
      <p:sp>
        <p:nvSpPr>
          <p:cNvPr id="107524" name="Rectangle 4"/>
          <p:cNvSpPr>
            <a:spLocks noChangeArrowheads="1"/>
          </p:cNvSpPr>
          <p:nvPr/>
        </p:nvSpPr>
        <p:spPr bwMode="auto">
          <a:xfrm>
            <a:off x="0" y="54546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Date palm with water storage pond</a:t>
            </a:r>
          </a:p>
          <a:p>
            <a:pPr algn="ctr"/>
            <a:r>
              <a:rPr lang="en-US" sz="2800" b="1"/>
              <a:t>in a distorted perspective.</a:t>
            </a:r>
          </a:p>
        </p:txBody>
      </p:sp>
      <p:sp>
        <p:nvSpPr>
          <p:cNvPr id="107525" name="Rectangle 5"/>
          <p:cNvSpPr>
            <a:spLocks noChangeArrowheads="1"/>
          </p:cNvSpPr>
          <p:nvPr/>
        </p:nvSpPr>
        <p:spPr bwMode="auto">
          <a:xfrm>
            <a:off x="3417888" y="6445250"/>
            <a:ext cx="2308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E. Hyams, 1971.</a:t>
            </a:r>
            <a:endParaRPr lang="en-US"/>
          </a:p>
        </p:txBody>
      </p:sp>
      <p:sp>
        <p:nvSpPr>
          <p:cNvPr id="107526" name="Rectangle 6"/>
          <p:cNvSpPr>
            <a:spLocks noGrp="1" noChangeArrowheads="1"/>
          </p:cNvSpPr>
          <p:nvPr>
            <p:ph type="title" idx="4294967295"/>
          </p:nvPr>
        </p:nvSpPr>
        <p:spPr>
          <a:xfrm>
            <a:off x="685800" y="0"/>
            <a:ext cx="7772400" cy="914400"/>
          </a:xfrm>
        </p:spPr>
        <p:txBody>
          <a:bodyPr/>
          <a:lstStyle/>
          <a:p>
            <a:r>
              <a:rPr lang="en-US" sz="2800" b="1">
                <a:solidFill>
                  <a:schemeClr val="tx1"/>
                </a:solidFill>
              </a:rPr>
              <a:t>Irrigation Technology: Water Storage</a:t>
            </a:r>
          </a:p>
        </p:txBody>
      </p:sp>
    </p:spTree>
    <p:custDataLst>
      <p:tags r:id="rId1"/>
    </p:custDataLst>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Picture 3" descr="fig 06-05a"/>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1435100"/>
            <a:ext cx="9144000" cy="3079750"/>
          </a:xfrm>
          <a:prstGeom prst="rect">
            <a:avLst/>
          </a:prstGeom>
          <a:noFill/>
          <a:extLst>
            <a:ext uri="{909E8E84-426E-40DD-AFC4-6F175D3DCCD1}">
              <a14:hiddenFill xmlns:a14="http://schemas.microsoft.com/office/drawing/2010/main">
                <a:solidFill>
                  <a:srgbClr val="FFFFFF"/>
                </a:solidFill>
              </a14:hiddenFill>
            </a:ext>
          </a:extLst>
        </p:spPr>
      </p:pic>
      <p:sp>
        <p:nvSpPr>
          <p:cNvPr id="110598" name="Rectangle 6"/>
          <p:cNvSpPr>
            <a:spLocks noChangeArrowheads="1"/>
          </p:cNvSpPr>
          <p:nvPr/>
        </p:nvSpPr>
        <p:spPr bwMode="auto">
          <a:xfrm>
            <a:off x="0" y="47386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Surveyors measuring a field, probably to determine tax. </a:t>
            </a:r>
          </a:p>
        </p:txBody>
      </p:sp>
      <p:sp>
        <p:nvSpPr>
          <p:cNvPr id="110599" name="Rectangle 7"/>
          <p:cNvSpPr>
            <a:spLocks noChangeArrowheads="1"/>
          </p:cNvSpPr>
          <p:nvPr/>
        </p:nvSpPr>
        <p:spPr bwMode="auto">
          <a:xfrm>
            <a:off x="2286000" y="617220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Singer et al., 1954.</a:t>
            </a:r>
            <a:endParaRPr lang="en-US"/>
          </a:p>
        </p:txBody>
      </p:sp>
      <p:sp>
        <p:nvSpPr>
          <p:cNvPr id="110604" name="Rectangle 12"/>
          <p:cNvSpPr>
            <a:spLocks noGrp="1" noChangeArrowheads="1"/>
          </p:cNvSpPr>
          <p:nvPr>
            <p:ph type="title" idx="4294967295"/>
          </p:nvPr>
        </p:nvSpPr>
        <p:spPr>
          <a:xfrm>
            <a:off x="685800" y="319088"/>
            <a:ext cx="7772400" cy="990600"/>
          </a:xfrm>
        </p:spPr>
        <p:txBody>
          <a:bodyPr/>
          <a:lstStyle/>
          <a:p>
            <a:r>
              <a:rPr lang="en-US" sz="2800" b="1">
                <a:solidFill>
                  <a:schemeClr val="tx1"/>
                </a:solidFill>
              </a:rPr>
              <a:t>Surveying Fields (Thebes ca. 1400 </a:t>
            </a:r>
            <a:r>
              <a:rPr lang="en-US" sz="2400" b="1">
                <a:solidFill>
                  <a:schemeClr val="tx1"/>
                </a:solidFill>
              </a:rPr>
              <a:t>BCE</a:t>
            </a:r>
            <a:r>
              <a:rPr lang="en-US" sz="2800" b="1">
                <a:solidFill>
                  <a:schemeClr val="tx1"/>
                </a:solidFill>
              </a:rPr>
              <a:t>)</a:t>
            </a:r>
          </a:p>
        </p:txBody>
      </p:sp>
    </p:spTree>
    <p:custDataLst>
      <p:tags r:id="rId1"/>
    </p:custDataLst>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Rectangle 6"/>
          <p:cNvSpPr>
            <a:spLocks noChangeArrowheads="1"/>
          </p:cNvSpPr>
          <p:nvPr/>
        </p:nvSpPr>
        <p:spPr bwMode="auto">
          <a:xfrm>
            <a:off x="0" y="2390775"/>
            <a:ext cx="5486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Oath taken on a boundary stone:</a:t>
            </a:r>
          </a:p>
          <a:p>
            <a:pPr algn="ctr"/>
            <a:r>
              <a:rPr lang="en-US" sz="2800" b="1" i="1"/>
              <a:t>I swear by the great god that is in heaven that the right boundary stone has been set up.</a:t>
            </a:r>
            <a:endParaRPr lang="en-US" sz="2800" b="1"/>
          </a:p>
        </p:txBody>
      </p:sp>
      <p:sp>
        <p:nvSpPr>
          <p:cNvPr id="119815" name="Rectangle 7"/>
          <p:cNvSpPr>
            <a:spLocks noChangeArrowheads="1"/>
          </p:cNvSpPr>
          <p:nvPr/>
        </p:nvSpPr>
        <p:spPr bwMode="auto">
          <a:xfrm>
            <a:off x="0" y="640080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Singer et al., 1954.</a:t>
            </a:r>
            <a:endParaRPr lang="en-US"/>
          </a:p>
        </p:txBody>
      </p:sp>
      <p:pic>
        <p:nvPicPr>
          <p:cNvPr id="119816" name="Picture 8" descr="fig 06-05b"/>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5538788" y="762000"/>
            <a:ext cx="3605212" cy="6096000"/>
          </a:xfrm>
          <a:prstGeom prst="rect">
            <a:avLst/>
          </a:prstGeom>
          <a:noFill/>
          <a:extLst>
            <a:ext uri="{909E8E84-426E-40DD-AFC4-6F175D3DCCD1}">
              <a14:hiddenFill xmlns:a14="http://schemas.microsoft.com/office/drawing/2010/main">
                <a:solidFill>
                  <a:srgbClr val="FFFFFF"/>
                </a:solidFill>
              </a14:hiddenFill>
            </a:ext>
          </a:extLst>
        </p:spPr>
      </p:pic>
      <p:sp>
        <p:nvSpPr>
          <p:cNvPr id="119817" name="Rectangle 9"/>
          <p:cNvSpPr>
            <a:spLocks noGrp="1" noChangeArrowheads="1"/>
          </p:cNvSpPr>
          <p:nvPr>
            <p:ph type="title" idx="4294967295"/>
          </p:nvPr>
        </p:nvSpPr>
        <p:spPr>
          <a:xfrm>
            <a:off x="685800" y="0"/>
            <a:ext cx="7772400" cy="838200"/>
          </a:xfrm>
        </p:spPr>
        <p:txBody>
          <a:bodyPr/>
          <a:lstStyle/>
          <a:p>
            <a:r>
              <a:rPr lang="en-US" sz="2800" b="1">
                <a:solidFill>
                  <a:schemeClr val="tx1"/>
                </a:solidFill>
              </a:rPr>
              <a:t>Surveying Fields (ca. 1400 </a:t>
            </a:r>
            <a:r>
              <a:rPr lang="en-US" sz="2400" b="1">
                <a:solidFill>
                  <a:schemeClr val="tx1"/>
                </a:solidFill>
              </a:rPr>
              <a:t>BCE</a:t>
            </a:r>
            <a:r>
              <a:rPr lang="en-US" sz="2800" b="1">
                <a:solidFill>
                  <a:schemeClr val="tx1"/>
                </a:solidFill>
              </a:rPr>
              <a:t>)</a:t>
            </a:r>
            <a:endParaRPr lang="en-US" sz="28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v40_366a"/>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14300" y="0"/>
            <a:ext cx="8915400" cy="1679575"/>
          </a:xfrm>
          <a:prstGeom prst="rect">
            <a:avLst/>
          </a:prstGeom>
          <a:noFill/>
          <a:extLst>
            <a:ext uri="{909E8E84-426E-40DD-AFC4-6F175D3DCCD1}">
              <a14:hiddenFill xmlns:a14="http://schemas.microsoft.com/office/drawing/2010/main">
                <a:solidFill>
                  <a:srgbClr val="FFFFFF"/>
                </a:solidFill>
              </a14:hiddenFill>
            </a:ext>
          </a:extLst>
        </p:spPr>
      </p:pic>
      <p:pic>
        <p:nvPicPr>
          <p:cNvPr id="247811" name="Picture 3" descr="v40_366b"/>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14300" y="3576638"/>
            <a:ext cx="8915400" cy="1300162"/>
          </a:xfrm>
          <a:prstGeom prst="rect">
            <a:avLst/>
          </a:prstGeom>
          <a:noFill/>
          <a:extLst>
            <a:ext uri="{909E8E84-426E-40DD-AFC4-6F175D3DCCD1}">
              <a14:hiddenFill xmlns:a14="http://schemas.microsoft.com/office/drawing/2010/main">
                <a:solidFill>
                  <a:srgbClr val="FFFFFF"/>
                </a:solidFill>
              </a14:hiddenFill>
            </a:ext>
          </a:extLst>
        </p:spPr>
      </p:pic>
      <p:sp>
        <p:nvSpPr>
          <p:cNvPr id="247812" name="Rectangle 4"/>
          <p:cNvSpPr>
            <a:spLocks noChangeArrowheads="1"/>
          </p:cNvSpPr>
          <p:nvPr>
            <p:custDataLst>
              <p:tags r:id="rId4"/>
            </p:custDataLst>
          </p:nvPr>
        </p:nvSpPr>
        <p:spPr bwMode="auto">
          <a:xfrm>
            <a:off x="0" y="64452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47813" name="Rectangle 5"/>
          <p:cNvSpPr>
            <a:spLocks noChangeArrowheads="1"/>
          </p:cNvSpPr>
          <p:nvPr/>
        </p:nvSpPr>
        <p:spPr bwMode="auto">
          <a:xfrm>
            <a:off x="228600" y="1676400"/>
            <a:ext cx="8686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Putting the seed into the basket (left).</a:t>
            </a:r>
          </a:p>
          <a:p>
            <a:pPr algn="ctr"/>
            <a:r>
              <a:rPr lang="en-US" sz="2800" b="1"/>
              <a:t>Sowing the land after the plow has passed (right).</a:t>
            </a:r>
          </a:p>
          <a:p>
            <a:pPr algn="ctr"/>
            <a:r>
              <a:rPr lang="en-US" sz="2800" b="1"/>
              <a:t>Note the handle of the plow has a peg at the side like the modern Egyptian plow. </a:t>
            </a:r>
          </a:p>
        </p:txBody>
      </p:sp>
      <p:sp>
        <p:nvSpPr>
          <p:cNvPr id="247814" name="Rectangle 6"/>
          <p:cNvSpPr>
            <a:spLocks noChangeArrowheads="1"/>
          </p:cNvSpPr>
          <p:nvPr/>
        </p:nvSpPr>
        <p:spPr bwMode="auto">
          <a:xfrm>
            <a:off x="0" y="5027613"/>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Plowing, sowing, and reaping.</a:t>
            </a:r>
          </a:p>
          <a:p>
            <a:pPr algn="ctr"/>
            <a:r>
              <a:rPr lang="en-US" sz="2800" b="1"/>
              <a:t>Plucking up the doora by the roots (left).</a:t>
            </a:r>
          </a:p>
          <a:p>
            <a:pPr algn="ctr"/>
            <a:r>
              <a:rPr lang="en-US" sz="2800" b="1"/>
              <a:t>Reaping wheat (right). </a:t>
            </a:r>
          </a:p>
        </p:txBody>
      </p:sp>
    </p:spTree>
    <p:custDataLst>
      <p:tags r:id="rId1"/>
    </p:custDataLst>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fig 06-06a"/>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t="2794"/>
          <a:stretch>
            <a:fillRect/>
          </a:stretch>
        </p:blipFill>
        <p:spPr bwMode="auto">
          <a:xfrm>
            <a:off x="0" y="1060450"/>
            <a:ext cx="9144000" cy="2816225"/>
          </a:xfrm>
          <a:prstGeom prst="rect">
            <a:avLst/>
          </a:prstGeom>
          <a:noFill/>
          <a:extLst>
            <a:ext uri="{909E8E84-426E-40DD-AFC4-6F175D3DCCD1}">
              <a14:hiddenFill xmlns:a14="http://schemas.microsoft.com/office/drawing/2010/main">
                <a:solidFill>
                  <a:srgbClr val="FFFFFF"/>
                </a:solidFill>
              </a14:hiddenFill>
            </a:ext>
          </a:extLst>
        </p:spPr>
      </p:pic>
      <p:sp>
        <p:nvSpPr>
          <p:cNvPr id="118789" name="Rectangle 5"/>
          <p:cNvSpPr>
            <a:spLocks noChangeArrowheads="1"/>
          </p:cNvSpPr>
          <p:nvPr/>
        </p:nvSpPr>
        <p:spPr bwMode="auto">
          <a:xfrm>
            <a:off x="0" y="4191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Reaping grain and tying sheaves.</a:t>
            </a:r>
          </a:p>
          <a:p>
            <a:pPr algn="ctr"/>
            <a:r>
              <a:rPr lang="en-US" sz="2800" b="1"/>
              <a:t>Tomb at Mena at Thebes, ca. 1420 </a:t>
            </a:r>
            <a:r>
              <a:rPr lang="en-US" b="1"/>
              <a:t>BCE</a:t>
            </a:r>
            <a:r>
              <a:rPr lang="en-US" sz="2800" b="1"/>
              <a:t>.</a:t>
            </a:r>
            <a:endParaRPr lang="en-US"/>
          </a:p>
        </p:txBody>
      </p:sp>
      <p:sp>
        <p:nvSpPr>
          <p:cNvPr id="118790" name="Rectangle 6"/>
          <p:cNvSpPr>
            <a:spLocks noChangeArrowheads="1"/>
          </p:cNvSpPr>
          <p:nvPr/>
        </p:nvSpPr>
        <p:spPr bwMode="auto">
          <a:xfrm>
            <a:off x="3363913" y="6172200"/>
            <a:ext cx="2414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Darby et al., 1976.</a:t>
            </a:r>
            <a:endParaRPr lang="en-US"/>
          </a:p>
        </p:txBody>
      </p:sp>
      <p:sp>
        <p:nvSpPr>
          <p:cNvPr id="118791" name="Rectangle 7"/>
          <p:cNvSpPr>
            <a:spLocks noGrp="1" noChangeArrowheads="1"/>
          </p:cNvSpPr>
          <p:nvPr>
            <p:ph type="title" idx="4294967295"/>
          </p:nvPr>
        </p:nvSpPr>
        <p:spPr>
          <a:xfrm>
            <a:off x="685800" y="0"/>
            <a:ext cx="7772400" cy="1143000"/>
          </a:xfrm>
        </p:spPr>
        <p:txBody>
          <a:bodyPr/>
          <a:lstStyle/>
          <a:p>
            <a:r>
              <a:rPr lang="en-US" sz="2800" b="1">
                <a:solidFill>
                  <a:schemeClr val="tx1"/>
                </a:solidFill>
              </a:rPr>
              <a:t>Harvesting and Handling Grain</a:t>
            </a:r>
            <a:endParaRPr lang="en-US" sz="28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026"/>
          <p:cNvSpPr>
            <a:spLocks noChangeArrowheads="1"/>
          </p:cNvSpPr>
          <p:nvPr>
            <p:custDataLst>
              <p:tags r:id="rId2"/>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32451" name="Rectangle 1027"/>
          <p:cNvSpPr>
            <a:spLocks noChangeArrowheads="1"/>
          </p:cNvSpPr>
          <p:nvPr>
            <p:custDataLst>
              <p:tags r:id="rId3"/>
            </p:custDataLst>
          </p:nvPr>
        </p:nvSpPr>
        <p:spPr bwMode="auto">
          <a:xfrm>
            <a:off x="0" y="64452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32452" name="Rectangle 1028"/>
          <p:cNvSpPr>
            <a:spLocks noChangeArrowheads="1"/>
          </p:cNvSpPr>
          <p:nvPr/>
        </p:nvSpPr>
        <p:spPr bwMode="auto">
          <a:xfrm>
            <a:off x="1409700" y="5103813"/>
            <a:ext cx="6324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t>1) Plucking up the plant by the roots</a:t>
            </a:r>
          </a:p>
          <a:p>
            <a:r>
              <a:rPr lang="en-US" sz="2800" b="1"/>
              <a:t>2) Striking off the earth from the roots</a:t>
            </a:r>
          </a:p>
          <a:p>
            <a:r>
              <a:rPr lang="en-US" sz="2800" b="1"/>
              <a:t>3) Reaping wheat</a:t>
            </a:r>
          </a:p>
        </p:txBody>
      </p:sp>
      <p:pic>
        <p:nvPicPr>
          <p:cNvPr id="232453" name="Picture 1029" descr="v50_374"/>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42900" y="809625"/>
            <a:ext cx="8458200" cy="4295775"/>
          </a:xfrm>
          <a:prstGeom prst="rect">
            <a:avLst/>
          </a:prstGeom>
          <a:noFill/>
          <a:extLst>
            <a:ext uri="{909E8E84-426E-40DD-AFC4-6F175D3DCCD1}">
              <a14:hiddenFill xmlns:a14="http://schemas.microsoft.com/office/drawing/2010/main">
                <a:solidFill>
                  <a:srgbClr val="FFFFFF"/>
                </a:solidFill>
              </a14:hiddenFill>
            </a:ext>
          </a:extLst>
        </p:spPr>
      </p:pic>
      <p:sp>
        <p:nvSpPr>
          <p:cNvPr id="232454" name="Rectangle 1030"/>
          <p:cNvSpPr>
            <a:spLocks noGrp="1" noChangeArrowheads="1"/>
          </p:cNvSpPr>
          <p:nvPr>
            <p:ph type="title" idx="4294967295"/>
          </p:nvPr>
        </p:nvSpPr>
        <p:spPr>
          <a:xfrm>
            <a:off x="685800" y="0"/>
            <a:ext cx="7772400" cy="762000"/>
          </a:xfrm>
        </p:spPr>
        <p:txBody>
          <a:bodyPr/>
          <a:lstStyle/>
          <a:p>
            <a:r>
              <a:rPr lang="en-US" sz="3200" b="1">
                <a:solidFill>
                  <a:schemeClr val="tx1"/>
                </a:solidFill>
              </a:rPr>
              <a:t>Gathering the doora and wheat</a:t>
            </a:r>
          </a:p>
        </p:txBody>
      </p:sp>
    </p:spTree>
    <p:custDataLst>
      <p:tags r:id="rId1"/>
    </p:custDataLst>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custDataLst>
              <p:tags r:id="rId2"/>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44739" name="Rectangle 3"/>
          <p:cNvSpPr>
            <a:spLocks noChangeArrowheads="1"/>
          </p:cNvSpPr>
          <p:nvPr>
            <p:custDataLst>
              <p:tags r:id="rId3"/>
            </p:custDataLst>
          </p:nvPr>
        </p:nvSpPr>
        <p:spPr bwMode="auto">
          <a:xfrm>
            <a:off x="0" y="61722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44740" name="Rectangle 4"/>
          <p:cNvSpPr>
            <a:spLocks noChangeArrowheads="1"/>
          </p:cNvSpPr>
          <p:nvPr/>
        </p:nvSpPr>
        <p:spPr bwMode="auto">
          <a:xfrm>
            <a:off x="2743200" y="4570413"/>
            <a:ext cx="3657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t>1) Reaping</a:t>
            </a:r>
          </a:p>
          <a:p>
            <a:r>
              <a:rPr lang="en-US" sz="2800" b="1"/>
              <a:t>2) Carrying the ears</a:t>
            </a:r>
          </a:p>
          <a:p>
            <a:r>
              <a:rPr lang="en-US" sz="2800" b="1"/>
              <a:t>3) Binding in sheaves</a:t>
            </a:r>
          </a:p>
        </p:txBody>
      </p:sp>
      <p:pic>
        <p:nvPicPr>
          <p:cNvPr id="244741" name="Picture 5" descr="v47_37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0" y="1143000"/>
            <a:ext cx="9144000" cy="3165475"/>
          </a:xfrm>
          <a:prstGeom prst="rect">
            <a:avLst/>
          </a:prstGeom>
          <a:noFill/>
          <a:extLst>
            <a:ext uri="{909E8E84-426E-40DD-AFC4-6F175D3DCCD1}">
              <a14:hiddenFill xmlns:a14="http://schemas.microsoft.com/office/drawing/2010/main">
                <a:solidFill>
                  <a:srgbClr val="FFFFFF"/>
                </a:solidFill>
              </a14:hiddenFill>
            </a:ext>
          </a:extLst>
        </p:spPr>
      </p:pic>
      <p:sp>
        <p:nvSpPr>
          <p:cNvPr id="244742" name="Rectangle 6"/>
          <p:cNvSpPr>
            <a:spLocks noGrp="1" noChangeArrowheads="1"/>
          </p:cNvSpPr>
          <p:nvPr>
            <p:ph type="title" idx="4294967295"/>
          </p:nvPr>
        </p:nvSpPr>
        <p:spPr>
          <a:xfrm>
            <a:off x="685800" y="152400"/>
            <a:ext cx="7772400" cy="990600"/>
          </a:xfrm>
        </p:spPr>
        <p:txBody>
          <a:bodyPr/>
          <a:lstStyle/>
          <a:p>
            <a:r>
              <a:rPr lang="en-US" sz="3200" b="1">
                <a:solidFill>
                  <a:schemeClr val="tx1"/>
                </a:solidFill>
              </a:rPr>
              <a:t>Wheat bound in sheaves</a:t>
            </a:r>
          </a:p>
        </p:txBody>
      </p:sp>
    </p:spTree>
    <p:custDataLst>
      <p:tags r:id="rId1"/>
    </p:custDataLst>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ChangeArrowheads="1"/>
          </p:cNvSpPr>
          <p:nvPr>
            <p:custDataLst>
              <p:tags r:id="rId2"/>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33475" name="Rectangle 3"/>
          <p:cNvSpPr>
            <a:spLocks noChangeArrowheads="1"/>
          </p:cNvSpPr>
          <p:nvPr>
            <p:custDataLst>
              <p:tags r:id="rId3"/>
            </p:custDataLst>
          </p:nvPr>
        </p:nvSpPr>
        <p:spPr bwMode="auto">
          <a:xfrm>
            <a:off x="0" y="63690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33476" name="Rectangle 4"/>
          <p:cNvSpPr>
            <a:spLocks noChangeArrowheads="1"/>
          </p:cNvSpPr>
          <p:nvPr/>
        </p:nvSpPr>
        <p:spPr bwMode="auto">
          <a:xfrm>
            <a:off x="76200" y="3733800"/>
            <a:ext cx="8991600"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600" b="1"/>
              <a:t>1) Woman plucking up the plant by the roots.</a:t>
            </a:r>
          </a:p>
          <a:p>
            <a:r>
              <a:rPr lang="en-US" sz="2600" b="1"/>
              <a:t>2 </a:t>
            </a:r>
            <a:r>
              <a:rPr lang="en-US" b="1"/>
              <a:t>)</a:t>
            </a:r>
            <a:r>
              <a:rPr lang="en-US"/>
              <a:t> </a:t>
            </a:r>
            <a:r>
              <a:rPr lang="en-US" sz="2600" b="1"/>
              <a:t>Striking off the earth from the roots after it is plucked up.</a:t>
            </a:r>
          </a:p>
          <a:p>
            <a:r>
              <a:rPr lang="en-US" sz="2600" b="1"/>
              <a:t>3 </a:t>
            </a:r>
            <a:r>
              <a:rPr lang="en-US" b="1"/>
              <a:t>)</a:t>
            </a:r>
            <a:r>
              <a:rPr lang="en-US"/>
              <a:t> </a:t>
            </a:r>
            <a:r>
              <a:rPr lang="en-US" sz="2600" b="1"/>
              <a:t>Binding it into a sheaf.</a:t>
            </a:r>
          </a:p>
          <a:p>
            <a:r>
              <a:rPr lang="en-US" sz="2600" b="1"/>
              <a:t>4 </a:t>
            </a:r>
            <a:r>
              <a:rPr lang="en-US" b="1"/>
              <a:t>)</a:t>
            </a:r>
            <a:r>
              <a:rPr lang="en-US"/>
              <a:t> </a:t>
            </a:r>
            <a:r>
              <a:rPr lang="en-US" sz="2600" b="1"/>
              <a:t>Carrying it to the area.</a:t>
            </a:r>
          </a:p>
          <a:p>
            <a:pPr>
              <a:lnSpc>
                <a:spcPct val="90000"/>
              </a:lnSpc>
              <a:spcAft>
                <a:spcPct val="40000"/>
              </a:spcAft>
            </a:pPr>
            <a:r>
              <a:rPr lang="en-US" sz="2600" b="1"/>
              <a:t>5 </a:t>
            </a:r>
            <a:r>
              <a:rPr lang="en-US" b="1"/>
              <a:t>)</a:t>
            </a:r>
            <a:r>
              <a:rPr lang="en-US"/>
              <a:t> </a:t>
            </a:r>
            <a:r>
              <a:rPr lang="en-US" sz="2600" b="1"/>
              <a:t>Stripping off the grain by drawing the head forcibly through an instrument furnished with medal spikes for this purpose. </a:t>
            </a:r>
          </a:p>
        </p:txBody>
      </p:sp>
      <p:pic>
        <p:nvPicPr>
          <p:cNvPr id="233477" name="Picture 5" descr="v51_375"/>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0" y="879475"/>
            <a:ext cx="9144000" cy="2809875"/>
          </a:xfrm>
          <a:prstGeom prst="rect">
            <a:avLst/>
          </a:prstGeom>
          <a:noFill/>
          <a:extLst>
            <a:ext uri="{909E8E84-426E-40DD-AFC4-6F175D3DCCD1}">
              <a14:hiddenFill xmlns:a14="http://schemas.microsoft.com/office/drawing/2010/main">
                <a:solidFill>
                  <a:srgbClr val="FFFFFF"/>
                </a:solidFill>
              </a14:hiddenFill>
            </a:ext>
          </a:extLst>
        </p:spPr>
      </p:pic>
      <p:sp>
        <p:nvSpPr>
          <p:cNvPr id="233478" name="Rectangle 6"/>
          <p:cNvSpPr>
            <a:spLocks noGrp="1" noChangeArrowheads="1"/>
          </p:cNvSpPr>
          <p:nvPr>
            <p:ph type="title" idx="4294967295"/>
          </p:nvPr>
        </p:nvSpPr>
        <p:spPr>
          <a:xfrm>
            <a:off x="228600" y="0"/>
            <a:ext cx="8686800" cy="838200"/>
          </a:xfrm>
        </p:spPr>
        <p:txBody>
          <a:bodyPr/>
          <a:lstStyle/>
          <a:p>
            <a:r>
              <a:rPr lang="en-US" sz="3200" b="1">
                <a:solidFill>
                  <a:schemeClr val="tx1"/>
                </a:solidFill>
              </a:rPr>
              <a:t>Gathering the Doora, and stripping off the grain</a:t>
            </a:r>
          </a:p>
        </p:txBody>
      </p:sp>
    </p:spTree>
    <p:custDataLst>
      <p:tags r:id="rId1"/>
    </p:custData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ChangeArrowheads="1"/>
          </p:cNvSpPr>
          <p:nvPr>
            <p:custDataLst>
              <p:tags r:id="rId2"/>
            </p:custDataLst>
          </p:nvPr>
        </p:nvSpPr>
        <p:spPr bwMode="auto">
          <a:xfrm>
            <a:off x="0" y="624840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Durant, Our Oriental Heritage.</a:t>
            </a:r>
            <a:endParaRPr lang="en-US" sz="1600" b="1">
              <a:effectLst>
                <a:outerShdw blurRad="38100" dist="38100" dir="2700000" algn="tl">
                  <a:srgbClr val="000000"/>
                </a:outerShdw>
              </a:effectLst>
            </a:endParaRPr>
          </a:p>
        </p:txBody>
      </p:sp>
      <p:pic>
        <p:nvPicPr>
          <p:cNvPr id="219140" name="Picture 4" descr="pharaoh_khafre"/>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4594225" y="0"/>
            <a:ext cx="4473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30408" name="Rectangle 1032"/>
          <p:cNvSpPr>
            <a:spLocks noGrp="1" noChangeArrowheads="1"/>
          </p:cNvSpPr>
          <p:nvPr>
            <p:ph type="title" idx="4294967295"/>
          </p:nvPr>
        </p:nvSpPr>
        <p:spPr>
          <a:xfrm>
            <a:off x="152400" y="609600"/>
            <a:ext cx="4267200" cy="4267200"/>
          </a:xfrm>
        </p:spPr>
        <p:txBody>
          <a:bodyPr/>
          <a:lstStyle/>
          <a:p>
            <a:r>
              <a:rPr lang="en-US" sz="2800" b="1">
                <a:solidFill>
                  <a:schemeClr val="tx1"/>
                </a:solidFill>
              </a:rPr>
              <a:t>Diorite head of the</a:t>
            </a:r>
            <a:br>
              <a:rPr lang="en-US" sz="2800" b="1">
                <a:solidFill>
                  <a:schemeClr val="tx1"/>
                </a:solidFill>
              </a:rPr>
            </a:br>
            <a:r>
              <a:rPr lang="en-US" sz="2800" b="1">
                <a:solidFill>
                  <a:schemeClr val="tx1"/>
                </a:solidFill>
              </a:rPr>
              <a:t>Pharaoh Khafre </a:t>
            </a:r>
            <a:br>
              <a:rPr lang="en-US" sz="2800" b="1">
                <a:solidFill>
                  <a:schemeClr val="tx1"/>
                </a:solidFill>
              </a:rPr>
            </a:br>
            <a:r>
              <a:rPr lang="en-US" sz="2800" b="1">
                <a:solidFill>
                  <a:schemeClr val="tx1"/>
                </a:solidFill>
              </a:rPr>
              <a:t>4th Dynasty</a:t>
            </a:r>
            <a:br>
              <a:rPr lang="en-US" sz="2800" b="1">
                <a:solidFill>
                  <a:schemeClr val="tx1"/>
                </a:solidFill>
              </a:rPr>
            </a:br>
            <a:r>
              <a:rPr lang="en-US" sz="2800" b="1">
                <a:solidFill>
                  <a:schemeClr val="tx1"/>
                </a:solidFill>
              </a:rPr>
              <a:t>Reigned 2558–2532 </a:t>
            </a:r>
            <a:r>
              <a:rPr lang="en-US" sz="2400" b="1">
                <a:solidFill>
                  <a:schemeClr val="tx1"/>
                </a:solidFill>
              </a:rPr>
              <a:t>BCE</a:t>
            </a:r>
            <a:endParaRPr lang="en-US" sz="2800" b="1">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3" descr="fig 06-06c"/>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t="1520"/>
          <a:stretch>
            <a:fillRect/>
          </a:stretch>
        </p:blipFill>
        <p:spPr bwMode="auto">
          <a:xfrm>
            <a:off x="0" y="1219200"/>
            <a:ext cx="9144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23908" name="Rectangle 4"/>
          <p:cNvSpPr>
            <a:spLocks noChangeArrowheads="1"/>
          </p:cNvSpPr>
          <p:nvPr/>
        </p:nvSpPr>
        <p:spPr bwMode="auto">
          <a:xfrm>
            <a:off x="0" y="53657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Harvesting wheat in Old Kingdom.</a:t>
            </a:r>
          </a:p>
          <a:p>
            <a:pPr algn="ctr"/>
            <a:r>
              <a:rPr lang="en-US" sz="2800" b="1"/>
              <a:t>Heads are bound into sheaves and loaded onto donkeys. </a:t>
            </a:r>
          </a:p>
        </p:txBody>
      </p:sp>
      <p:sp>
        <p:nvSpPr>
          <p:cNvPr id="123909" name="Rectangle 5"/>
          <p:cNvSpPr>
            <a:spLocks noChangeArrowheads="1"/>
          </p:cNvSpPr>
          <p:nvPr/>
        </p:nvSpPr>
        <p:spPr bwMode="auto">
          <a:xfrm>
            <a:off x="3349625" y="6388100"/>
            <a:ext cx="2444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a:t>
            </a:r>
            <a:endParaRPr lang="en-US"/>
          </a:p>
        </p:txBody>
      </p:sp>
      <p:sp>
        <p:nvSpPr>
          <p:cNvPr id="123910" name="Rectangle 6"/>
          <p:cNvSpPr>
            <a:spLocks noGrp="1" noChangeArrowheads="1"/>
          </p:cNvSpPr>
          <p:nvPr>
            <p:ph type="title" idx="4294967295"/>
          </p:nvPr>
        </p:nvSpPr>
        <p:spPr>
          <a:xfrm>
            <a:off x="304800" y="0"/>
            <a:ext cx="8534400" cy="1143000"/>
          </a:xfrm>
        </p:spPr>
        <p:txBody>
          <a:bodyPr/>
          <a:lstStyle/>
          <a:p>
            <a:r>
              <a:rPr lang="en-US" sz="3200" b="1">
                <a:solidFill>
                  <a:schemeClr val="tx1"/>
                </a:solidFill>
              </a:rPr>
              <a:t>Harvesting and Handling Grain </a:t>
            </a:r>
            <a:br>
              <a:rPr lang="en-US" sz="3200" b="1">
                <a:solidFill>
                  <a:schemeClr val="tx1"/>
                </a:solidFill>
              </a:rPr>
            </a:br>
            <a:r>
              <a:rPr lang="en-US" sz="3200" b="1">
                <a:solidFill>
                  <a:schemeClr val="tx1"/>
                </a:solidFill>
              </a:rPr>
              <a:t>(Saqqara, ca. 2400 </a:t>
            </a:r>
            <a:r>
              <a:rPr lang="en-US" sz="2800" b="1">
                <a:solidFill>
                  <a:schemeClr val="tx1"/>
                </a:solidFill>
              </a:rPr>
              <a:t>BCE</a:t>
            </a:r>
            <a:r>
              <a:rPr lang="en-US" sz="3200" b="1">
                <a:solidFill>
                  <a:schemeClr val="tx1"/>
                </a:solidFill>
              </a:rPr>
              <a:t>)</a:t>
            </a:r>
          </a:p>
        </p:txBody>
      </p:sp>
    </p:spTree>
    <p:custDataLst>
      <p:tags r:id="rId1"/>
    </p:custDataLst>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icture 3" descr="fig 06-06b"/>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228600" y="1209675"/>
            <a:ext cx="8686800" cy="4200525"/>
          </a:xfrm>
          <a:prstGeom prst="rect">
            <a:avLst/>
          </a:prstGeom>
          <a:noFill/>
          <a:extLst>
            <a:ext uri="{909E8E84-426E-40DD-AFC4-6F175D3DCCD1}">
              <a14:hiddenFill xmlns:a14="http://schemas.microsoft.com/office/drawing/2010/main">
                <a:solidFill>
                  <a:srgbClr val="FFFFFF"/>
                </a:solidFill>
              </a14:hiddenFill>
            </a:ext>
          </a:extLst>
        </p:spPr>
      </p:pic>
      <p:sp>
        <p:nvSpPr>
          <p:cNvPr id="124932" name="Rectangle 4"/>
          <p:cNvSpPr>
            <a:spLocks noChangeArrowheads="1"/>
          </p:cNvSpPr>
          <p:nvPr/>
        </p:nvSpPr>
        <p:spPr bwMode="auto">
          <a:xfrm>
            <a:off x="0" y="54229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Reaping wheat in New Kingdom.</a:t>
            </a:r>
          </a:p>
          <a:p>
            <a:pPr algn="ctr"/>
            <a:r>
              <a:rPr lang="en-US" sz="2800" b="1"/>
              <a:t>Heads are cut short and cast into a large net.</a:t>
            </a:r>
            <a:endParaRPr lang="en-US"/>
          </a:p>
        </p:txBody>
      </p:sp>
      <p:sp>
        <p:nvSpPr>
          <p:cNvPr id="124933" name="Rectangle 5"/>
          <p:cNvSpPr>
            <a:spLocks noChangeArrowheads="1"/>
          </p:cNvSpPr>
          <p:nvPr/>
        </p:nvSpPr>
        <p:spPr bwMode="auto">
          <a:xfrm>
            <a:off x="3324225" y="644525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a:t>
            </a:r>
            <a:endParaRPr lang="en-US"/>
          </a:p>
        </p:txBody>
      </p:sp>
      <p:sp>
        <p:nvSpPr>
          <p:cNvPr id="124934" name="Rectangle 6"/>
          <p:cNvSpPr>
            <a:spLocks noGrp="1" noChangeArrowheads="1"/>
          </p:cNvSpPr>
          <p:nvPr>
            <p:ph type="title" idx="4294967295"/>
          </p:nvPr>
        </p:nvSpPr>
        <p:spPr>
          <a:xfrm>
            <a:off x="685800" y="0"/>
            <a:ext cx="7772400" cy="1143000"/>
          </a:xfrm>
        </p:spPr>
        <p:txBody>
          <a:bodyPr/>
          <a:lstStyle/>
          <a:p>
            <a:r>
              <a:rPr lang="en-US" sz="3200" b="1">
                <a:solidFill>
                  <a:schemeClr val="tx1"/>
                </a:solidFill>
              </a:rPr>
              <a:t>Harvesting and Handling Grain </a:t>
            </a:r>
            <a:br>
              <a:rPr lang="en-US" sz="3200" b="1">
                <a:solidFill>
                  <a:schemeClr val="tx1"/>
                </a:solidFill>
              </a:rPr>
            </a:br>
            <a:r>
              <a:rPr lang="en-US" sz="3200" b="1">
                <a:solidFill>
                  <a:schemeClr val="tx1"/>
                </a:solidFill>
              </a:rPr>
              <a:t>(Thebes ca. 1420 BCE)</a:t>
            </a:r>
          </a:p>
        </p:txBody>
      </p:sp>
    </p:spTree>
    <p:custDataLst>
      <p:tags r:id="rId1"/>
    </p:custDataLst>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custDataLst>
              <p:tags r:id="rId2"/>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45763" name="Rectangle 3"/>
          <p:cNvSpPr>
            <a:spLocks noChangeArrowheads="1"/>
          </p:cNvSpPr>
          <p:nvPr>
            <p:custDataLst>
              <p:tags r:id="rId3"/>
            </p:custDataLst>
          </p:nvPr>
        </p:nvSpPr>
        <p:spPr bwMode="auto">
          <a:xfrm>
            <a:off x="3810000" y="6324600"/>
            <a:ext cx="525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45764" name="Rectangle 4"/>
          <p:cNvSpPr>
            <a:spLocks noChangeArrowheads="1"/>
          </p:cNvSpPr>
          <p:nvPr/>
        </p:nvSpPr>
        <p:spPr bwMode="auto">
          <a:xfrm>
            <a:off x="419100" y="3124200"/>
            <a:ext cx="8305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defTabSz="568325">
              <a:defRPr sz="2400">
                <a:solidFill>
                  <a:schemeClr val="tx1"/>
                </a:solidFill>
                <a:latin typeface="Times New Roman" panose="02020603050405020304" pitchFamily="18" charset="0"/>
              </a:defRPr>
            </a:lvl1pPr>
            <a:lvl2pPr marL="577850"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1) The steward, or the owner of the land.</a:t>
            </a:r>
          </a:p>
          <a:p>
            <a:r>
              <a:rPr lang="en-US" sz="2800" b="1"/>
              <a:t>2 </a:t>
            </a:r>
            <a:r>
              <a:rPr lang="en-US" b="1"/>
              <a:t>)</a:t>
            </a:r>
            <a:r>
              <a:rPr lang="en-US"/>
              <a:t> </a:t>
            </a:r>
            <a:r>
              <a:rPr lang="en-US" sz="2800" b="1"/>
              <a:t>Throws the ears of wheat into the centre, that the oxen may pass over them and tread out the grain.</a:t>
            </a:r>
          </a:p>
          <a:p>
            <a:r>
              <a:rPr lang="en-US" sz="2800" b="1"/>
              <a:t>3 </a:t>
            </a:r>
            <a:r>
              <a:rPr lang="en-US" b="1"/>
              <a:t>)</a:t>
            </a:r>
            <a:r>
              <a:rPr lang="en-US"/>
              <a:t> </a:t>
            </a:r>
            <a:r>
              <a:rPr lang="en-US" sz="2800" b="1"/>
              <a:t>The driver.</a:t>
            </a:r>
          </a:p>
          <a:p>
            <a:r>
              <a:rPr lang="en-US" sz="2800" b="1"/>
              <a:t>4 </a:t>
            </a:r>
            <a:r>
              <a:rPr lang="en-US" b="1"/>
              <a:t>)</a:t>
            </a:r>
            <a:r>
              <a:rPr lang="en-US"/>
              <a:t> </a:t>
            </a:r>
            <a:r>
              <a:rPr lang="en-US" sz="2800" b="1"/>
              <a:t>Brings the wheat to the threshing-floor in baskets carried on asses.</a:t>
            </a:r>
          </a:p>
          <a:p>
            <a:r>
              <a:rPr lang="en-US" sz="2800" b="1"/>
              <a:t>The oxen are yoked together, that they may walk round regularly. </a:t>
            </a:r>
          </a:p>
        </p:txBody>
      </p:sp>
      <p:pic>
        <p:nvPicPr>
          <p:cNvPr id="245765" name="Picture 5" descr="v42_368"/>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0" y="796925"/>
            <a:ext cx="9144000" cy="2327275"/>
          </a:xfrm>
          <a:prstGeom prst="rect">
            <a:avLst/>
          </a:prstGeom>
          <a:noFill/>
          <a:extLst>
            <a:ext uri="{909E8E84-426E-40DD-AFC4-6F175D3DCCD1}">
              <a14:hiddenFill xmlns:a14="http://schemas.microsoft.com/office/drawing/2010/main">
                <a:solidFill>
                  <a:srgbClr val="FFFFFF"/>
                </a:solidFill>
              </a14:hiddenFill>
            </a:ext>
          </a:extLst>
        </p:spPr>
      </p:pic>
      <p:sp>
        <p:nvSpPr>
          <p:cNvPr id="245766" name="Rectangle 6"/>
          <p:cNvSpPr>
            <a:spLocks noGrp="1" noChangeArrowheads="1"/>
          </p:cNvSpPr>
          <p:nvPr>
            <p:ph type="title" idx="4294967295"/>
          </p:nvPr>
        </p:nvSpPr>
        <p:spPr>
          <a:xfrm>
            <a:off x="685800" y="0"/>
            <a:ext cx="7772400" cy="762000"/>
          </a:xfrm>
        </p:spPr>
        <p:txBody>
          <a:bodyPr/>
          <a:lstStyle/>
          <a:p>
            <a:r>
              <a:rPr lang="en-US" sz="3200" b="1">
                <a:solidFill>
                  <a:schemeClr val="tx1"/>
                </a:solidFill>
              </a:rPr>
              <a:t>Threshing</a:t>
            </a:r>
          </a:p>
        </p:txBody>
      </p:sp>
    </p:spTree>
    <p:custDataLst>
      <p:tags r:id="rId1"/>
    </p:custDataLst>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ChangeArrowheads="1"/>
          </p:cNvSpPr>
          <p:nvPr/>
        </p:nvSpPr>
        <p:spPr bwMode="auto">
          <a:xfrm>
            <a:off x="0" y="55308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Oxen threshing grain.</a:t>
            </a:r>
          </a:p>
          <a:p>
            <a:pPr algn="ctr"/>
            <a:r>
              <a:rPr lang="en-US" sz="2800" b="1"/>
              <a:t>Tomb of Mena at Thebes ca. 1420 </a:t>
            </a:r>
            <a:r>
              <a:rPr lang="en-US" b="1"/>
              <a:t>BCE</a:t>
            </a:r>
            <a:r>
              <a:rPr lang="en-US" sz="2800" b="1"/>
              <a:t>.</a:t>
            </a:r>
          </a:p>
        </p:txBody>
      </p:sp>
      <p:sp>
        <p:nvSpPr>
          <p:cNvPr id="122885" name="Rectangle 5"/>
          <p:cNvSpPr>
            <a:spLocks noChangeArrowheads="1"/>
          </p:cNvSpPr>
          <p:nvPr/>
        </p:nvSpPr>
        <p:spPr bwMode="auto">
          <a:xfrm>
            <a:off x="3330575" y="6445250"/>
            <a:ext cx="2482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Darby et al., 1976.</a:t>
            </a:r>
            <a:endParaRPr lang="en-US"/>
          </a:p>
        </p:txBody>
      </p:sp>
      <p:pic>
        <p:nvPicPr>
          <p:cNvPr id="122886" name="Picture 6" descr="fig-06-06d"/>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276350" y="762000"/>
            <a:ext cx="6591300" cy="4721225"/>
          </a:xfrm>
          <a:prstGeom prst="rect">
            <a:avLst/>
          </a:prstGeom>
          <a:noFill/>
          <a:extLst>
            <a:ext uri="{909E8E84-426E-40DD-AFC4-6F175D3DCCD1}">
              <a14:hiddenFill xmlns:a14="http://schemas.microsoft.com/office/drawing/2010/main">
                <a:solidFill>
                  <a:srgbClr val="FFFFFF"/>
                </a:solidFill>
              </a14:hiddenFill>
            </a:ext>
          </a:extLst>
        </p:spPr>
      </p:pic>
      <p:sp>
        <p:nvSpPr>
          <p:cNvPr id="307202" name="Rectangle 2"/>
          <p:cNvSpPr>
            <a:spLocks noGrp="1" noChangeArrowheads="1"/>
          </p:cNvSpPr>
          <p:nvPr>
            <p:ph type="title" idx="4294967295"/>
          </p:nvPr>
        </p:nvSpPr>
        <p:spPr>
          <a:xfrm>
            <a:off x="685800" y="0"/>
            <a:ext cx="7772400" cy="838200"/>
          </a:xfrm>
        </p:spPr>
        <p:txBody>
          <a:bodyPr/>
          <a:lstStyle/>
          <a:p>
            <a:r>
              <a:rPr lang="en-US" sz="3200" b="1">
                <a:solidFill>
                  <a:schemeClr val="tx1"/>
                </a:solidFill>
              </a:rPr>
              <a:t>Harvesting and Handling Grain</a:t>
            </a:r>
          </a:p>
        </p:txBody>
      </p:sp>
    </p:spTree>
    <p:custDataLst>
      <p:tags r:id="rId1"/>
    </p:custDataLst>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descr="fig 06-06e"/>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600200" y="914400"/>
            <a:ext cx="5943600" cy="3903663"/>
          </a:xfrm>
          <a:prstGeom prst="rect">
            <a:avLst/>
          </a:prstGeom>
          <a:noFill/>
          <a:extLst>
            <a:ext uri="{909E8E84-426E-40DD-AFC4-6F175D3DCCD1}">
              <a14:hiddenFill xmlns:a14="http://schemas.microsoft.com/office/drawing/2010/main">
                <a:solidFill>
                  <a:srgbClr val="FFFFFF"/>
                </a:solidFill>
              </a14:hiddenFill>
            </a:ext>
          </a:extLst>
        </p:spPr>
      </p:pic>
      <p:sp>
        <p:nvSpPr>
          <p:cNvPr id="121860" name="Rectangle 4"/>
          <p:cNvSpPr>
            <a:spLocks noChangeArrowheads="1"/>
          </p:cNvSpPr>
          <p:nvPr/>
        </p:nvSpPr>
        <p:spPr bwMode="auto">
          <a:xfrm>
            <a:off x="228600" y="4876800"/>
            <a:ext cx="86868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35000"/>
              </a:spcAft>
            </a:pPr>
            <a:r>
              <a:rPr lang="en-US" sz="2800" b="1"/>
              <a:t>(Above) Winnowing grain by tossing the grain into the air with wooden scoops.</a:t>
            </a:r>
          </a:p>
          <a:p>
            <a:pPr>
              <a:lnSpc>
                <a:spcPct val="90000"/>
              </a:lnSpc>
              <a:spcAft>
                <a:spcPct val="35000"/>
              </a:spcAft>
            </a:pPr>
            <a:r>
              <a:rPr lang="en-US" sz="2800" b="1"/>
              <a:t>(Below) Husked grain is measured in bushels before storage.</a:t>
            </a:r>
          </a:p>
        </p:txBody>
      </p:sp>
      <p:sp>
        <p:nvSpPr>
          <p:cNvPr id="121861" name="Rectangle 5"/>
          <p:cNvSpPr>
            <a:spLocks noChangeArrowheads="1"/>
          </p:cNvSpPr>
          <p:nvPr/>
        </p:nvSpPr>
        <p:spPr bwMode="auto">
          <a:xfrm>
            <a:off x="6172200" y="632460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a:t>
            </a:r>
            <a:endParaRPr lang="en-US"/>
          </a:p>
        </p:txBody>
      </p:sp>
      <p:sp>
        <p:nvSpPr>
          <p:cNvPr id="121862" name="Rectangle 6"/>
          <p:cNvSpPr>
            <a:spLocks noGrp="1" noChangeArrowheads="1"/>
          </p:cNvSpPr>
          <p:nvPr>
            <p:ph type="title" idx="4294967295"/>
          </p:nvPr>
        </p:nvSpPr>
        <p:spPr>
          <a:xfrm>
            <a:off x="304800" y="0"/>
            <a:ext cx="8534400" cy="990600"/>
          </a:xfrm>
        </p:spPr>
        <p:txBody>
          <a:bodyPr/>
          <a:lstStyle/>
          <a:p>
            <a:r>
              <a:rPr lang="en-US" sz="2800" b="1">
                <a:solidFill>
                  <a:schemeClr val="tx1"/>
                </a:solidFill>
              </a:rPr>
              <a:t>Harvesting and Handling Grain (Thebes ca. 1420 </a:t>
            </a:r>
            <a:r>
              <a:rPr lang="en-US" sz="2400" b="1">
                <a:solidFill>
                  <a:schemeClr val="tx1"/>
                </a:solidFill>
              </a:rPr>
              <a:t>BCE</a:t>
            </a:r>
            <a:r>
              <a:rPr lang="en-US" sz="2800" b="1">
                <a:solidFill>
                  <a:schemeClr val="tx1"/>
                </a:solidFill>
              </a:rPr>
              <a:t>)</a:t>
            </a:r>
          </a:p>
        </p:txBody>
      </p:sp>
    </p:spTree>
    <p:custDataLst>
      <p:tags r:id="rId1"/>
    </p:custDataLst>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custDataLst>
              <p:tags r:id="rId2"/>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46787" name="Rectangle 3"/>
          <p:cNvSpPr>
            <a:spLocks noChangeArrowheads="1"/>
          </p:cNvSpPr>
          <p:nvPr>
            <p:custDataLst>
              <p:tags r:id="rId3"/>
            </p:custDataLst>
          </p:nvPr>
        </p:nvSpPr>
        <p:spPr bwMode="auto">
          <a:xfrm>
            <a:off x="7162800" y="4343400"/>
            <a:ext cx="1981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b="1"/>
              <a:t>Source: Wilkinson, </a:t>
            </a:r>
            <a:br>
              <a:rPr lang="en-US" sz="1400" b="1"/>
            </a:br>
            <a:r>
              <a:rPr lang="en-US" sz="1400" b="1"/>
              <a:t>The Ancient Egyptians.</a:t>
            </a:r>
            <a:endParaRPr lang="en-US" sz="1400" b="1">
              <a:effectLst>
                <a:outerShdw blurRad="38100" dist="38100" dir="2700000" algn="tl">
                  <a:srgbClr val="000000"/>
                </a:outerShdw>
              </a:effectLst>
            </a:endParaRPr>
          </a:p>
        </p:txBody>
      </p:sp>
      <p:sp>
        <p:nvSpPr>
          <p:cNvPr id="246788" name="Rectangle 4"/>
          <p:cNvSpPr>
            <a:spLocks noChangeArrowheads="1"/>
          </p:cNvSpPr>
          <p:nvPr/>
        </p:nvSpPr>
        <p:spPr bwMode="auto">
          <a:xfrm>
            <a:off x="228600" y="4413250"/>
            <a:ext cx="8686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68325" indent="-568325" defTabSz="568325">
              <a:tabLst>
                <a:tab pos="457200" algn="r"/>
                <a:tab pos="568325" algn="l"/>
              </a:tabLst>
              <a:defRPr sz="2400">
                <a:solidFill>
                  <a:schemeClr val="tx1"/>
                </a:solidFill>
                <a:latin typeface="Times New Roman" panose="02020603050405020304" pitchFamily="18" charset="0"/>
              </a:defRPr>
            </a:lvl1pPr>
            <a:lvl2pPr marL="806450" defTabSz="568325">
              <a:tabLst>
                <a:tab pos="457200" algn="r"/>
                <a:tab pos="568325" algn="l"/>
              </a:tabLst>
              <a:defRPr sz="2400">
                <a:solidFill>
                  <a:schemeClr val="tx1"/>
                </a:solidFill>
                <a:latin typeface="Times New Roman" panose="02020603050405020304" pitchFamily="18" charset="0"/>
              </a:defRPr>
            </a:lvl2pPr>
            <a:lvl3pPr marL="920750" defTabSz="568325">
              <a:tabLst>
                <a:tab pos="457200" algn="r"/>
                <a:tab pos="568325" algn="l"/>
              </a:tabLst>
              <a:defRPr sz="2400">
                <a:solidFill>
                  <a:schemeClr val="tx1"/>
                </a:solidFill>
                <a:latin typeface="Times New Roman" panose="02020603050405020304" pitchFamily="18" charset="0"/>
              </a:defRPr>
            </a:lvl3pPr>
            <a:lvl4pPr defTabSz="568325">
              <a:tabLst>
                <a:tab pos="457200" algn="r"/>
                <a:tab pos="568325" algn="l"/>
              </a:tabLst>
              <a:defRPr sz="2400">
                <a:solidFill>
                  <a:schemeClr val="tx1"/>
                </a:solidFill>
                <a:latin typeface="Times New Roman" panose="02020603050405020304" pitchFamily="18" charset="0"/>
              </a:defRPr>
            </a:lvl4pPr>
            <a:lvl5pPr defTabSz="568325">
              <a:tabLst>
                <a:tab pos="457200" algn="r"/>
                <a:tab pos="568325" algn="l"/>
              </a:tabLst>
              <a:defRPr sz="2400">
                <a:solidFill>
                  <a:schemeClr val="tx1"/>
                </a:solidFill>
                <a:latin typeface="Times New Roman" panose="02020603050405020304" pitchFamily="18" charset="0"/>
              </a:defRPr>
            </a:lvl5pPr>
            <a:lvl6pPr defTabSz="568325" eaLnBrk="0" fontAlgn="base" hangingPunct="0">
              <a:spcBef>
                <a:spcPct val="0"/>
              </a:spcBef>
              <a:spcAft>
                <a:spcPct val="0"/>
              </a:spcAft>
              <a:tabLst>
                <a:tab pos="457200" algn="r"/>
                <a:tab pos="568325" algn="l"/>
              </a:tabLst>
              <a:defRPr sz="2400">
                <a:solidFill>
                  <a:schemeClr val="tx1"/>
                </a:solidFill>
                <a:latin typeface="Times New Roman" panose="02020603050405020304" pitchFamily="18" charset="0"/>
              </a:defRPr>
            </a:lvl6pPr>
            <a:lvl7pPr defTabSz="568325" eaLnBrk="0" fontAlgn="base" hangingPunct="0">
              <a:spcBef>
                <a:spcPct val="0"/>
              </a:spcBef>
              <a:spcAft>
                <a:spcPct val="0"/>
              </a:spcAft>
              <a:tabLst>
                <a:tab pos="457200" algn="r"/>
                <a:tab pos="568325" algn="l"/>
              </a:tabLst>
              <a:defRPr sz="2400">
                <a:solidFill>
                  <a:schemeClr val="tx1"/>
                </a:solidFill>
                <a:latin typeface="Times New Roman" panose="02020603050405020304" pitchFamily="18" charset="0"/>
              </a:defRPr>
            </a:lvl7pPr>
            <a:lvl8pPr defTabSz="568325" eaLnBrk="0" fontAlgn="base" hangingPunct="0">
              <a:spcBef>
                <a:spcPct val="0"/>
              </a:spcBef>
              <a:spcAft>
                <a:spcPct val="0"/>
              </a:spcAft>
              <a:tabLst>
                <a:tab pos="457200" algn="r"/>
                <a:tab pos="568325" algn="l"/>
              </a:tabLst>
              <a:defRPr sz="2400">
                <a:solidFill>
                  <a:schemeClr val="tx1"/>
                </a:solidFill>
                <a:latin typeface="Times New Roman" panose="02020603050405020304" pitchFamily="18" charset="0"/>
              </a:defRPr>
            </a:lvl8pPr>
            <a:lvl9pPr defTabSz="568325" eaLnBrk="0" fontAlgn="base" hangingPunct="0">
              <a:spcBef>
                <a:spcPct val="0"/>
              </a:spcBef>
              <a:spcAft>
                <a:spcPct val="0"/>
              </a:spcAft>
              <a:tabLst>
                <a:tab pos="457200" algn="r"/>
                <a:tab pos="568325" algn="l"/>
              </a:tabLst>
              <a:defRPr sz="2400">
                <a:solidFill>
                  <a:schemeClr val="tx1"/>
                </a:solidFill>
                <a:latin typeface="Times New Roman" panose="02020603050405020304" pitchFamily="18" charset="0"/>
              </a:defRPr>
            </a:lvl9pPr>
          </a:lstStyle>
          <a:p>
            <a:pPr>
              <a:lnSpc>
                <a:spcPct val="80000"/>
              </a:lnSpc>
            </a:pPr>
            <a:r>
              <a:rPr lang="en-US" sz="1800" b="1"/>
              <a:t>	1) 	The reapers</a:t>
            </a:r>
          </a:p>
          <a:p>
            <a:pPr>
              <a:lnSpc>
                <a:spcPct val="80000"/>
              </a:lnSpc>
            </a:pPr>
            <a:r>
              <a:rPr lang="en-US" sz="1800" b="1"/>
              <a:t>	2 ) 	A reaper drinking from a cup</a:t>
            </a:r>
          </a:p>
          <a:p>
            <a:pPr>
              <a:lnSpc>
                <a:spcPct val="80000"/>
              </a:lnSpc>
            </a:pPr>
            <a:r>
              <a:rPr lang="en-US" sz="1800" b="1"/>
              <a:t>	3,4 )</a:t>
            </a:r>
            <a:r>
              <a:rPr lang="en-US" sz="1800"/>
              <a:t> 	</a:t>
            </a:r>
            <a:r>
              <a:rPr lang="en-US" sz="1800" b="1"/>
              <a:t>Gleaner: the first of these asks the reaper to allow him to drink.</a:t>
            </a:r>
          </a:p>
          <a:p>
            <a:pPr>
              <a:lnSpc>
                <a:spcPct val="80000"/>
              </a:lnSpc>
            </a:pPr>
            <a:r>
              <a:rPr lang="en-US" sz="1800" b="1"/>
              <a:t>	5 )</a:t>
            </a:r>
            <a:r>
              <a:rPr lang="en-US" sz="1800"/>
              <a:t> 	</a:t>
            </a:r>
            <a:r>
              <a:rPr lang="en-US" sz="1800" b="1"/>
              <a:t>Carrying the ears in a rope basket: the length of the stubble showing the ears alone are cut off</a:t>
            </a:r>
          </a:p>
          <a:p>
            <a:pPr>
              <a:lnSpc>
                <a:spcPct val="80000"/>
              </a:lnSpc>
            </a:pPr>
            <a:r>
              <a:rPr lang="en-US" sz="1800" b="1"/>
              <a:t>	8 )</a:t>
            </a:r>
            <a:r>
              <a:rPr lang="en-US" sz="1800"/>
              <a:t> 	</a:t>
            </a:r>
            <a:r>
              <a:rPr lang="en-US" sz="1800" b="1"/>
              <a:t>Winnowing</a:t>
            </a:r>
          </a:p>
          <a:p>
            <a:pPr>
              <a:lnSpc>
                <a:spcPct val="80000"/>
              </a:lnSpc>
            </a:pPr>
            <a:r>
              <a:rPr lang="en-US" sz="1800" b="1"/>
              <a:t>	10 )</a:t>
            </a:r>
            <a:r>
              <a:rPr lang="en-US" sz="1800"/>
              <a:t> 	</a:t>
            </a:r>
            <a:r>
              <a:rPr lang="en-US" sz="1800" b="1"/>
              <a:t>The tritura, or trodding of grain</a:t>
            </a:r>
          </a:p>
          <a:p>
            <a:pPr>
              <a:lnSpc>
                <a:spcPct val="80000"/>
              </a:lnSpc>
            </a:pPr>
            <a:r>
              <a:rPr lang="en-US" sz="1800" b="1"/>
              <a:t>	12 )</a:t>
            </a:r>
            <a:r>
              <a:rPr lang="en-US" sz="1800"/>
              <a:t> 	</a:t>
            </a:r>
            <a:r>
              <a:rPr lang="en-US" sz="1800" b="1"/>
              <a:t>Drinks from a water-skin suspended in a tree</a:t>
            </a:r>
          </a:p>
          <a:p>
            <a:pPr>
              <a:lnSpc>
                <a:spcPct val="80000"/>
              </a:lnSpc>
            </a:pPr>
            <a:r>
              <a:rPr lang="en-US" sz="1800" b="1"/>
              <a:t>	14 )</a:t>
            </a:r>
            <a:r>
              <a:rPr lang="en-US" sz="1800"/>
              <a:t> 	</a:t>
            </a:r>
            <a:r>
              <a:rPr lang="en-US" sz="1800" b="1"/>
              <a:t>Scribe who notes down the number of bushels measured from the heap</a:t>
            </a:r>
          </a:p>
          <a:p>
            <a:pPr>
              <a:lnSpc>
                <a:spcPct val="80000"/>
              </a:lnSpc>
            </a:pPr>
            <a:r>
              <a:rPr lang="en-US" sz="1800" b="1"/>
              <a:t>	16 )</a:t>
            </a:r>
            <a:r>
              <a:rPr lang="en-US" sz="1800"/>
              <a:t> 	</a:t>
            </a:r>
            <a:r>
              <a:rPr lang="en-US" sz="1800" b="1"/>
              <a:t>Checks the account by noting those taken away to the granary</a:t>
            </a:r>
          </a:p>
        </p:txBody>
      </p:sp>
      <p:pic>
        <p:nvPicPr>
          <p:cNvPr id="246789" name="Picture 5" descr="v41_367b"/>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33400" y="2354263"/>
            <a:ext cx="8077200" cy="1989137"/>
          </a:xfrm>
          <a:prstGeom prst="rect">
            <a:avLst/>
          </a:prstGeom>
          <a:noFill/>
          <a:extLst>
            <a:ext uri="{909E8E84-426E-40DD-AFC4-6F175D3DCCD1}">
              <a14:hiddenFill xmlns:a14="http://schemas.microsoft.com/office/drawing/2010/main">
                <a:solidFill>
                  <a:srgbClr val="FFFFFF"/>
                </a:solidFill>
              </a14:hiddenFill>
            </a:ext>
          </a:extLst>
        </p:spPr>
      </p:pic>
      <p:pic>
        <p:nvPicPr>
          <p:cNvPr id="246790" name="Picture 6" descr="v41_367a"/>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533400" y="703263"/>
            <a:ext cx="8077200" cy="1582737"/>
          </a:xfrm>
          <a:prstGeom prst="rect">
            <a:avLst/>
          </a:prstGeom>
          <a:noFill/>
          <a:extLst>
            <a:ext uri="{909E8E84-426E-40DD-AFC4-6F175D3DCCD1}">
              <a14:hiddenFill xmlns:a14="http://schemas.microsoft.com/office/drawing/2010/main">
                <a:solidFill>
                  <a:srgbClr val="FFFFFF"/>
                </a:solidFill>
              </a14:hiddenFill>
            </a:ext>
          </a:extLst>
        </p:spPr>
      </p:pic>
      <p:sp>
        <p:nvSpPr>
          <p:cNvPr id="246791" name="Rectangle 7"/>
          <p:cNvSpPr>
            <a:spLocks noGrp="1" noChangeArrowheads="1"/>
          </p:cNvSpPr>
          <p:nvPr>
            <p:ph type="title" idx="4294967295"/>
          </p:nvPr>
        </p:nvSpPr>
        <p:spPr>
          <a:xfrm>
            <a:off x="685800" y="0"/>
            <a:ext cx="7772400" cy="685800"/>
          </a:xfrm>
        </p:spPr>
        <p:txBody>
          <a:bodyPr/>
          <a:lstStyle/>
          <a:p>
            <a:r>
              <a:rPr lang="en-US" sz="2400" b="1">
                <a:solidFill>
                  <a:schemeClr val="tx1"/>
                </a:solidFill>
              </a:rPr>
              <a:t>Harvest Scene</a:t>
            </a:r>
          </a:p>
        </p:txBody>
      </p:sp>
    </p:spTree>
    <p:custDataLst>
      <p:tags r:id="rId1"/>
    </p:custDataLst>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descr="31_3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0" y="1600200"/>
            <a:ext cx="9144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42691" name="Rectangle 3"/>
          <p:cNvSpPr>
            <a:spLocks noChangeArrowheads="1"/>
          </p:cNvSpPr>
          <p:nvPr>
            <p:custDataLst>
              <p:tags r:id="rId3"/>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42692" name="Rectangle 4"/>
          <p:cNvSpPr>
            <a:spLocks noChangeArrowheads="1"/>
          </p:cNvSpPr>
          <p:nvPr>
            <p:custDataLst>
              <p:tags r:id="rId4"/>
            </p:custDataLst>
          </p:nvPr>
        </p:nvSpPr>
        <p:spPr bwMode="auto">
          <a:xfrm>
            <a:off x="0" y="61722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42694" name="Rectangle 6"/>
          <p:cNvSpPr>
            <a:spLocks noGrp="1" noChangeArrowheads="1"/>
          </p:cNvSpPr>
          <p:nvPr>
            <p:ph type="title" idx="4294967295"/>
          </p:nvPr>
        </p:nvSpPr>
        <p:spPr>
          <a:xfrm>
            <a:off x="685800" y="381000"/>
            <a:ext cx="7772400" cy="1143000"/>
          </a:xfrm>
        </p:spPr>
        <p:txBody>
          <a:bodyPr/>
          <a:lstStyle/>
          <a:p>
            <a:r>
              <a:rPr lang="en-US" sz="2800" b="1">
                <a:solidFill>
                  <a:schemeClr val="tx1"/>
                </a:solidFill>
              </a:rPr>
              <a:t>Rooms for housing the grain, apparently vaulted</a:t>
            </a:r>
          </a:p>
        </p:txBody>
      </p:sp>
    </p:spTree>
    <p:custDataLst>
      <p:tags r:id="rId1"/>
    </p:custDataLst>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descr="fig 06-08a"/>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1416050"/>
            <a:ext cx="9144000" cy="1844675"/>
          </a:xfrm>
          <a:prstGeom prst="rect">
            <a:avLst/>
          </a:prstGeom>
          <a:noFill/>
          <a:extLst>
            <a:ext uri="{909E8E84-426E-40DD-AFC4-6F175D3DCCD1}">
              <a14:hiddenFill xmlns:a14="http://schemas.microsoft.com/office/drawing/2010/main">
                <a:solidFill>
                  <a:srgbClr val="FFFFFF"/>
                </a:solidFill>
              </a14:hiddenFill>
            </a:ext>
          </a:extLst>
        </p:spPr>
      </p:pic>
      <p:sp>
        <p:nvSpPr>
          <p:cNvPr id="116740" name="Rectangle 4"/>
          <p:cNvSpPr>
            <a:spLocks noChangeArrowheads="1"/>
          </p:cNvSpPr>
          <p:nvPr/>
        </p:nvSpPr>
        <p:spPr bwMode="auto">
          <a:xfrm>
            <a:off x="0" y="3733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Note scribe and driver with whip</a:t>
            </a:r>
          </a:p>
          <a:p>
            <a:pPr algn="ctr"/>
            <a:r>
              <a:rPr lang="en-US" sz="2800" b="1"/>
              <a:t>From a tomb at Beni Hasan, Egypt ca. 1900 </a:t>
            </a:r>
            <a:r>
              <a:rPr lang="en-US" b="1"/>
              <a:t>BCE</a:t>
            </a:r>
            <a:endParaRPr lang="en-US" sz="2800" b="1"/>
          </a:p>
        </p:txBody>
      </p:sp>
      <p:sp>
        <p:nvSpPr>
          <p:cNvPr id="116741" name="Rectangle 5"/>
          <p:cNvSpPr>
            <a:spLocks noChangeArrowheads="1"/>
          </p:cNvSpPr>
          <p:nvPr/>
        </p:nvSpPr>
        <p:spPr bwMode="auto">
          <a:xfrm>
            <a:off x="3324225" y="609600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a:t>
            </a:r>
            <a:endParaRPr lang="en-US"/>
          </a:p>
        </p:txBody>
      </p:sp>
      <p:sp>
        <p:nvSpPr>
          <p:cNvPr id="116742" name="Rectangle 6"/>
          <p:cNvSpPr>
            <a:spLocks noGrp="1" noChangeArrowheads="1"/>
          </p:cNvSpPr>
          <p:nvPr>
            <p:ph type="title" idx="4294967295"/>
          </p:nvPr>
        </p:nvSpPr>
        <p:spPr>
          <a:xfrm>
            <a:off x="685800" y="152400"/>
            <a:ext cx="7772400" cy="1143000"/>
          </a:xfrm>
        </p:spPr>
        <p:txBody>
          <a:bodyPr/>
          <a:lstStyle/>
          <a:p>
            <a:r>
              <a:rPr lang="en-US" sz="3200" b="1">
                <a:solidFill>
                  <a:schemeClr val="tx1"/>
                </a:solidFill>
              </a:rPr>
              <a:t>Storing the Harvest and Quality Control</a:t>
            </a:r>
          </a:p>
        </p:txBody>
      </p:sp>
    </p:spTree>
    <p:custDataLst>
      <p:tags r:id="rId1"/>
    </p:custDataLst>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3" descr="fig 06-08b"/>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974725"/>
            <a:ext cx="9144000" cy="3749675"/>
          </a:xfrm>
          <a:prstGeom prst="rect">
            <a:avLst/>
          </a:prstGeom>
          <a:noFill/>
          <a:extLst>
            <a:ext uri="{909E8E84-426E-40DD-AFC4-6F175D3DCCD1}">
              <a14:hiddenFill xmlns:a14="http://schemas.microsoft.com/office/drawing/2010/main">
                <a:solidFill>
                  <a:srgbClr val="FFFFFF"/>
                </a:solidFill>
              </a14:hiddenFill>
            </a:ext>
          </a:extLst>
        </p:spPr>
      </p:pic>
      <p:sp>
        <p:nvSpPr>
          <p:cNvPr id="132100" name="Rectangle 4"/>
          <p:cNvSpPr>
            <a:spLocks noChangeArrowheads="1"/>
          </p:cNvSpPr>
          <p:nvPr/>
        </p:nvSpPr>
        <p:spPr bwMode="auto">
          <a:xfrm>
            <a:off x="0" y="476885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Workers carry grain into silos</a:t>
            </a:r>
          </a:p>
          <a:p>
            <a:pPr algn="ctr"/>
            <a:r>
              <a:rPr lang="en-US" sz="2800" b="1"/>
              <a:t>while scribes register the amount.</a:t>
            </a:r>
          </a:p>
          <a:p>
            <a:pPr algn="ctr"/>
            <a:r>
              <a:rPr lang="en-US" sz="2800" b="1"/>
              <a:t>Tomb of Antefoker at Thebes, Middle Kingdom.</a:t>
            </a:r>
            <a:endParaRPr lang="en-US"/>
          </a:p>
        </p:txBody>
      </p:sp>
      <p:sp>
        <p:nvSpPr>
          <p:cNvPr id="132101" name="Rectangle 5"/>
          <p:cNvSpPr>
            <a:spLocks noChangeArrowheads="1"/>
          </p:cNvSpPr>
          <p:nvPr/>
        </p:nvSpPr>
        <p:spPr bwMode="auto">
          <a:xfrm>
            <a:off x="3330575" y="6292850"/>
            <a:ext cx="2482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Darby et al., 1976.</a:t>
            </a:r>
            <a:endParaRPr lang="en-US"/>
          </a:p>
        </p:txBody>
      </p:sp>
      <p:sp>
        <p:nvSpPr>
          <p:cNvPr id="132102" name="Rectangle 6"/>
          <p:cNvSpPr>
            <a:spLocks noGrp="1" noChangeArrowheads="1"/>
          </p:cNvSpPr>
          <p:nvPr>
            <p:ph type="title" idx="4294967295"/>
          </p:nvPr>
        </p:nvSpPr>
        <p:spPr>
          <a:xfrm>
            <a:off x="685800" y="0"/>
            <a:ext cx="7772400" cy="990600"/>
          </a:xfrm>
        </p:spPr>
        <p:txBody>
          <a:bodyPr/>
          <a:lstStyle/>
          <a:p>
            <a:r>
              <a:rPr lang="en-US" sz="3200" b="1">
                <a:solidFill>
                  <a:schemeClr val="tx1"/>
                </a:solidFill>
              </a:rPr>
              <a:t>Storage</a:t>
            </a:r>
            <a:endParaRPr lang="en-US" sz="32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5" name="Picture 3" descr="fig 06-08c"/>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1447800"/>
            <a:ext cx="9144000" cy="1722438"/>
          </a:xfrm>
          <a:prstGeom prst="rect">
            <a:avLst/>
          </a:prstGeom>
          <a:noFill/>
          <a:extLst>
            <a:ext uri="{909E8E84-426E-40DD-AFC4-6F175D3DCCD1}">
              <a14:hiddenFill xmlns:a14="http://schemas.microsoft.com/office/drawing/2010/main">
                <a:solidFill>
                  <a:srgbClr val="FFFFFF"/>
                </a:solidFill>
              </a14:hiddenFill>
            </a:ext>
          </a:extLst>
        </p:spPr>
      </p:pic>
      <p:sp>
        <p:nvSpPr>
          <p:cNvPr id="131076" name="Rectangle 4"/>
          <p:cNvSpPr>
            <a:spLocks noChangeArrowheads="1"/>
          </p:cNvSpPr>
          <p:nvPr/>
        </p:nvSpPr>
        <p:spPr bwMode="auto">
          <a:xfrm>
            <a:off x="0" y="3505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A scribe checks the storing of raisins</a:t>
            </a:r>
          </a:p>
        </p:txBody>
      </p:sp>
      <p:sp>
        <p:nvSpPr>
          <p:cNvPr id="131077" name="Rectangle 5"/>
          <p:cNvSpPr>
            <a:spLocks noChangeArrowheads="1"/>
          </p:cNvSpPr>
          <p:nvPr/>
        </p:nvSpPr>
        <p:spPr bwMode="auto">
          <a:xfrm>
            <a:off x="3324225" y="609600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a:t>
            </a:r>
            <a:endParaRPr lang="en-US"/>
          </a:p>
        </p:txBody>
      </p:sp>
      <p:sp>
        <p:nvSpPr>
          <p:cNvPr id="131078" name="Rectangle 6"/>
          <p:cNvSpPr>
            <a:spLocks noGrp="1" noChangeArrowheads="1"/>
          </p:cNvSpPr>
          <p:nvPr>
            <p:ph type="title" idx="4294967295"/>
          </p:nvPr>
        </p:nvSpPr>
        <p:spPr>
          <a:xfrm>
            <a:off x="685800" y="152400"/>
            <a:ext cx="7772400" cy="1143000"/>
          </a:xfrm>
        </p:spPr>
        <p:txBody>
          <a:bodyPr/>
          <a:lstStyle/>
          <a:p>
            <a:r>
              <a:rPr lang="en-US" sz="3200" b="1">
                <a:solidFill>
                  <a:schemeClr val="tx1"/>
                </a:solidFill>
              </a:rPr>
              <a:t>Storage (Beni Hasan, ca. 1900 </a:t>
            </a:r>
            <a:r>
              <a:rPr lang="en-US" sz="2800" b="1">
                <a:solidFill>
                  <a:schemeClr val="tx1"/>
                </a:solidFill>
              </a:rPr>
              <a:t>BCE</a:t>
            </a:r>
            <a:r>
              <a:rPr lang="en-US" sz="3200" b="1">
                <a:solidFill>
                  <a:schemeClr val="tx1"/>
                </a:solidFill>
              </a:rPr>
              <a:t>)</a:t>
            </a:r>
            <a:endParaRPr lang="en-US" sz="32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ChangeArrowheads="1"/>
          </p:cNvSpPr>
          <p:nvPr>
            <p:custDataLst>
              <p:tags r:id="rId2"/>
            </p:custDataLst>
          </p:nvPr>
        </p:nvSpPr>
        <p:spPr bwMode="auto">
          <a:xfrm>
            <a:off x="0" y="6248400"/>
            <a:ext cx="388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Durant, Our Oriental Heritage.</a:t>
            </a:r>
            <a:endParaRPr lang="en-US" sz="1600" b="1">
              <a:effectLst>
                <a:outerShdw blurRad="38100" dist="38100" dir="2700000" algn="tl">
                  <a:srgbClr val="000000"/>
                </a:outerShdw>
              </a:effectLst>
            </a:endParaRPr>
          </a:p>
        </p:txBody>
      </p:sp>
      <p:pic>
        <p:nvPicPr>
          <p:cNvPr id="221188" name="Picture 4" descr="queen_nofretete"/>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895725" y="0"/>
            <a:ext cx="5248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21189" name="Rectangle 5"/>
          <p:cNvSpPr>
            <a:spLocks noGrp="1" noChangeArrowheads="1"/>
          </p:cNvSpPr>
          <p:nvPr>
            <p:ph type="title" idx="4294967295"/>
          </p:nvPr>
        </p:nvSpPr>
        <p:spPr>
          <a:xfrm>
            <a:off x="228600" y="1524000"/>
            <a:ext cx="3505200" cy="2971800"/>
          </a:xfrm>
        </p:spPr>
        <p:txBody>
          <a:bodyPr/>
          <a:lstStyle/>
          <a:p>
            <a:r>
              <a:rPr lang="en-US" sz="2800" b="1">
                <a:solidFill>
                  <a:schemeClr val="tx1"/>
                </a:solidFill>
              </a:rPr>
              <a:t>Painted limestone</a:t>
            </a:r>
            <a:br>
              <a:rPr lang="en-US" sz="2800" b="1">
                <a:solidFill>
                  <a:schemeClr val="tx1"/>
                </a:solidFill>
              </a:rPr>
            </a:br>
            <a:r>
              <a:rPr lang="en-US" sz="2800" b="1">
                <a:solidFill>
                  <a:schemeClr val="tx1"/>
                </a:solidFill>
              </a:rPr>
              <a:t>head of Ikhnaton’s Queen Nofretete</a:t>
            </a:r>
            <a:br>
              <a:rPr lang="en-US" sz="2800" b="1">
                <a:solidFill>
                  <a:schemeClr val="tx1"/>
                </a:solidFill>
              </a:rPr>
            </a:br>
            <a:r>
              <a:rPr lang="en-US" sz="2800" b="1">
                <a:solidFill>
                  <a:schemeClr val="tx1"/>
                </a:solidFill>
              </a:rPr>
              <a:t>ca. 1370–1330 </a:t>
            </a:r>
            <a:r>
              <a:rPr lang="en-US" sz="2400" b="1">
                <a:solidFill>
                  <a:schemeClr val="tx1"/>
                </a:solidFill>
              </a:rPr>
              <a:t>BCE</a:t>
            </a:r>
          </a:p>
        </p:txBody>
      </p:sp>
    </p:spTree>
    <p:custDataLst>
      <p:tags r:id="rId1"/>
    </p:custDataLst>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fig 06-06f"/>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52400" y="914400"/>
            <a:ext cx="3352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66243" name="Picture 3" descr="fig 06-06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657600" y="914400"/>
            <a:ext cx="5334000" cy="3832225"/>
          </a:xfrm>
          <a:prstGeom prst="rect">
            <a:avLst/>
          </a:prstGeom>
          <a:noFill/>
          <a:extLst>
            <a:ext uri="{909E8E84-426E-40DD-AFC4-6F175D3DCCD1}">
              <a14:hiddenFill xmlns:a14="http://schemas.microsoft.com/office/drawing/2010/main">
                <a:solidFill>
                  <a:srgbClr val="FFFFFF"/>
                </a:solidFill>
              </a14:hiddenFill>
            </a:ext>
          </a:extLst>
        </p:spPr>
      </p:pic>
      <p:sp>
        <p:nvSpPr>
          <p:cNvPr id="266244" name="Rectangle 4"/>
          <p:cNvSpPr>
            <a:spLocks noChangeArrowheads="1"/>
          </p:cNvSpPr>
          <p:nvPr/>
        </p:nvSpPr>
        <p:spPr bwMode="auto">
          <a:xfrm>
            <a:off x="266700" y="3810000"/>
            <a:ext cx="3124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Grinding wheat in a saddle-quern</a:t>
            </a:r>
          </a:p>
          <a:p>
            <a:r>
              <a:rPr lang="en-US" sz="2800" b="1"/>
              <a:t>ca. 2500 </a:t>
            </a:r>
            <a:r>
              <a:rPr lang="en-US" b="1"/>
              <a:t>BCE</a:t>
            </a:r>
            <a:endParaRPr lang="en-US"/>
          </a:p>
        </p:txBody>
      </p:sp>
      <p:sp>
        <p:nvSpPr>
          <p:cNvPr id="266245" name="Rectangle 5"/>
          <p:cNvSpPr>
            <a:spLocks noChangeArrowheads="1"/>
          </p:cNvSpPr>
          <p:nvPr/>
        </p:nvSpPr>
        <p:spPr bwMode="auto">
          <a:xfrm>
            <a:off x="304800" y="624840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Source: Singer et al. 1954.</a:t>
            </a:r>
          </a:p>
        </p:txBody>
      </p:sp>
      <p:sp>
        <p:nvSpPr>
          <p:cNvPr id="266246" name="Rectangle 6"/>
          <p:cNvSpPr>
            <a:spLocks noChangeArrowheads="1"/>
          </p:cNvSpPr>
          <p:nvPr/>
        </p:nvSpPr>
        <p:spPr bwMode="auto">
          <a:xfrm>
            <a:off x="3733800" y="4800600"/>
            <a:ext cx="518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A bakery in Rameses III’s tomb at Thebes showing cakes of various shapes</a:t>
            </a:r>
          </a:p>
        </p:txBody>
      </p:sp>
      <p:sp>
        <p:nvSpPr>
          <p:cNvPr id="266247" name="Rectangle 7"/>
          <p:cNvSpPr>
            <a:spLocks noChangeArrowheads="1"/>
          </p:cNvSpPr>
          <p:nvPr/>
        </p:nvSpPr>
        <p:spPr bwMode="auto">
          <a:xfrm>
            <a:off x="3733800" y="624840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Darby et al., 1976.</a:t>
            </a:r>
            <a:endParaRPr lang="en-US"/>
          </a:p>
        </p:txBody>
      </p:sp>
      <p:sp>
        <p:nvSpPr>
          <p:cNvPr id="266249" name="Rectangle 9"/>
          <p:cNvSpPr>
            <a:spLocks noGrp="1" noChangeArrowheads="1"/>
          </p:cNvSpPr>
          <p:nvPr>
            <p:ph type="title" idx="4294967295"/>
          </p:nvPr>
        </p:nvSpPr>
        <p:spPr>
          <a:xfrm>
            <a:off x="685800" y="0"/>
            <a:ext cx="7772400" cy="990600"/>
          </a:xfrm>
        </p:spPr>
        <p:txBody>
          <a:bodyPr/>
          <a:lstStyle/>
          <a:p>
            <a:r>
              <a:rPr lang="en-US" sz="3200" b="1">
                <a:solidFill>
                  <a:schemeClr val="tx1"/>
                </a:solidFill>
              </a:rPr>
              <a:t>Processing Grain</a:t>
            </a:r>
            <a:endParaRPr lang="en-US" sz="32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ChangeArrowheads="1"/>
          </p:cNvSpPr>
          <p:nvPr/>
        </p:nvSpPr>
        <p:spPr bwMode="auto">
          <a:xfrm>
            <a:off x="0" y="5049838"/>
            <a:ext cx="9144000"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Aft>
                <a:spcPct val="25000"/>
              </a:spcAft>
            </a:pPr>
            <a:r>
              <a:rPr lang="en-US" sz="2800" b="1"/>
              <a:t>Gathering figs in shallow baskets while</a:t>
            </a:r>
            <a:br>
              <a:rPr lang="en-US" sz="2800" b="1"/>
            </a:br>
            <a:r>
              <a:rPr lang="en-US" sz="2800" b="1"/>
              <a:t>tame baboons cavort in the tree.</a:t>
            </a:r>
          </a:p>
          <a:p>
            <a:pPr algn="ctr">
              <a:lnSpc>
                <a:spcPct val="90000"/>
              </a:lnSpc>
              <a:spcAft>
                <a:spcPct val="25000"/>
              </a:spcAft>
            </a:pPr>
            <a:r>
              <a:rPr lang="en-US" sz="2800" b="1"/>
              <a:t>From a tomb at Beni Hasan, Egypt, ca. 1900 </a:t>
            </a:r>
            <a:r>
              <a:rPr lang="en-US" b="1"/>
              <a:t>BCE</a:t>
            </a:r>
            <a:r>
              <a:rPr lang="en-US" sz="2800" b="1"/>
              <a:t>.</a:t>
            </a:r>
            <a:endParaRPr lang="en-US"/>
          </a:p>
        </p:txBody>
      </p:sp>
      <p:sp>
        <p:nvSpPr>
          <p:cNvPr id="117765" name="Rectangle 5"/>
          <p:cNvSpPr>
            <a:spLocks noChangeArrowheads="1"/>
          </p:cNvSpPr>
          <p:nvPr/>
        </p:nvSpPr>
        <p:spPr bwMode="auto">
          <a:xfrm>
            <a:off x="3324225" y="636905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a:t>
            </a:r>
            <a:endParaRPr lang="en-US"/>
          </a:p>
        </p:txBody>
      </p:sp>
      <p:pic>
        <p:nvPicPr>
          <p:cNvPr id="117767" name="Picture 7" descr="50"/>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447800" y="733425"/>
            <a:ext cx="6248400" cy="4200525"/>
          </a:xfrm>
          <a:prstGeom prst="rect">
            <a:avLst/>
          </a:prstGeom>
          <a:noFill/>
          <a:extLst>
            <a:ext uri="{909E8E84-426E-40DD-AFC4-6F175D3DCCD1}">
              <a14:hiddenFill xmlns:a14="http://schemas.microsoft.com/office/drawing/2010/main">
                <a:solidFill>
                  <a:srgbClr val="FFFFFF"/>
                </a:solidFill>
              </a14:hiddenFill>
            </a:ext>
          </a:extLst>
        </p:spPr>
      </p:pic>
      <p:sp>
        <p:nvSpPr>
          <p:cNvPr id="229382" name="Rectangle 1030"/>
          <p:cNvSpPr>
            <a:spLocks noGrp="1" noChangeArrowheads="1"/>
          </p:cNvSpPr>
          <p:nvPr>
            <p:ph type="title" idx="4294967295"/>
          </p:nvPr>
        </p:nvSpPr>
        <p:spPr>
          <a:xfrm>
            <a:off x="685800" y="0"/>
            <a:ext cx="7772400" cy="838200"/>
          </a:xfrm>
        </p:spPr>
        <p:txBody>
          <a:bodyPr/>
          <a:lstStyle/>
          <a:p>
            <a:r>
              <a:rPr lang="en-US" sz="3200" b="1">
                <a:solidFill>
                  <a:schemeClr val="tx1"/>
                </a:solidFill>
              </a:rPr>
              <a:t>Harvesting Fruit Crops</a:t>
            </a:r>
          </a:p>
        </p:txBody>
      </p:sp>
    </p:spTree>
    <p:custDataLst>
      <p:tags r:id="rId1"/>
    </p:custDataLst>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7" name="Picture 3" descr="fig 06-07b"/>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724400" y="1112838"/>
            <a:ext cx="4191000" cy="2674937"/>
          </a:xfrm>
          <a:prstGeom prst="rect">
            <a:avLst/>
          </a:prstGeom>
          <a:noFill/>
          <a:extLst>
            <a:ext uri="{909E8E84-426E-40DD-AFC4-6F175D3DCCD1}">
              <a14:hiddenFill xmlns:a14="http://schemas.microsoft.com/office/drawing/2010/main">
                <a:solidFill>
                  <a:srgbClr val="FFFFFF"/>
                </a:solidFill>
              </a14:hiddenFill>
            </a:ext>
          </a:extLst>
        </p:spPr>
      </p:pic>
      <p:pic>
        <p:nvPicPr>
          <p:cNvPr id="267268" name="Picture 4" descr="fig 06-07c"/>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52400" y="1112838"/>
            <a:ext cx="4419600" cy="2697162"/>
          </a:xfrm>
          <a:prstGeom prst="rect">
            <a:avLst/>
          </a:prstGeom>
          <a:noFill/>
          <a:extLst>
            <a:ext uri="{909E8E84-426E-40DD-AFC4-6F175D3DCCD1}">
              <a14:hiddenFill xmlns:a14="http://schemas.microsoft.com/office/drawing/2010/main">
                <a:solidFill>
                  <a:srgbClr val="FFFFFF"/>
                </a:solidFill>
              </a14:hiddenFill>
            </a:ext>
          </a:extLst>
        </p:spPr>
      </p:pic>
      <p:sp>
        <p:nvSpPr>
          <p:cNvPr id="267269" name="Rectangle 5"/>
          <p:cNvSpPr>
            <a:spLocks noChangeArrowheads="1"/>
          </p:cNvSpPr>
          <p:nvPr/>
        </p:nvSpPr>
        <p:spPr bwMode="auto">
          <a:xfrm>
            <a:off x="4724400" y="3962400"/>
            <a:ext cx="4038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Harvesting and binding</a:t>
            </a:r>
          </a:p>
          <a:p>
            <a:r>
              <a:rPr lang="en-US" sz="2800" b="1"/>
              <a:t>flax in sheaves.</a:t>
            </a:r>
          </a:p>
          <a:p>
            <a:r>
              <a:rPr lang="en-US" sz="2800" b="1"/>
              <a:t>From the tomb of Hetepet, Old Kindom.</a:t>
            </a:r>
          </a:p>
        </p:txBody>
      </p:sp>
      <p:sp>
        <p:nvSpPr>
          <p:cNvPr id="267270" name="Rectangle 6"/>
          <p:cNvSpPr>
            <a:spLocks noChangeArrowheads="1"/>
          </p:cNvSpPr>
          <p:nvPr/>
        </p:nvSpPr>
        <p:spPr bwMode="auto">
          <a:xfrm>
            <a:off x="685800" y="61722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Source: Singer et al., 1954.</a:t>
            </a:r>
            <a:endParaRPr lang="en-US"/>
          </a:p>
        </p:txBody>
      </p:sp>
      <p:sp>
        <p:nvSpPr>
          <p:cNvPr id="267271" name="Rectangle 7"/>
          <p:cNvSpPr>
            <a:spLocks noChangeArrowheads="1"/>
          </p:cNvSpPr>
          <p:nvPr/>
        </p:nvSpPr>
        <p:spPr bwMode="auto">
          <a:xfrm>
            <a:off x="228600" y="3962400"/>
            <a:ext cx="4343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A worker harvests pomegranates while a</a:t>
            </a:r>
          </a:p>
          <a:p>
            <a:r>
              <a:rPr lang="en-US" sz="2800" b="1"/>
              <a:t>boy chases away a bird</a:t>
            </a:r>
          </a:p>
          <a:p>
            <a:r>
              <a:rPr lang="en-US" sz="2800" b="1"/>
              <a:t>with a slingshot.</a:t>
            </a:r>
          </a:p>
        </p:txBody>
      </p:sp>
      <p:sp>
        <p:nvSpPr>
          <p:cNvPr id="267272" name="Rectangle 8"/>
          <p:cNvSpPr>
            <a:spLocks noChangeArrowheads="1"/>
          </p:cNvSpPr>
          <p:nvPr/>
        </p:nvSpPr>
        <p:spPr bwMode="auto">
          <a:xfrm>
            <a:off x="5410200" y="6172200"/>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Source: Hyams, 1971.</a:t>
            </a:r>
          </a:p>
        </p:txBody>
      </p:sp>
      <p:sp>
        <p:nvSpPr>
          <p:cNvPr id="267273" name="Rectangle 9"/>
          <p:cNvSpPr>
            <a:spLocks noGrp="1" noChangeArrowheads="1"/>
          </p:cNvSpPr>
          <p:nvPr>
            <p:ph type="title" idx="4294967295"/>
          </p:nvPr>
        </p:nvSpPr>
        <p:spPr>
          <a:xfrm>
            <a:off x="685800" y="0"/>
            <a:ext cx="7772400" cy="1143000"/>
          </a:xfrm>
        </p:spPr>
        <p:txBody>
          <a:bodyPr/>
          <a:lstStyle/>
          <a:p>
            <a:r>
              <a:rPr lang="en-US" sz="3200" b="1">
                <a:solidFill>
                  <a:schemeClr val="tx1"/>
                </a:solidFill>
              </a:rPr>
              <a:t>Harvesting Fruit Crops and Flax</a:t>
            </a:r>
            <a:endParaRPr lang="en-US" sz="32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descr="fig 06-07d"/>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2133600"/>
            <a:ext cx="91440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28005" name="Rectangle 5"/>
          <p:cNvSpPr>
            <a:spLocks noChangeArrowheads="1"/>
          </p:cNvSpPr>
          <p:nvPr/>
        </p:nvSpPr>
        <p:spPr bwMode="auto">
          <a:xfrm>
            <a:off x="3535363" y="6172200"/>
            <a:ext cx="2071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Hyams, 1971.</a:t>
            </a:r>
            <a:endParaRPr lang="en-US"/>
          </a:p>
        </p:txBody>
      </p:sp>
      <p:sp>
        <p:nvSpPr>
          <p:cNvPr id="128006" name="Rectangle 6"/>
          <p:cNvSpPr>
            <a:spLocks noGrp="1" noChangeArrowheads="1"/>
          </p:cNvSpPr>
          <p:nvPr>
            <p:ph type="title" idx="4294967295"/>
          </p:nvPr>
        </p:nvSpPr>
        <p:spPr>
          <a:xfrm>
            <a:off x="1676400" y="457200"/>
            <a:ext cx="5791200" cy="1143000"/>
          </a:xfrm>
        </p:spPr>
        <p:txBody>
          <a:bodyPr/>
          <a:lstStyle/>
          <a:p>
            <a:r>
              <a:rPr lang="en-US" sz="3200" b="1">
                <a:solidFill>
                  <a:schemeClr val="tx1"/>
                </a:solidFill>
              </a:rPr>
              <a:t>Harvesting Fruit from Trellis and Free-standing Trees</a:t>
            </a:r>
            <a:endParaRPr lang="en-US" sz="32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4440238" y="43180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 </a:t>
            </a:r>
          </a:p>
        </p:txBody>
      </p:sp>
      <p:sp>
        <p:nvSpPr>
          <p:cNvPr id="115716" name="Rectangle 4"/>
          <p:cNvSpPr>
            <a:spLocks noChangeArrowheads="1"/>
          </p:cNvSpPr>
          <p:nvPr/>
        </p:nvSpPr>
        <p:spPr bwMode="auto">
          <a:xfrm>
            <a:off x="0" y="5029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800" b="1"/>
              <a:t>The round arbor was a favorite</a:t>
            </a:r>
          </a:p>
          <a:p>
            <a:pPr algn="ctr"/>
            <a:r>
              <a:rPr lang="en-US" sz="2800" b="1"/>
              <a:t>training system for grapes.</a:t>
            </a:r>
          </a:p>
        </p:txBody>
      </p:sp>
      <p:sp>
        <p:nvSpPr>
          <p:cNvPr id="115717" name="Rectangle 5"/>
          <p:cNvSpPr>
            <a:spLocks noChangeArrowheads="1"/>
          </p:cNvSpPr>
          <p:nvPr/>
        </p:nvSpPr>
        <p:spPr bwMode="auto">
          <a:xfrm>
            <a:off x="4446588" y="64246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a:p>
        </p:txBody>
      </p:sp>
      <p:pic>
        <p:nvPicPr>
          <p:cNvPr id="115721" name="Picture 9" descr="20"/>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1108075"/>
            <a:ext cx="9144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15722" name="Rectangle 10"/>
          <p:cNvSpPr>
            <a:spLocks noGrp="1" noChangeArrowheads="1"/>
          </p:cNvSpPr>
          <p:nvPr>
            <p:ph type="title" idx="4294967295"/>
          </p:nvPr>
        </p:nvSpPr>
        <p:spPr>
          <a:xfrm>
            <a:off x="685800" y="0"/>
            <a:ext cx="7772400" cy="1143000"/>
          </a:xfrm>
        </p:spPr>
        <p:txBody>
          <a:bodyPr/>
          <a:lstStyle/>
          <a:p>
            <a:r>
              <a:rPr lang="en-US" sz="3200" b="1">
                <a:solidFill>
                  <a:schemeClr val="tx1"/>
                </a:solidFill>
              </a:rPr>
              <a:t>Grape Harvest and Training</a:t>
            </a:r>
          </a:p>
        </p:txBody>
      </p:sp>
    </p:spTree>
    <p:custDataLst>
      <p:tags r:id="rId1"/>
    </p:custDataLst>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4441825" y="35560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 </a:t>
            </a:r>
            <a:endParaRPr lang="en-US" sz="2800" b="1"/>
          </a:p>
        </p:txBody>
      </p:sp>
      <p:sp>
        <p:nvSpPr>
          <p:cNvPr id="194563" name="Rectangle 3"/>
          <p:cNvSpPr>
            <a:spLocks noChangeArrowheads="1"/>
          </p:cNvSpPr>
          <p:nvPr/>
        </p:nvSpPr>
        <p:spPr bwMode="auto">
          <a:xfrm>
            <a:off x="457200" y="4876800"/>
            <a:ext cx="8458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Grapes are collected from a round arbor and workers crush grapes by stomping while balancing on cords hanging from a frame.  Wine is stored in amphorae. </a:t>
            </a:r>
            <a:endParaRPr lang="en-US"/>
          </a:p>
        </p:txBody>
      </p:sp>
      <p:sp>
        <p:nvSpPr>
          <p:cNvPr id="194564" name="Rectangle 4"/>
          <p:cNvSpPr>
            <a:spLocks noChangeArrowheads="1"/>
          </p:cNvSpPr>
          <p:nvPr/>
        </p:nvSpPr>
        <p:spPr bwMode="auto">
          <a:xfrm>
            <a:off x="3324225" y="624840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Singer et al., 1954.</a:t>
            </a:r>
            <a:endParaRPr lang="en-US"/>
          </a:p>
        </p:txBody>
      </p:sp>
      <p:pic>
        <p:nvPicPr>
          <p:cNvPr id="194566" name="Picture 6" descr="3696-slide"/>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l="2286" b="53275"/>
          <a:stretch>
            <a:fillRect/>
          </a:stretch>
        </p:blipFill>
        <p:spPr bwMode="auto">
          <a:xfrm>
            <a:off x="0" y="1119188"/>
            <a:ext cx="9144000" cy="3529012"/>
          </a:xfrm>
          <a:prstGeom prst="rect">
            <a:avLst/>
          </a:prstGeom>
          <a:noFill/>
          <a:extLst>
            <a:ext uri="{909E8E84-426E-40DD-AFC4-6F175D3DCCD1}">
              <a14:hiddenFill xmlns:a14="http://schemas.microsoft.com/office/drawing/2010/main">
                <a:solidFill>
                  <a:srgbClr val="FFFFFF"/>
                </a:solidFill>
              </a14:hiddenFill>
            </a:ext>
          </a:extLst>
        </p:spPr>
      </p:pic>
      <p:sp>
        <p:nvSpPr>
          <p:cNvPr id="194567" name="Rectangle 7"/>
          <p:cNvSpPr>
            <a:spLocks noGrp="1" noChangeArrowheads="1"/>
          </p:cNvSpPr>
          <p:nvPr>
            <p:ph type="title" idx="4294967295"/>
          </p:nvPr>
        </p:nvSpPr>
        <p:spPr>
          <a:xfrm>
            <a:off x="152400" y="0"/>
            <a:ext cx="8839200" cy="1143000"/>
          </a:xfrm>
        </p:spPr>
        <p:txBody>
          <a:bodyPr/>
          <a:lstStyle/>
          <a:p>
            <a:r>
              <a:rPr lang="en-US" sz="2800" b="1">
                <a:solidFill>
                  <a:schemeClr val="tx1"/>
                </a:solidFill>
              </a:rPr>
              <a:t>Grape Harvest and Wine Making (Thebes, ca. 1500 </a:t>
            </a:r>
            <a:r>
              <a:rPr lang="en-US" sz="2400" b="1">
                <a:solidFill>
                  <a:schemeClr val="tx1"/>
                </a:solidFill>
              </a:rPr>
              <a:t>BCE</a:t>
            </a:r>
            <a:r>
              <a:rPr lang="en-US" sz="2800" b="1">
                <a:solidFill>
                  <a:schemeClr val="tx1"/>
                </a:solidFill>
              </a:rPr>
              <a:t>)</a:t>
            </a:r>
          </a:p>
        </p:txBody>
      </p:sp>
    </p:spTree>
    <p:custDataLst>
      <p:tags r:id="rId1"/>
    </p:custDataLst>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46_5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0" y="1447800"/>
            <a:ext cx="9144000" cy="4787900"/>
          </a:xfrm>
          <a:prstGeom prst="rect">
            <a:avLst/>
          </a:prstGeom>
          <a:noFill/>
          <a:extLst>
            <a:ext uri="{909E8E84-426E-40DD-AFC4-6F175D3DCCD1}">
              <a14:hiddenFill xmlns:a14="http://schemas.microsoft.com/office/drawing/2010/main">
                <a:solidFill>
                  <a:srgbClr val="FFFFFF"/>
                </a:solidFill>
              </a14:hiddenFill>
            </a:ext>
          </a:extLst>
        </p:spPr>
      </p:pic>
      <p:sp>
        <p:nvSpPr>
          <p:cNvPr id="240643" name="Rectangle 3"/>
          <p:cNvSpPr>
            <a:spLocks noChangeArrowheads="1"/>
          </p:cNvSpPr>
          <p:nvPr>
            <p:custDataLst>
              <p:tags r:id="rId3"/>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40644" name="Rectangle 4"/>
          <p:cNvSpPr>
            <a:spLocks noChangeArrowheads="1"/>
          </p:cNvSpPr>
          <p:nvPr>
            <p:custDataLst>
              <p:tags r:id="rId4"/>
            </p:custDataLst>
          </p:nvPr>
        </p:nvSpPr>
        <p:spPr bwMode="auto">
          <a:xfrm>
            <a:off x="0" y="63246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40646" name="Rectangle 6"/>
          <p:cNvSpPr>
            <a:spLocks noGrp="1" noChangeArrowheads="1"/>
          </p:cNvSpPr>
          <p:nvPr>
            <p:ph type="title" idx="4294967295"/>
          </p:nvPr>
        </p:nvSpPr>
        <p:spPr>
          <a:xfrm>
            <a:off x="228600" y="152400"/>
            <a:ext cx="8686800" cy="1143000"/>
          </a:xfrm>
        </p:spPr>
        <p:txBody>
          <a:bodyPr/>
          <a:lstStyle/>
          <a:p>
            <a:r>
              <a:rPr lang="en-US" sz="2800" b="1">
                <a:solidFill>
                  <a:schemeClr val="tx1"/>
                </a:solidFill>
              </a:rPr>
              <a:t>Large footpress; the amphorae; and the asp, or Agathodaemon, the protecting deity of the store-room</a:t>
            </a:r>
          </a:p>
        </p:txBody>
      </p:sp>
    </p:spTree>
    <p:custDataLst>
      <p:tags r:id="rId1"/>
    </p:custDataLst>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1" name="Picture 3" descr="fig 06-09b"/>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1279525"/>
            <a:ext cx="9144000" cy="2701925"/>
          </a:xfrm>
          <a:prstGeom prst="rect">
            <a:avLst/>
          </a:prstGeom>
          <a:noFill/>
          <a:extLst>
            <a:ext uri="{909E8E84-426E-40DD-AFC4-6F175D3DCCD1}">
              <a14:hiddenFill xmlns:a14="http://schemas.microsoft.com/office/drawing/2010/main">
                <a:solidFill>
                  <a:srgbClr val="FFFFFF"/>
                </a:solidFill>
              </a14:hiddenFill>
            </a:ext>
          </a:extLst>
        </p:spPr>
      </p:pic>
      <p:sp>
        <p:nvSpPr>
          <p:cNvPr id="140292" name="Rectangle 4"/>
          <p:cNvSpPr>
            <a:spLocks noChangeArrowheads="1"/>
          </p:cNvSpPr>
          <p:nvPr/>
        </p:nvSpPr>
        <p:spPr bwMode="auto">
          <a:xfrm>
            <a:off x="0" y="4343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Late Pharaonic–Ptolemaic period, Tomb of Petosiris</a:t>
            </a:r>
            <a:endParaRPr lang="en-US"/>
          </a:p>
        </p:txBody>
      </p:sp>
      <p:sp>
        <p:nvSpPr>
          <p:cNvPr id="140293" name="Rectangle 5"/>
          <p:cNvSpPr>
            <a:spLocks noChangeArrowheads="1"/>
          </p:cNvSpPr>
          <p:nvPr/>
        </p:nvSpPr>
        <p:spPr bwMode="auto">
          <a:xfrm>
            <a:off x="3363913" y="6172200"/>
            <a:ext cx="2414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Darby et al., 1976.</a:t>
            </a:r>
            <a:endParaRPr lang="en-US"/>
          </a:p>
        </p:txBody>
      </p:sp>
      <p:sp>
        <p:nvSpPr>
          <p:cNvPr id="140294" name="Rectangle 6"/>
          <p:cNvSpPr>
            <a:spLocks noGrp="1" noChangeArrowheads="1"/>
          </p:cNvSpPr>
          <p:nvPr>
            <p:ph type="title" idx="4294967295"/>
          </p:nvPr>
        </p:nvSpPr>
        <p:spPr>
          <a:xfrm>
            <a:off x="685800" y="152400"/>
            <a:ext cx="7772400" cy="1143000"/>
          </a:xfrm>
        </p:spPr>
        <p:txBody>
          <a:bodyPr/>
          <a:lstStyle/>
          <a:p>
            <a:r>
              <a:rPr lang="en-US" sz="3200" b="1">
                <a:solidFill>
                  <a:schemeClr val="tx1"/>
                </a:solidFill>
              </a:rPr>
              <a:t>Wine Manufacture and Registration</a:t>
            </a:r>
          </a:p>
        </p:txBody>
      </p:sp>
    </p:spTree>
    <p:custDataLst>
      <p:tags r:id="rId1"/>
    </p:custDataLst>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4440238" y="20320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 </a:t>
            </a:r>
            <a:endParaRPr lang="en-US" sz="2800" b="1"/>
          </a:p>
        </p:txBody>
      </p:sp>
      <p:sp>
        <p:nvSpPr>
          <p:cNvPr id="195588" name="Rectangle 4"/>
          <p:cNvSpPr>
            <a:spLocks noChangeArrowheads="1"/>
          </p:cNvSpPr>
          <p:nvPr/>
        </p:nvSpPr>
        <p:spPr bwMode="auto">
          <a:xfrm>
            <a:off x="0" y="53022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Working an Egyptian bag-press.</a:t>
            </a:r>
          </a:p>
          <a:p>
            <a:pPr algn="ctr"/>
            <a:r>
              <a:rPr lang="en-US" sz="2800" b="1"/>
              <a:t>From a tomb at Saqqara, Egypt ca. 2500 </a:t>
            </a:r>
            <a:r>
              <a:rPr lang="en-US" b="1"/>
              <a:t>BCE</a:t>
            </a:r>
            <a:r>
              <a:rPr lang="en-US" sz="2800" b="1"/>
              <a:t>.</a:t>
            </a:r>
            <a:endParaRPr lang="en-US"/>
          </a:p>
        </p:txBody>
      </p:sp>
      <p:pic>
        <p:nvPicPr>
          <p:cNvPr id="195590" name="Picture 6" descr="2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1101725"/>
            <a:ext cx="9144000" cy="4232275"/>
          </a:xfrm>
          <a:prstGeom prst="rect">
            <a:avLst/>
          </a:prstGeom>
          <a:noFill/>
          <a:extLst>
            <a:ext uri="{909E8E84-426E-40DD-AFC4-6F175D3DCCD1}">
              <a14:hiddenFill xmlns:a14="http://schemas.microsoft.com/office/drawing/2010/main">
                <a:solidFill>
                  <a:srgbClr val="FFFFFF"/>
                </a:solidFill>
              </a14:hiddenFill>
            </a:ext>
          </a:extLst>
        </p:spPr>
      </p:pic>
      <p:sp>
        <p:nvSpPr>
          <p:cNvPr id="195591" name="Rectangle 7"/>
          <p:cNvSpPr>
            <a:spLocks noChangeArrowheads="1"/>
          </p:cNvSpPr>
          <p:nvPr/>
        </p:nvSpPr>
        <p:spPr bwMode="auto">
          <a:xfrm>
            <a:off x="1863725" y="6369050"/>
            <a:ext cx="5416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 A History of Technology Fig. 186.</a:t>
            </a:r>
          </a:p>
        </p:txBody>
      </p:sp>
      <p:sp>
        <p:nvSpPr>
          <p:cNvPr id="195592" name="Rectangle 8"/>
          <p:cNvSpPr>
            <a:spLocks noGrp="1" noChangeArrowheads="1"/>
          </p:cNvSpPr>
          <p:nvPr>
            <p:ph type="title" idx="4294967295"/>
          </p:nvPr>
        </p:nvSpPr>
        <p:spPr>
          <a:xfrm>
            <a:off x="685800" y="0"/>
            <a:ext cx="7772400" cy="1143000"/>
          </a:xfrm>
        </p:spPr>
        <p:txBody>
          <a:bodyPr/>
          <a:lstStyle/>
          <a:p>
            <a:r>
              <a:rPr lang="en-US" sz="3200" b="1">
                <a:solidFill>
                  <a:schemeClr val="tx1"/>
                </a:solidFill>
              </a:rPr>
              <a:t>Wine Making:</a:t>
            </a:r>
            <a:r>
              <a:rPr lang="en-US" sz="3200">
                <a:solidFill>
                  <a:schemeClr val="tx1"/>
                </a:solidFill>
              </a:rPr>
              <a:t> </a:t>
            </a:r>
            <a:r>
              <a:rPr lang="en-US" sz="3200" b="1">
                <a:solidFill>
                  <a:schemeClr val="tx1"/>
                </a:solidFill>
              </a:rPr>
              <a:t>Grape Pressing</a:t>
            </a:r>
          </a:p>
        </p:txBody>
      </p:sp>
    </p:spTree>
    <p:custDataLst>
      <p:tags r:id="rId1"/>
    </p:custDataLst>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descr="fig 06-09c"/>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866900" y="846138"/>
            <a:ext cx="5410200" cy="4030662"/>
          </a:xfrm>
          <a:prstGeom prst="rect">
            <a:avLst/>
          </a:prstGeom>
          <a:noFill/>
          <a:extLst>
            <a:ext uri="{909E8E84-426E-40DD-AFC4-6F175D3DCCD1}">
              <a14:hiddenFill xmlns:a14="http://schemas.microsoft.com/office/drawing/2010/main">
                <a:solidFill>
                  <a:srgbClr val="FFFFFF"/>
                </a:solidFill>
              </a14:hiddenFill>
            </a:ext>
          </a:extLst>
        </p:spPr>
      </p:pic>
      <p:sp>
        <p:nvSpPr>
          <p:cNvPr id="139268" name="Rectangle 4"/>
          <p:cNvSpPr>
            <a:spLocks noChangeArrowheads="1"/>
          </p:cNvSpPr>
          <p:nvPr/>
        </p:nvSpPr>
        <p:spPr bwMode="auto">
          <a:xfrm>
            <a:off x="0" y="48768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Aft>
                <a:spcPct val="30000"/>
              </a:spcAft>
            </a:pPr>
            <a:r>
              <a:rPr lang="en-US" sz="2800" b="1"/>
              <a:t>Early Egyptian bag press where the bag is </a:t>
            </a:r>
            <a:br>
              <a:rPr lang="en-US" sz="2800" b="1"/>
            </a:br>
            <a:r>
              <a:rPr lang="en-US" sz="2800" b="1"/>
              <a:t>squeezed by poles.</a:t>
            </a:r>
          </a:p>
          <a:p>
            <a:pPr algn="ctr">
              <a:lnSpc>
                <a:spcPct val="90000"/>
              </a:lnSpc>
              <a:spcAft>
                <a:spcPct val="30000"/>
              </a:spcAft>
            </a:pPr>
            <a:r>
              <a:rPr lang="en-US" sz="2800" b="1"/>
              <a:t>From a tomb at Saqqara, ca. 2500 </a:t>
            </a:r>
            <a:r>
              <a:rPr lang="en-US" b="1"/>
              <a:t>BCE</a:t>
            </a:r>
            <a:r>
              <a:rPr lang="en-US" sz="2800" b="1"/>
              <a:t>.</a:t>
            </a:r>
            <a:endParaRPr lang="en-US"/>
          </a:p>
        </p:txBody>
      </p:sp>
      <p:sp>
        <p:nvSpPr>
          <p:cNvPr id="139269" name="Rectangle 5"/>
          <p:cNvSpPr>
            <a:spLocks noChangeArrowheads="1"/>
          </p:cNvSpPr>
          <p:nvPr/>
        </p:nvSpPr>
        <p:spPr bwMode="auto">
          <a:xfrm>
            <a:off x="2909888" y="6248400"/>
            <a:ext cx="3324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Darby et al., 1976, Fig. 14.4.</a:t>
            </a:r>
            <a:endParaRPr lang="en-US"/>
          </a:p>
        </p:txBody>
      </p:sp>
      <p:sp>
        <p:nvSpPr>
          <p:cNvPr id="139270" name="Rectangle 6"/>
          <p:cNvSpPr>
            <a:spLocks noGrp="1" noChangeArrowheads="1"/>
          </p:cNvSpPr>
          <p:nvPr>
            <p:ph type="title" idx="4294967295"/>
          </p:nvPr>
        </p:nvSpPr>
        <p:spPr>
          <a:xfrm>
            <a:off x="685800" y="0"/>
            <a:ext cx="7772400" cy="914400"/>
          </a:xfrm>
        </p:spPr>
        <p:txBody>
          <a:bodyPr/>
          <a:lstStyle/>
          <a:p>
            <a:r>
              <a:rPr lang="en-US" sz="3200" b="1">
                <a:solidFill>
                  <a:schemeClr val="tx1"/>
                </a:solidFill>
              </a:rPr>
              <a:t>Wine Making:</a:t>
            </a:r>
            <a:r>
              <a:rPr lang="en-US" sz="3200">
                <a:solidFill>
                  <a:schemeClr val="tx1"/>
                </a:solidFill>
              </a:rPr>
              <a:t> </a:t>
            </a:r>
            <a:r>
              <a:rPr lang="en-US" sz="3200" b="1">
                <a:solidFill>
                  <a:schemeClr val="tx1"/>
                </a:solidFill>
              </a:rPr>
              <a:t>Grape Pressing</a:t>
            </a:r>
            <a:endParaRPr lang="en-US" sz="32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ChangeArrowheads="1"/>
          </p:cNvSpPr>
          <p:nvPr>
            <p:custDataLst>
              <p:tags r:id="rId2"/>
            </p:custDataLst>
          </p:nvPr>
        </p:nvSpPr>
        <p:spPr bwMode="auto">
          <a:xfrm>
            <a:off x="152400" y="6019800"/>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Source: Durant,</a:t>
            </a:r>
          </a:p>
          <a:p>
            <a:r>
              <a:rPr lang="en-US" sz="1600" b="1"/>
              <a:t>Our Oriental Heritage.</a:t>
            </a:r>
            <a:endParaRPr lang="en-US" sz="1600" b="1">
              <a:effectLst>
                <a:outerShdw blurRad="38100" dist="38100" dir="2700000" algn="tl">
                  <a:srgbClr val="000000"/>
                </a:outerShdw>
              </a:effectLst>
            </a:endParaRPr>
          </a:p>
        </p:txBody>
      </p:sp>
      <p:pic>
        <p:nvPicPr>
          <p:cNvPr id="222212" name="Picture 4" descr="rosetta_stone"/>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429000" y="0"/>
            <a:ext cx="5768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22213" name="Rectangle 5"/>
          <p:cNvSpPr>
            <a:spLocks noGrp="1" noChangeArrowheads="1"/>
          </p:cNvSpPr>
          <p:nvPr>
            <p:ph type="title" idx="4294967295"/>
          </p:nvPr>
        </p:nvSpPr>
        <p:spPr>
          <a:xfrm>
            <a:off x="152400" y="609600"/>
            <a:ext cx="3048000" cy="3124200"/>
          </a:xfrm>
        </p:spPr>
        <p:txBody>
          <a:bodyPr/>
          <a:lstStyle/>
          <a:p>
            <a:r>
              <a:rPr lang="en-US" sz="2800" b="1">
                <a:solidFill>
                  <a:schemeClr val="tx1"/>
                </a:solidFill>
              </a:rPr>
              <a:t>The Rosetta Stone</a:t>
            </a:r>
          </a:p>
        </p:txBody>
      </p:sp>
    </p:spTree>
    <p:custDataLst>
      <p:tags r:id="rId1"/>
    </p:custDataLst>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440238" y="20320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 </a:t>
            </a:r>
            <a:endParaRPr lang="en-US" b="1"/>
          </a:p>
        </p:txBody>
      </p:sp>
      <p:pic>
        <p:nvPicPr>
          <p:cNvPr id="138243" name="Picture 3" descr="fig 06-09d"/>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304800" y="1144588"/>
            <a:ext cx="8534400" cy="3740150"/>
          </a:xfrm>
          <a:prstGeom prst="rect">
            <a:avLst/>
          </a:prstGeom>
          <a:noFill/>
          <a:extLst>
            <a:ext uri="{909E8E84-426E-40DD-AFC4-6F175D3DCCD1}">
              <a14:hiddenFill xmlns:a14="http://schemas.microsoft.com/office/drawing/2010/main">
                <a:solidFill>
                  <a:srgbClr val="FFFFFF"/>
                </a:solidFill>
              </a14:hiddenFill>
            </a:ext>
          </a:extLst>
        </p:spPr>
      </p:pic>
      <p:sp>
        <p:nvSpPr>
          <p:cNvPr id="138244" name="Rectangle 4"/>
          <p:cNvSpPr>
            <a:spLocks noChangeArrowheads="1"/>
          </p:cNvSpPr>
          <p:nvPr/>
        </p:nvSpPr>
        <p:spPr bwMode="auto">
          <a:xfrm>
            <a:off x="457200" y="492125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30000"/>
              </a:spcAft>
            </a:pPr>
            <a:r>
              <a:rPr lang="en-US" sz="2800" b="1"/>
              <a:t>Expressing juice of grapes by twisting a bag press in which the ends are held apart in a frame.</a:t>
            </a:r>
          </a:p>
          <a:p>
            <a:pPr>
              <a:lnSpc>
                <a:spcPct val="90000"/>
              </a:lnSpc>
              <a:spcAft>
                <a:spcPct val="30000"/>
              </a:spcAft>
            </a:pPr>
            <a:r>
              <a:rPr lang="en-US" sz="2800" b="1"/>
              <a:t>An inspector tests the cloth for holes.</a:t>
            </a:r>
            <a:endParaRPr lang="en-US"/>
          </a:p>
        </p:txBody>
      </p:sp>
      <p:sp>
        <p:nvSpPr>
          <p:cNvPr id="138245" name="Rectangle 5"/>
          <p:cNvSpPr>
            <a:spLocks noChangeArrowheads="1"/>
          </p:cNvSpPr>
          <p:nvPr/>
        </p:nvSpPr>
        <p:spPr bwMode="auto">
          <a:xfrm>
            <a:off x="3330575" y="6292850"/>
            <a:ext cx="2482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Darby et al., 1976.</a:t>
            </a:r>
            <a:endParaRPr lang="en-US"/>
          </a:p>
        </p:txBody>
      </p:sp>
      <p:sp>
        <p:nvSpPr>
          <p:cNvPr id="138249" name="Rectangle 9"/>
          <p:cNvSpPr>
            <a:spLocks noGrp="1" noChangeArrowheads="1"/>
          </p:cNvSpPr>
          <p:nvPr>
            <p:ph type="title" idx="4294967295"/>
          </p:nvPr>
        </p:nvSpPr>
        <p:spPr>
          <a:xfrm>
            <a:off x="685800" y="0"/>
            <a:ext cx="7772400" cy="1143000"/>
          </a:xfrm>
        </p:spPr>
        <p:txBody>
          <a:bodyPr/>
          <a:lstStyle/>
          <a:p>
            <a:r>
              <a:rPr lang="en-US" sz="3200" b="1">
                <a:solidFill>
                  <a:schemeClr val="tx1"/>
                </a:solidFill>
              </a:rPr>
              <a:t>Wine Making:</a:t>
            </a:r>
            <a:r>
              <a:rPr lang="en-US" sz="2800">
                <a:solidFill>
                  <a:schemeClr val="tx1"/>
                </a:solidFill>
              </a:rPr>
              <a:t> </a:t>
            </a:r>
            <a:r>
              <a:rPr lang="en-US" sz="3200" b="1">
                <a:solidFill>
                  <a:schemeClr val="tx1"/>
                </a:solidFill>
              </a:rPr>
              <a:t>Grape Pressing</a:t>
            </a:r>
            <a:br>
              <a:rPr lang="en-US" sz="3200" b="1">
                <a:solidFill>
                  <a:schemeClr val="tx1"/>
                </a:solidFill>
              </a:rPr>
            </a:br>
            <a:r>
              <a:rPr lang="en-US" sz="3200" b="1">
                <a:solidFill>
                  <a:schemeClr val="tx1"/>
                </a:solidFill>
              </a:rPr>
              <a:t>(Beni Hasan, ca. 1500 </a:t>
            </a:r>
            <a:r>
              <a:rPr lang="en-US" sz="2800" b="1">
                <a:solidFill>
                  <a:schemeClr val="tx1"/>
                </a:solidFill>
              </a:rPr>
              <a:t>BCE)</a:t>
            </a:r>
          </a:p>
        </p:txBody>
      </p:sp>
    </p:spTree>
    <p:custDataLst>
      <p:tags r:id="rId1"/>
    </p:custDataLst>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4452938" y="5080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 </a:t>
            </a:r>
          </a:p>
        </p:txBody>
      </p:sp>
      <p:pic>
        <p:nvPicPr>
          <p:cNvPr id="196614" name="Picture 6" descr="23"/>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381000" y="0"/>
            <a:ext cx="8382000" cy="5600700"/>
          </a:xfrm>
          <a:prstGeom prst="rect">
            <a:avLst/>
          </a:prstGeom>
          <a:noFill/>
          <a:extLst>
            <a:ext uri="{909E8E84-426E-40DD-AFC4-6F175D3DCCD1}">
              <a14:hiddenFill xmlns:a14="http://schemas.microsoft.com/office/drawing/2010/main">
                <a:solidFill>
                  <a:srgbClr val="FFFFFF"/>
                </a:solidFill>
              </a14:hiddenFill>
            </a:ext>
          </a:extLst>
        </p:spPr>
      </p:pic>
      <p:sp>
        <p:nvSpPr>
          <p:cNvPr id="196615" name="Rectangle 7"/>
          <p:cNvSpPr>
            <a:spLocks noGrp="1" noChangeArrowheads="1"/>
          </p:cNvSpPr>
          <p:nvPr>
            <p:ph type="title" idx="4294967295"/>
          </p:nvPr>
        </p:nvSpPr>
        <p:spPr>
          <a:xfrm>
            <a:off x="685800" y="5486400"/>
            <a:ext cx="7772400" cy="1295400"/>
          </a:xfrm>
        </p:spPr>
        <p:txBody>
          <a:bodyPr/>
          <a:lstStyle/>
          <a:p>
            <a:r>
              <a:rPr lang="en-US" sz="2800" b="1">
                <a:solidFill>
                  <a:schemeClr val="tx1"/>
                </a:solidFill>
              </a:rPr>
              <a:t>A modern juice extraction machine showing</a:t>
            </a:r>
            <a:br>
              <a:rPr lang="en-US" sz="2800" b="1">
                <a:solidFill>
                  <a:schemeClr val="tx1"/>
                </a:solidFill>
              </a:rPr>
            </a:br>
            <a:r>
              <a:rPr lang="en-US" sz="2800" b="1">
                <a:solidFill>
                  <a:schemeClr val="tx1"/>
                </a:solidFill>
              </a:rPr>
              <a:t>the same principle as the previous figures</a:t>
            </a:r>
          </a:p>
        </p:txBody>
      </p:sp>
    </p:spTree>
    <p:custDataLst>
      <p:tags r:id="rId1"/>
    </p:custDataLst>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4452938" y="5080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 </a:t>
            </a:r>
          </a:p>
        </p:txBody>
      </p:sp>
      <p:pic>
        <p:nvPicPr>
          <p:cNvPr id="197638" name="Picture 6" descr="25"/>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800100" y="152400"/>
            <a:ext cx="7543800" cy="5418138"/>
          </a:xfrm>
          <a:prstGeom prst="rect">
            <a:avLst/>
          </a:prstGeom>
          <a:noFill/>
          <a:extLst>
            <a:ext uri="{909E8E84-426E-40DD-AFC4-6F175D3DCCD1}">
              <a14:hiddenFill xmlns:a14="http://schemas.microsoft.com/office/drawing/2010/main">
                <a:solidFill>
                  <a:srgbClr val="FFFFFF"/>
                </a:solidFill>
              </a14:hiddenFill>
            </a:ext>
          </a:extLst>
        </p:spPr>
      </p:pic>
      <p:sp>
        <p:nvSpPr>
          <p:cNvPr id="197639" name="Rectangle 7"/>
          <p:cNvSpPr>
            <a:spLocks noGrp="1" noChangeArrowheads="1"/>
          </p:cNvSpPr>
          <p:nvPr>
            <p:ph type="title" idx="4294967295"/>
          </p:nvPr>
        </p:nvSpPr>
        <p:spPr>
          <a:xfrm>
            <a:off x="685800" y="5562600"/>
            <a:ext cx="7772400" cy="1143000"/>
          </a:xfrm>
        </p:spPr>
        <p:txBody>
          <a:bodyPr/>
          <a:lstStyle/>
          <a:p>
            <a:r>
              <a:rPr lang="en-US" sz="2800" b="1">
                <a:solidFill>
                  <a:schemeClr val="tx1"/>
                </a:solidFill>
              </a:rPr>
              <a:t>A modern continuous cider machine that</a:t>
            </a:r>
            <a:br>
              <a:rPr lang="en-US" sz="2800" b="1">
                <a:solidFill>
                  <a:schemeClr val="tx1"/>
                </a:solidFill>
              </a:rPr>
            </a:br>
            <a:r>
              <a:rPr lang="en-US" sz="2800" b="1">
                <a:solidFill>
                  <a:schemeClr val="tx1"/>
                </a:solidFill>
              </a:rPr>
              <a:t>operates by squeezing fruit in a cloth press</a:t>
            </a:r>
          </a:p>
        </p:txBody>
      </p:sp>
    </p:spTree>
    <p:custDataLst>
      <p:tags r:id="rId1"/>
    </p:custDataLst>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1095375" y="958850"/>
            <a:ext cx="69516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t>(From a mural in the palace of Thebes of the</a:t>
            </a:r>
          </a:p>
          <a:p>
            <a:pPr algn="ctr"/>
            <a:r>
              <a:rPr lang="en-US" sz="2800" b="1"/>
              <a:t>reign of Amenopsis II, 1450–1425 </a:t>
            </a:r>
            <a:r>
              <a:rPr lang="en-US" b="1"/>
              <a:t>BCE</a:t>
            </a:r>
            <a:r>
              <a:rPr lang="en-US" sz="2800" b="1"/>
              <a:t>)</a:t>
            </a:r>
            <a:endParaRPr lang="en-US"/>
          </a:p>
        </p:txBody>
      </p:sp>
      <p:sp>
        <p:nvSpPr>
          <p:cNvPr id="137220" name="Rectangle 4"/>
          <p:cNvSpPr>
            <a:spLocks noChangeArrowheads="1"/>
          </p:cNvSpPr>
          <p:nvPr/>
        </p:nvSpPr>
        <p:spPr bwMode="auto">
          <a:xfrm>
            <a:off x="0" y="41592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Preparation of wine showing both</a:t>
            </a:r>
          </a:p>
          <a:p>
            <a:pPr algn="ctr"/>
            <a:r>
              <a:rPr lang="en-US" sz="2800" b="1"/>
              <a:t>foot pressing and a bag press.</a:t>
            </a:r>
          </a:p>
        </p:txBody>
      </p:sp>
      <p:sp>
        <p:nvSpPr>
          <p:cNvPr id="137221" name="Rectangle 5"/>
          <p:cNvSpPr>
            <a:spLocks noChangeArrowheads="1"/>
          </p:cNvSpPr>
          <p:nvPr/>
        </p:nvSpPr>
        <p:spPr bwMode="auto">
          <a:xfrm>
            <a:off x="3073400" y="6172200"/>
            <a:ext cx="2995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Goor and Nurock, 1968.</a:t>
            </a:r>
            <a:endParaRPr lang="en-US"/>
          </a:p>
        </p:txBody>
      </p:sp>
      <p:pic>
        <p:nvPicPr>
          <p:cNvPr id="137222" name="Picture 6" descr="fig 06-09e"/>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0" y="2073275"/>
            <a:ext cx="9144000" cy="1965325"/>
          </a:xfrm>
          <a:prstGeom prst="rect">
            <a:avLst/>
          </a:prstGeom>
          <a:noFill/>
          <a:extLst>
            <a:ext uri="{909E8E84-426E-40DD-AFC4-6F175D3DCCD1}">
              <a14:hiddenFill xmlns:a14="http://schemas.microsoft.com/office/drawing/2010/main">
                <a:solidFill>
                  <a:srgbClr val="FFFFFF"/>
                </a:solidFill>
              </a14:hiddenFill>
            </a:ext>
          </a:extLst>
        </p:spPr>
      </p:pic>
      <p:sp>
        <p:nvSpPr>
          <p:cNvPr id="137223" name="Rectangle 7"/>
          <p:cNvSpPr>
            <a:spLocks noGrp="1" noChangeArrowheads="1"/>
          </p:cNvSpPr>
          <p:nvPr>
            <p:ph type="title" idx="4294967295"/>
          </p:nvPr>
        </p:nvSpPr>
        <p:spPr>
          <a:xfrm>
            <a:off x="685800" y="0"/>
            <a:ext cx="7772400" cy="1143000"/>
          </a:xfrm>
        </p:spPr>
        <p:txBody>
          <a:bodyPr/>
          <a:lstStyle/>
          <a:p>
            <a:r>
              <a:rPr lang="en-US" sz="3200" b="1">
                <a:solidFill>
                  <a:schemeClr val="tx1"/>
                </a:solidFill>
              </a:rPr>
              <a:t>Wine Making</a:t>
            </a:r>
          </a:p>
        </p:txBody>
      </p:sp>
    </p:spTree>
    <p:custDataLst>
      <p:tags r:id="rId1"/>
    </p:custDataLst>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720725" y="685800"/>
            <a:ext cx="7700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 </a:t>
            </a:r>
            <a:r>
              <a:rPr lang="en-US" sz="2800" b="1"/>
              <a:t>Wine jars found in the tomb of Tut-Ankh-Amon.</a:t>
            </a:r>
            <a:endParaRPr lang="en-US"/>
          </a:p>
        </p:txBody>
      </p:sp>
      <p:pic>
        <p:nvPicPr>
          <p:cNvPr id="136195" name="Picture 3" descr="fig 06-09f"/>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981200" y="1257300"/>
            <a:ext cx="5181600" cy="3619500"/>
          </a:xfrm>
          <a:prstGeom prst="rect">
            <a:avLst/>
          </a:prstGeom>
          <a:noFill/>
          <a:extLst>
            <a:ext uri="{909E8E84-426E-40DD-AFC4-6F175D3DCCD1}">
              <a14:hiddenFill xmlns:a14="http://schemas.microsoft.com/office/drawing/2010/main">
                <a:solidFill>
                  <a:srgbClr val="FFFFFF"/>
                </a:solidFill>
              </a14:hiddenFill>
            </a:ext>
          </a:extLst>
        </p:spPr>
      </p:pic>
      <p:sp>
        <p:nvSpPr>
          <p:cNvPr id="136196" name="Rectangle 4"/>
          <p:cNvSpPr>
            <a:spLocks noChangeArrowheads="1"/>
          </p:cNvSpPr>
          <p:nvPr/>
        </p:nvSpPr>
        <p:spPr bwMode="auto">
          <a:xfrm>
            <a:off x="571500" y="4921250"/>
            <a:ext cx="800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30000"/>
              </a:spcAft>
            </a:pPr>
            <a:r>
              <a:rPr lang="en-US" sz="2800" b="1"/>
              <a:t>The lid bears the stamp of the Pharaoh.</a:t>
            </a:r>
          </a:p>
          <a:p>
            <a:pPr>
              <a:lnSpc>
                <a:spcPct val="90000"/>
              </a:lnSpc>
              <a:spcAft>
                <a:spcPct val="30000"/>
              </a:spcAft>
            </a:pPr>
            <a:r>
              <a:rPr lang="en-US" sz="2800" b="1"/>
              <a:t>(Right) Note safety opening made in the lid to allow gases out, later closed with a plug of clay.</a:t>
            </a:r>
          </a:p>
        </p:txBody>
      </p:sp>
      <p:sp>
        <p:nvSpPr>
          <p:cNvPr id="136197" name="Rectangle 5"/>
          <p:cNvSpPr>
            <a:spLocks noChangeArrowheads="1"/>
          </p:cNvSpPr>
          <p:nvPr/>
        </p:nvSpPr>
        <p:spPr bwMode="auto">
          <a:xfrm>
            <a:off x="3330575" y="6369050"/>
            <a:ext cx="2482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Darby et al., 1976.</a:t>
            </a:r>
            <a:endParaRPr lang="en-US"/>
          </a:p>
        </p:txBody>
      </p:sp>
      <p:sp>
        <p:nvSpPr>
          <p:cNvPr id="136198" name="Rectangle 6"/>
          <p:cNvSpPr>
            <a:spLocks noGrp="1" noChangeArrowheads="1"/>
          </p:cNvSpPr>
          <p:nvPr>
            <p:ph type="title" idx="4294967295"/>
          </p:nvPr>
        </p:nvSpPr>
        <p:spPr>
          <a:xfrm>
            <a:off x="685800" y="0"/>
            <a:ext cx="7772400" cy="838200"/>
          </a:xfrm>
        </p:spPr>
        <p:txBody>
          <a:bodyPr/>
          <a:lstStyle/>
          <a:p>
            <a:r>
              <a:rPr lang="en-US" sz="3200" b="1">
                <a:solidFill>
                  <a:schemeClr val="tx1"/>
                </a:solidFill>
              </a:rPr>
              <a:t>Storing Wine</a:t>
            </a:r>
          </a:p>
        </p:txBody>
      </p:sp>
    </p:spTree>
    <p:custDataLst>
      <p:tags r:id="rId1"/>
    </p:custDataLst>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4441825" y="203200"/>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 </a:t>
            </a:r>
          </a:p>
        </p:txBody>
      </p:sp>
      <p:pic>
        <p:nvPicPr>
          <p:cNvPr id="135171" name="Picture 3" descr="fig 06-09g"/>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466850" y="914400"/>
            <a:ext cx="6210300" cy="4741863"/>
          </a:xfrm>
          <a:prstGeom prst="rect">
            <a:avLst/>
          </a:prstGeom>
          <a:noFill/>
          <a:extLst>
            <a:ext uri="{909E8E84-426E-40DD-AFC4-6F175D3DCCD1}">
              <a14:hiddenFill xmlns:a14="http://schemas.microsoft.com/office/drawing/2010/main">
                <a:solidFill>
                  <a:srgbClr val="FFFFFF"/>
                </a:solidFill>
              </a14:hiddenFill>
            </a:ext>
          </a:extLst>
        </p:spPr>
      </p:pic>
      <p:sp>
        <p:nvSpPr>
          <p:cNvPr id="135172" name="Rectangle 4"/>
          <p:cNvSpPr>
            <a:spLocks noChangeArrowheads="1"/>
          </p:cNvSpPr>
          <p:nvPr/>
        </p:nvSpPr>
        <p:spPr bwMode="auto">
          <a:xfrm>
            <a:off x="0" y="571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Mixing wines by siphoning, perhaps at a banquet.</a:t>
            </a:r>
            <a:endParaRPr lang="en-US"/>
          </a:p>
        </p:txBody>
      </p:sp>
      <p:sp>
        <p:nvSpPr>
          <p:cNvPr id="135173" name="Rectangle 5"/>
          <p:cNvSpPr>
            <a:spLocks noChangeArrowheads="1"/>
          </p:cNvSpPr>
          <p:nvPr/>
        </p:nvSpPr>
        <p:spPr bwMode="auto">
          <a:xfrm>
            <a:off x="3330575" y="6248400"/>
            <a:ext cx="2482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Darby et al., 1976.</a:t>
            </a:r>
            <a:endParaRPr lang="en-US"/>
          </a:p>
        </p:txBody>
      </p:sp>
      <p:sp>
        <p:nvSpPr>
          <p:cNvPr id="306178" name="Rectangle 2"/>
          <p:cNvSpPr>
            <a:spLocks noGrp="1" noChangeArrowheads="1"/>
          </p:cNvSpPr>
          <p:nvPr>
            <p:ph type="title" idx="4294967295"/>
          </p:nvPr>
        </p:nvSpPr>
        <p:spPr>
          <a:xfrm>
            <a:off x="685800" y="0"/>
            <a:ext cx="7772400" cy="990600"/>
          </a:xfrm>
        </p:spPr>
        <p:txBody>
          <a:bodyPr/>
          <a:lstStyle/>
          <a:p>
            <a:r>
              <a:rPr lang="en-US" sz="3200" b="1">
                <a:solidFill>
                  <a:schemeClr val="tx1"/>
                </a:solidFill>
              </a:rPr>
              <a:t>Blending Wines</a:t>
            </a:r>
          </a:p>
        </p:txBody>
      </p:sp>
    </p:spTree>
    <p:custDataLst>
      <p:tags r:id="rId1"/>
    </p:custDataLst>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81_9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524000" y="0"/>
            <a:ext cx="6096000" cy="5645150"/>
          </a:xfrm>
          <a:prstGeom prst="rect">
            <a:avLst/>
          </a:prstGeom>
          <a:noFill/>
          <a:extLst>
            <a:ext uri="{909E8E84-426E-40DD-AFC4-6F175D3DCCD1}">
              <a14:hiddenFill xmlns:a14="http://schemas.microsoft.com/office/drawing/2010/main">
                <a:solidFill>
                  <a:srgbClr val="FFFFFF"/>
                </a:solidFill>
              </a14:hiddenFill>
            </a:ext>
          </a:extLst>
        </p:spPr>
      </p:pic>
      <p:sp>
        <p:nvSpPr>
          <p:cNvPr id="229379" name="Rectangle 3"/>
          <p:cNvSpPr>
            <a:spLocks noChangeArrowheads="1"/>
          </p:cNvSpPr>
          <p:nvPr>
            <p:custDataLst>
              <p:tags r:id="rId3"/>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29380" name="Rectangle 4"/>
          <p:cNvSpPr>
            <a:spLocks noChangeArrowheads="1"/>
          </p:cNvSpPr>
          <p:nvPr>
            <p:custDataLst>
              <p:tags r:id="rId4"/>
            </p:custDataLst>
          </p:nvPr>
        </p:nvSpPr>
        <p:spPr bwMode="auto">
          <a:xfrm>
            <a:off x="0" y="63690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305154" name="Rectangle 2"/>
          <p:cNvSpPr>
            <a:spLocks noGrp="1" noChangeArrowheads="1"/>
          </p:cNvSpPr>
          <p:nvPr>
            <p:ph type="title" idx="4294967295"/>
          </p:nvPr>
        </p:nvSpPr>
        <p:spPr>
          <a:xfrm>
            <a:off x="685800" y="5562600"/>
            <a:ext cx="7772400" cy="838200"/>
          </a:xfrm>
        </p:spPr>
        <p:txBody>
          <a:bodyPr/>
          <a:lstStyle/>
          <a:p>
            <a:r>
              <a:rPr lang="en-US" sz="2800" b="1">
                <a:solidFill>
                  <a:schemeClr val="tx1"/>
                </a:solidFill>
              </a:rPr>
              <a:t>Offering wine to a guest</a:t>
            </a:r>
          </a:p>
        </p:txBody>
      </p:sp>
    </p:spTree>
    <p:custDataLst>
      <p:tags r:id="rId1"/>
    </p:custDataLst>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1026" descr="53_60"/>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0" y="877888"/>
            <a:ext cx="9144000" cy="3851275"/>
          </a:xfrm>
          <a:prstGeom prst="rect">
            <a:avLst/>
          </a:prstGeom>
          <a:noFill/>
          <a:extLst>
            <a:ext uri="{909E8E84-426E-40DD-AFC4-6F175D3DCCD1}">
              <a14:hiddenFill xmlns:a14="http://schemas.microsoft.com/office/drawing/2010/main">
                <a:solidFill>
                  <a:srgbClr val="FFFFFF"/>
                </a:solidFill>
              </a14:hiddenFill>
            </a:ext>
          </a:extLst>
        </p:spPr>
      </p:pic>
      <p:sp>
        <p:nvSpPr>
          <p:cNvPr id="231427" name="Rectangle 1027"/>
          <p:cNvSpPr>
            <a:spLocks noChangeArrowheads="1"/>
          </p:cNvSpPr>
          <p:nvPr>
            <p:custDataLst>
              <p:tags r:id="rId3"/>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31428" name="Rectangle 1028"/>
          <p:cNvSpPr>
            <a:spLocks noChangeArrowheads="1"/>
          </p:cNvSpPr>
          <p:nvPr>
            <p:custDataLst>
              <p:tags r:id="rId4"/>
            </p:custDataLst>
          </p:nvPr>
        </p:nvSpPr>
        <p:spPr bwMode="auto">
          <a:xfrm>
            <a:off x="0" y="61722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231430" name="Rectangle 1030"/>
          <p:cNvSpPr>
            <a:spLocks noGrp="1" noChangeArrowheads="1"/>
          </p:cNvSpPr>
          <p:nvPr>
            <p:ph type="title" idx="4294967295"/>
          </p:nvPr>
        </p:nvSpPr>
        <p:spPr>
          <a:xfrm>
            <a:off x="685800" y="4953000"/>
            <a:ext cx="7772400" cy="1143000"/>
          </a:xfrm>
        </p:spPr>
        <p:txBody>
          <a:bodyPr/>
          <a:lstStyle/>
          <a:p>
            <a:r>
              <a:rPr lang="en-US" sz="2800" b="1">
                <a:solidFill>
                  <a:schemeClr val="tx1"/>
                </a:solidFill>
              </a:rPr>
              <a:t>Men carried home from drinking</a:t>
            </a:r>
          </a:p>
        </p:txBody>
      </p:sp>
    </p:spTree>
    <p:custDataLst>
      <p:tags r:id="rId1"/>
    </p:custDataLst>
  </p:cSld>
  <p:clrMapOvr>
    <a:masterClrMapping/>
  </p:clrMapOvr>
  <p:transition>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1026" descr="52_58"/>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42950" y="0"/>
            <a:ext cx="7658100" cy="5462588"/>
          </a:xfrm>
          <a:prstGeom prst="rect">
            <a:avLst/>
          </a:prstGeom>
          <a:noFill/>
          <a:extLst>
            <a:ext uri="{909E8E84-426E-40DD-AFC4-6F175D3DCCD1}">
              <a14:hiddenFill xmlns:a14="http://schemas.microsoft.com/office/drawing/2010/main">
                <a:solidFill>
                  <a:srgbClr val="FFFFFF"/>
                </a:solidFill>
              </a14:hiddenFill>
            </a:ext>
          </a:extLst>
        </p:spPr>
      </p:pic>
      <p:sp>
        <p:nvSpPr>
          <p:cNvPr id="230403" name="Rectangle 1027"/>
          <p:cNvSpPr>
            <a:spLocks noChangeArrowheads="1"/>
          </p:cNvSpPr>
          <p:nvPr>
            <p:custDataLst>
              <p:tags r:id="rId3"/>
            </p:custDataLst>
          </p:nvPr>
        </p:nvSpPr>
        <p:spPr bwMode="auto">
          <a:xfrm>
            <a:off x="0" y="5334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b="1">
              <a:effectLst>
                <a:outerShdw blurRad="38100" dist="38100" dir="2700000" algn="tl">
                  <a:srgbClr val="000000"/>
                </a:outerShdw>
              </a:effectLst>
            </a:endParaRPr>
          </a:p>
        </p:txBody>
      </p:sp>
      <p:sp>
        <p:nvSpPr>
          <p:cNvPr id="230404" name="Rectangle 1028"/>
          <p:cNvSpPr>
            <a:spLocks noChangeArrowheads="1"/>
          </p:cNvSpPr>
          <p:nvPr>
            <p:custDataLst>
              <p:tags r:id="rId4"/>
            </p:custDataLst>
          </p:nvPr>
        </p:nvSpPr>
        <p:spPr bwMode="auto">
          <a:xfrm>
            <a:off x="0" y="61404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Wilkinson, The Ancient Egyptians.</a:t>
            </a:r>
            <a:endParaRPr lang="en-US" sz="1600" b="1">
              <a:effectLst>
                <a:outerShdw blurRad="38100" dist="38100" dir="2700000" algn="tl">
                  <a:srgbClr val="000000"/>
                </a:outerShdw>
              </a:effectLst>
            </a:endParaRPr>
          </a:p>
        </p:txBody>
      </p:sp>
      <p:sp>
        <p:nvSpPr>
          <p:cNvPr id="141319" name="Rectangle 7"/>
          <p:cNvSpPr>
            <a:spLocks noGrp="1" noChangeArrowheads="1"/>
          </p:cNvSpPr>
          <p:nvPr>
            <p:ph type="title" idx="4294967295"/>
          </p:nvPr>
        </p:nvSpPr>
        <p:spPr>
          <a:xfrm>
            <a:off x="685800" y="5334000"/>
            <a:ext cx="7772400" cy="909638"/>
          </a:xfrm>
        </p:spPr>
        <p:txBody>
          <a:bodyPr/>
          <a:lstStyle/>
          <a:p>
            <a:r>
              <a:rPr lang="en-US" sz="2800" b="1">
                <a:solidFill>
                  <a:schemeClr val="tx1"/>
                </a:solidFill>
              </a:rPr>
              <a:t>A servant called to support her mistress</a:t>
            </a:r>
          </a:p>
        </p:txBody>
      </p:sp>
    </p:spTree>
    <p:custDataLst>
      <p:tags r:id="rId1"/>
    </p:custDataLst>
  </p:cSld>
  <p:clrMapOvr>
    <a:masterClrMapping/>
  </p:clrMapOvr>
  <p:transition>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ChangeArrowheads="1"/>
          </p:cNvSpPr>
          <p:nvPr/>
        </p:nvSpPr>
        <p:spPr bwMode="auto">
          <a:xfrm>
            <a:off x="152400" y="3871913"/>
            <a:ext cx="4191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A visual representation of the 	fragrance from essential oils being extracted from an herb.  </a:t>
            </a:r>
          </a:p>
        </p:txBody>
      </p:sp>
      <p:sp>
        <p:nvSpPr>
          <p:cNvPr id="268292" name="Rectangle 4"/>
          <p:cNvSpPr>
            <a:spLocks noChangeArrowheads="1"/>
          </p:cNvSpPr>
          <p:nvPr/>
        </p:nvSpPr>
        <p:spPr bwMode="auto">
          <a:xfrm>
            <a:off x="228600" y="6248400"/>
            <a:ext cx="502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Source: J. Janick photo.</a:t>
            </a:r>
            <a:endParaRPr lang="en-US"/>
          </a:p>
        </p:txBody>
      </p:sp>
      <p:sp>
        <p:nvSpPr>
          <p:cNvPr id="268293" name="Rectangle 5"/>
          <p:cNvSpPr>
            <a:spLocks noChangeArrowheads="1"/>
          </p:cNvSpPr>
          <p:nvPr/>
        </p:nvSpPr>
        <p:spPr bwMode="auto">
          <a:xfrm>
            <a:off x="4495800" y="3871913"/>
            <a:ext cx="44196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Cover of alabaster Canopic Vase in tomb of</a:t>
            </a:r>
          </a:p>
          <a:p>
            <a:r>
              <a:rPr lang="en-US" sz="2800" b="1"/>
              <a:t>Tut-Ankh-Amon. </a:t>
            </a:r>
          </a:p>
          <a:p>
            <a:r>
              <a:rPr lang="en-US" sz="2800" b="1"/>
              <a:t>Note lipstick and painted eyes.</a:t>
            </a:r>
          </a:p>
        </p:txBody>
      </p:sp>
      <p:pic>
        <p:nvPicPr>
          <p:cNvPr id="268294" name="Picture 6" descr="54"/>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419600" y="990600"/>
            <a:ext cx="4495800" cy="2765425"/>
          </a:xfrm>
          <a:prstGeom prst="rect">
            <a:avLst/>
          </a:prstGeom>
          <a:noFill/>
          <a:extLst>
            <a:ext uri="{909E8E84-426E-40DD-AFC4-6F175D3DCCD1}">
              <a14:hiddenFill xmlns:a14="http://schemas.microsoft.com/office/drawing/2010/main">
                <a:solidFill>
                  <a:srgbClr val="FFFFFF"/>
                </a:solidFill>
              </a14:hiddenFill>
            </a:ext>
          </a:extLst>
        </p:spPr>
      </p:pic>
      <p:pic>
        <p:nvPicPr>
          <p:cNvPr id="268295" name="Picture 7" descr="55"/>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52400" y="990600"/>
            <a:ext cx="4191000" cy="2779713"/>
          </a:xfrm>
          <a:prstGeom prst="rect">
            <a:avLst/>
          </a:prstGeom>
          <a:noFill/>
          <a:extLst>
            <a:ext uri="{909E8E84-426E-40DD-AFC4-6F175D3DCCD1}">
              <a14:hiddenFill xmlns:a14="http://schemas.microsoft.com/office/drawing/2010/main">
                <a:solidFill>
                  <a:srgbClr val="FFFFFF"/>
                </a:solidFill>
              </a14:hiddenFill>
            </a:ext>
          </a:extLst>
        </p:spPr>
      </p:pic>
      <p:sp>
        <p:nvSpPr>
          <p:cNvPr id="268296" name="Rectangle 8"/>
          <p:cNvSpPr>
            <a:spLocks noGrp="1" noChangeArrowheads="1"/>
          </p:cNvSpPr>
          <p:nvPr>
            <p:ph type="title" idx="4294967295"/>
          </p:nvPr>
        </p:nvSpPr>
        <p:spPr>
          <a:xfrm>
            <a:off x="685800" y="0"/>
            <a:ext cx="7772400" cy="990600"/>
          </a:xfrm>
        </p:spPr>
        <p:txBody>
          <a:bodyPr/>
          <a:lstStyle/>
          <a:p>
            <a:r>
              <a:rPr lang="en-US" sz="3200" b="1">
                <a:solidFill>
                  <a:schemeClr val="tx1"/>
                </a:solidFill>
              </a:rPr>
              <a:t>Perfume and Cosmetics</a:t>
            </a:r>
          </a:p>
        </p:txBody>
      </p:sp>
    </p:spTree>
    <p:custDataLst>
      <p:tags r:id="rId1"/>
    </p:custData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ChangeArrowheads="1"/>
          </p:cNvSpPr>
          <p:nvPr/>
        </p:nvSpPr>
        <p:spPr bwMode="auto">
          <a:xfrm>
            <a:off x="228600" y="5715000"/>
            <a:ext cx="434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Hunting scene showing lotus and papyrus</a:t>
            </a:r>
            <a:endParaRPr lang="en-US" sz="2800"/>
          </a:p>
        </p:txBody>
      </p:sp>
      <p:sp>
        <p:nvSpPr>
          <p:cNvPr id="261124" name="Rectangle 4"/>
          <p:cNvSpPr>
            <a:spLocks noChangeArrowheads="1"/>
          </p:cNvSpPr>
          <p:nvPr/>
        </p:nvSpPr>
        <p:spPr bwMode="auto">
          <a:xfrm>
            <a:off x="4572000" y="5715000"/>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Offering of lotus and papyrus to Isis</a:t>
            </a:r>
            <a:endParaRPr lang="en-US" sz="2800"/>
          </a:p>
        </p:txBody>
      </p:sp>
      <p:sp>
        <p:nvSpPr>
          <p:cNvPr id="261125" name="Rectangle 5"/>
          <p:cNvSpPr>
            <a:spLocks noChangeArrowheads="1"/>
          </p:cNvSpPr>
          <p:nvPr/>
        </p:nvSpPr>
        <p:spPr bwMode="auto">
          <a:xfrm>
            <a:off x="455613" y="609600"/>
            <a:ext cx="82311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Papyrus and lotus symbols of upper and lower Egypt</a:t>
            </a:r>
          </a:p>
        </p:txBody>
      </p:sp>
      <p:pic>
        <p:nvPicPr>
          <p:cNvPr id="261126" name="Picture 6" descr="06"/>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28600" y="2514600"/>
            <a:ext cx="4343400" cy="3149600"/>
          </a:xfrm>
          <a:prstGeom prst="rect">
            <a:avLst/>
          </a:prstGeom>
          <a:noFill/>
          <a:extLst>
            <a:ext uri="{909E8E84-426E-40DD-AFC4-6F175D3DCCD1}">
              <a14:hiddenFill xmlns:a14="http://schemas.microsoft.com/office/drawing/2010/main">
                <a:solidFill>
                  <a:srgbClr val="FFFFFF"/>
                </a:solidFill>
              </a14:hiddenFill>
            </a:ext>
          </a:extLst>
        </p:spPr>
      </p:pic>
      <p:pic>
        <p:nvPicPr>
          <p:cNvPr id="261127" name="Picture 7" descr="05"/>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105400" y="1206500"/>
            <a:ext cx="3281363" cy="4495800"/>
          </a:xfrm>
          <a:prstGeom prst="rect">
            <a:avLst/>
          </a:prstGeom>
          <a:noFill/>
          <a:extLst>
            <a:ext uri="{909E8E84-426E-40DD-AFC4-6F175D3DCCD1}">
              <a14:hiddenFill xmlns:a14="http://schemas.microsoft.com/office/drawing/2010/main">
                <a:solidFill>
                  <a:srgbClr val="FFFFFF"/>
                </a:solidFill>
              </a14:hiddenFill>
            </a:ext>
          </a:extLst>
        </p:spPr>
      </p:pic>
      <p:sp>
        <p:nvSpPr>
          <p:cNvPr id="261128" name="Rectangle 8"/>
          <p:cNvSpPr>
            <a:spLocks noGrp="1" noChangeArrowheads="1"/>
          </p:cNvSpPr>
          <p:nvPr>
            <p:ph type="title" idx="4294967295"/>
          </p:nvPr>
        </p:nvSpPr>
        <p:spPr>
          <a:xfrm>
            <a:off x="685800" y="76200"/>
            <a:ext cx="7772400" cy="609600"/>
          </a:xfrm>
        </p:spPr>
        <p:txBody>
          <a:bodyPr/>
          <a:lstStyle/>
          <a:p>
            <a:r>
              <a:rPr lang="en-US" altLang="en-US" sz="3200" b="1">
                <a:solidFill>
                  <a:schemeClr val="tx1"/>
                </a:solidFill>
              </a:rPr>
              <a:t>Plants as Symbols</a:t>
            </a:r>
            <a:endParaRPr lang="en-US" sz="3200" b="1">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3"/>
          <p:cNvSpPr>
            <a:spLocks noChangeArrowheads="1"/>
          </p:cNvSpPr>
          <p:nvPr/>
        </p:nvSpPr>
        <p:spPr bwMode="auto">
          <a:xfrm>
            <a:off x="228600" y="4038600"/>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Gathering lilies for their perfume.</a:t>
            </a:r>
          </a:p>
        </p:txBody>
      </p:sp>
      <p:pic>
        <p:nvPicPr>
          <p:cNvPr id="269316" name="Picture 4" descr="fig-06-02c"/>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52400" y="1143000"/>
            <a:ext cx="5105400" cy="2732088"/>
          </a:xfrm>
          <a:prstGeom prst="rect">
            <a:avLst/>
          </a:prstGeom>
          <a:noFill/>
          <a:extLst>
            <a:ext uri="{909E8E84-426E-40DD-AFC4-6F175D3DCCD1}">
              <a14:hiddenFill xmlns:a14="http://schemas.microsoft.com/office/drawing/2010/main">
                <a:solidFill>
                  <a:srgbClr val="FFFFFF"/>
                </a:solidFill>
              </a14:hiddenFill>
            </a:ext>
          </a:extLst>
        </p:spPr>
      </p:pic>
      <p:pic>
        <p:nvPicPr>
          <p:cNvPr id="269317" name="Picture 5" descr="5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410200" y="114300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69318" name="Rectangle 6"/>
          <p:cNvSpPr>
            <a:spLocks noChangeArrowheads="1"/>
          </p:cNvSpPr>
          <p:nvPr/>
        </p:nvSpPr>
        <p:spPr bwMode="auto">
          <a:xfrm>
            <a:off x="5410200" y="4038600"/>
            <a:ext cx="3733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Contemporary picture of students harvesting peaches.</a:t>
            </a:r>
          </a:p>
        </p:txBody>
      </p:sp>
      <p:sp>
        <p:nvSpPr>
          <p:cNvPr id="269319" name="Rectangle 7"/>
          <p:cNvSpPr>
            <a:spLocks noChangeArrowheads="1"/>
          </p:cNvSpPr>
          <p:nvPr/>
        </p:nvSpPr>
        <p:spPr bwMode="auto">
          <a:xfrm>
            <a:off x="4724400" y="6178550"/>
            <a:ext cx="388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R. Hayden photo.</a:t>
            </a:r>
          </a:p>
        </p:txBody>
      </p:sp>
      <p:sp>
        <p:nvSpPr>
          <p:cNvPr id="269320" name="Rectangle 8"/>
          <p:cNvSpPr>
            <a:spLocks noChangeArrowheads="1"/>
          </p:cNvSpPr>
          <p:nvPr/>
        </p:nvSpPr>
        <p:spPr bwMode="auto">
          <a:xfrm>
            <a:off x="0" y="6172200"/>
            <a:ext cx="510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Singer et al., 1954, Fig. 189.</a:t>
            </a:r>
            <a:endParaRPr lang="en-US" sz="2800" b="1"/>
          </a:p>
        </p:txBody>
      </p:sp>
      <p:sp>
        <p:nvSpPr>
          <p:cNvPr id="269321" name="Rectangle 9"/>
          <p:cNvSpPr>
            <a:spLocks noGrp="1" noChangeArrowheads="1"/>
          </p:cNvSpPr>
          <p:nvPr>
            <p:ph type="title" idx="4294967295"/>
          </p:nvPr>
        </p:nvSpPr>
        <p:spPr>
          <a:xfrm>
            <a:off x="685800" y="0"/>
            <a:ext cx="7772400" cy="1143000"/>
          </a:xfrm>
        </p:spPr>
        <p:txBody>
          <a:bodyPr/>
          <a:lstStyle/>
          <a:p>
            <a:r>
              <a:rPr lang="en-US" sz="3200" b="1">
                <a:solidFill>
                  <a:schemeClr val="tx1"/>
                </a:solidFill>
              </a:rPr>
              <a:t>Perfume and Cosmetics</a:t>
            </a:r>
          </a:p>
        </p:txBody>
      </p:sp>
    </p:spTree>
    <p:custDataLst>
      <p:tags r:id="rId1"/>
    </p:custDataLst>
  </p:cSld>
  <p:clrMapOvr>
    <a:masterClrMapping/>
  </p:clrMapOvr>
  <p:transition>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ChangeArrowheads="1"/>
          </p:cNvSpPr>
          <p:nvPr/>
        </p:nvSpPr>
        <p:spPr bwMode="auto">
          <a:xfrm>
            <a:off x="0" y="57594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Expressing oil of lily</a:t>
            </a:r>
          </a:p>
        </p:txBody>
      </p:sp>
      <p:sp>
        <p:nvSpPr>
          <p:cNvPr id="252932" name="Rectangle 4"/>
          <p:cNvSpPr>
            <a:spLocks noChangeArrowheads="1"/>
          </p:cNvSpPr>
          <p:nvPr/>
        </p:nvSpPr>
        <p:spPr bwMode="auto">
          <a:xfrm>
            <a:off x="0" y="62928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Singer et al., 1954.</a:t>
            </a:r>
            <a:endParaRPr lang="en-US" sz="2800" b="1"/>
          </a:p>
        </p:txBody>
      </p:sp>
      <p:pic>
        <p:nvPicPr>
          <p:cNvPr id="252933" name="Picture 5" descr="53"/>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990600" y="835025"/>
            <a:ext cx="7162800" cy="4838700"/>
          </a:xfrm>
          <a:prstGeom prst="rect">
            <a:avLst/>
          </a:prstGeom>
          <a:noFill/>
          <a:extLst>
            <a:ext uri="{909E8E84-426E-40DD-AFC4-6F175D3DCCD1}">
              <a14:hiddenFill xmlns:a14="http://schemas.microsoft.com/office/drawing/2010/main">
                <a:solidFill>
                  <a:srgbClr val="FFFFFF"/>
                </a:solidFill>
              </a14:hiddenFill>
            </a:ext>
          </a:extLst>
        </p:spPr>
      </p:pic>
      <p:sp>
        <p:nvSpPr>
          <p:cNvPr id="304130" name="Rectangle 2"/>
          <p:cNvSpPr>
            <a:spLocks noGrp="1" noChangeArrowheads="1"/>
          </p:cNvSpPr>
          <p:nvPr>
            <p:ph type="title" idx="4294967295"/>
          </p:nvPr>
        </p:nvSpPr>
        <p:spPr>
          <a:xfrm>
            <a:off x="685800" y="0"/>
            <a:ext cx="7772400" cy="914400"/>
          </a:xfrm>
        </p:spPr>
        <p:txBody>
          <a:bodyPr/>
          <a:lstStyle/>
          <a:p>
            <a:r>
              <a:rPr lang="en-US" sz="3200" b="1">
                <a:solidFill>
                  <a:schemeClr val="tx1"/>
                </a:solidFill>
              </a:rPr>
              <a:t>Perfume and Cosmetics</a:t>
            </a:r>
          </a:p>
        </p:txBody>
      </p:sp>
    </p:spTree>
    <p:custDataLst>
      <p:tags r:id="rId1"/>
    </p:custDataLst>
  </p:cSld>
  <p:clrMapOvr>
    <a:masterClrMapping/>
  </p:clrMapOvr>
  <p:transition>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fig 06-02e"/>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14300" y="914400"/>
            <a:ext cx="8915400" cy="1589088"/>
          </a:xfrm>
          <a:prstGeom prst="rect">
            <a:avLst/>
          </a:prstGeom>
          <a:noFill/>
          <a:extLst>
            <a:ext uri="{909E8E84-426E-40DD-AFC4-6F175D3DCCD1}">
              <a14:hiddenFill xmlns:a14="http://schemas.microsoft.com/office/drawing/2010/main">
                <a:solidFill>
                  <a:srgbClr val="FFFFFF"/>
                </a:solidFill>
              </a14:hiddenFill>
            </a:ext>
          </a:extLst>
        </p:spPr>
      </p:pic>
      <p:sp>
        <p:nvSpPr>
          <p:cNvPr id="253955" name="Rectangle 3"/>
          <p:cNvSpPr>
            <a:spLocks noChangeArrowheads="1"/>
          </p:cNvSpPr>
          <p:nvPr/>
        </p:nvSpPr>
        <p:spPr bwMode="auto">
          <a:xfrm>
            <a:off x="228600" y="2590800"/>
            <a:ext cx="86868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30000"/>
              </a:spcAft>
            </a:pPr>
            <a:r>
              <a:rPr lang="en-US" sz="2600" b="1"/>
              <a:t>Assistants crush dried herbs with pestle and mortar (1,2,3,4).</a:t>
            </a:r>
          </a:p>
          <a:p>
            <a:pPr>
              <a:lnSpc>
                <a:spcPct val="90000"/>
              </a:lnSpc>
              <a:spcAft>
                <a:spcPct val="30000"/>
              </a:spcAft>
            </a:pPr>
            <a:r>
              <a:rPr lang="en-US" sz="2600" b="1"/>
              <a:t>The crushed herbs are added to a bowl of molten fat, stirred (5) and shaped into balls upon cooling (6).</a:t>
            </a:r>
          </a:p>
          <a:p>
            <a:pPr>
              <a:lnSpc>
                <a:spcPct val="90000"/>
              </a:lnSpc>
              <a:spcAft>
                <a:spcPct val="30000"/>
              </a:spcAft>
            </a:pPr>
            <a:r>
              <a:rPr lang="en-US" sz="2600" b="1"/>
              <a:t>Special jars probably containing spiced wine, a useful solvent because of its alcohol content is siphoned and filtered into a bowl (7).</a:t>
            </a:r>
          </a:p>
          <a:p>
            <a:pPr>
              <a:lnSpc>
                <a:spcPct val="90000"/>
              </a:lnSpc>
              <a:spcAft>
                <a:spcPct val="30000"/>
              </a:spcAft>
            </a:pPr>
            <a:r>
              <a:rPr lang="en-US" sz="2600" b="1"/>
              <a:t>At extreme left an assistant shapes a piece of wood beneath a bowl heaped with unguents (8).</a:t>
            </a:r>
            <a:endParaRPr lang="en-US" sz="2600"/>
          </a:p>
        </p:txBody>
      </p:sp>
      <p:sp>
        <p:nvSpPr>
          <p:cNvPr id="253956" name="Rectangle 4"/>
          <p:cNvSpPr>
            <a:spLocks noChangeArrowheads="1"/>
          </p:cNvSpPr>
          <p:nvPr/>
        </p:nvSpPr>
        <p:spPr bwMode="auto">
          <a:xfrm>
            <a:off x="6248400" y="624840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Singer et al., 1954.</a:t>
            </a:r>
            <a:endParaRPr lang="en-US" sz="2800" b="1"/>
          </a:p>
        </p:txBody>
      </p:sp>
      <p:sp>
        <p:nvSpPr>
          <p:cNvPr id="253958" name="Rectangle 6"/>
          <p:cNvSpPr>
            <a:spLocks noGrp="1" noChangeArrowheads="1"/>
          </p:cNvSpPr>
          <p:nvPr>
            <p:ph type="title" idx="4294967295"/>
          </p:nvPr>
        </p:nvSpPr>
        <p:spPr>
          <a:xfrm>
            <a:off x="0" y="0"/>
            <a:ext cx="9144000" cy="1143000"/>
          </a:xfrm>
        </p:spPr>
        <p:txBody>
          <a:bodyPr/>
          <a:lstStyle/>
          <a:p>
            <a:r>
              <a:rPr lang="en-US" sz="2600" b="1">
                <a:solidFill>
                  <a:schemeClr val="tx1"/>
                </a:solidFill>
              </a:rPr>
              <a:t>Compounding Ointments and Perfumes (Thebes 1500 </a:t>
            </a:r>
            <a:r>
              <a:rPr lang="en-US" sz="2200" b="1">
                <a:solidFill>
                  <a:schemeClr val="tx1"/>
                </a:solidFill>
              </a:rPr>
              <a:t>BCE</a:t>
            </a:r>
            <a:r>
              <a:rPr lang="en-US" sz="2600" b="1">
                <a:solidFill>
                  <a:schemeClr val="tx1"/>
                </a:solidFill>
              </a:rPr>
              <a:t>)</a:t>
            </a:r>
          </a:p>
        </p:txBody>
      </p:sp>
    </p:spTree>
    <p:custDataLst>
      <p:tags r:id="rId1"/>
    </p:custDataLst>
  </p:cSld>
  <p:clrMapOvr>
    <a:masterClrMapping/>
  </p:clrMapOvr>
  <p:transition>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Picture 3" descr="fig 06-10a"/>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123950" y="838200"/>
            <a:ext cx="6896100" cy="2965450"/>
          </a:xfrm>
          <a:prstGeom prst="rect">
            <a:avLst/>
          </a:prstGeom>
          <a:noFill/>
          <a:extLst>
            <a:ext uri="{909E8E84-426E-40DD-AFC4-6F175D3DCCD1}">
              <a14:hiddenFill xmlns:a14="http://schemas.microsoft.com/office/drawing/2010/main">
                <a:solidFill>
                  <a:srgbClr val="FFFFFF"/>
                </a:solidFill>
              </a14:hiddenFill>
            </a:ext>
          </a:extLst>
        </p:spPr>
      </p:pic>
      <p:sp>
        <p:nvSpPr>
          <p:cNvPr id="114692" name="Rectangle 4"/>
          <p:cNvSpPr>
            <a:spLocks noChangeArrowheads="1"/>
          </p:cNvSpPr>
          <p:nvPr/>
        </p:nvSpPr>
        <p:spPr bwMode="auto">
          <a:xfrm>
            <a:off x="228600" y="3886200"/>
            <a:ext cx="86868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600" b="1"/>
              <a:t>An epistle in which the Egyptian scribe Sinuhe penned the following description about Yaa, the name for Israel.</a:t>
            </a:r>
          </a:p>
          <a:p>
            <a:endParaRPr lang="en-US" sz="1800" b="1"/>
          </a:p>
          <a:p>
            <a:r>
              <a:rPr lang="en-US" sz="2600" b="1" i="1"/>
              <a:t>It was a goodly land called Yaa Figs were in it and grapes, and its wine was more abundant than its water. Plentiful was its honey, many were its olives; all manner of fruits were upon its trees.</a:t>
            </a:r>
            <a:endParaRPr lang="en-US" sz="2600" b="1"/>
          </a:p>
        </p:txBody>
      </p:sp>
      <p:sp>
        <p:nvSpPr>
          <p:cNvPr id="114693" name="Rectangle 5"/>
          <p:cNvSpPr>
            <a:spLocks noChangeArrowheads="1"/>
          </p:cNvSpPr>
          <p:nvPr/>
        </p:nvSpPr>
        <p:spPr bwMode="auto">
          <a:xfrm>
            <a:off x="5791200" y="6324600"/>
            <a:ext cx="2995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Goor and Nurock, 1968.</a:t>
            </a:r>
            <a:endParaRPr lang="en-US"/>
          </a:p>
        </p:txBody>
      </p:sp>
      <p:sp>
        <p:nvSpPr>
          <p:cNvPr id="303106" name="Rectangle 2"/>
          <p:cNvSpPr>
            <a:spLocks noGrp="1" noChangeArrowheads="1"/>
          </p:cNvSpPr>
          <p:nvPr>
            <p:ph type="title" idx="4294967295"/>
          </p:nvPr>
        </p:nvSpPr>
        <p:spPr>
          <a:xfrm>
            <a:off x="685800" y="0"/>
            <a:ext cx="7772400" cy="914400"/>
          </a:xfrm>
        </p:spPr>
        <p:txBody>
          <a:bodyPr/>
          <a:lstStyle/>
          <a:p>
            <a:r>
              <a:rPr lang="en-US" sz="3200" b="1">
                <a:solidFill>
                  <a:schemeClr val="tx1"/>
                </a:solidFill>
              </a:rPr>
              <a:t>Plant Exploration (ca 2000 </a:t>
            </a:r>
            <a:r>
              <a:rPr lang="en-US" sz="2800" b="1">
                <a:solidFill>
                  <a:schemeClr val="tx1"/>
                </a:solidFill>
              </a:rPr>
              <a:t>BCE</a:t>
            </a:r>
            <a:r>
              <a:rPr lang="en-US" sz="3200" b="1">
                <a:solidFill>
                  <a:schemeClr val="tx1"/>
                </a:solidFill>
              </a:rPr>
              <a:t>)</a:t>
            </a:r>
          </a:p>
        </p:txBody>
      </p:sp>
    </p:spTree>
    <p:custDataLst>
      <p:tags r:id="rId1"/>
    </p:custDataLst>
  </p:cSld>
  <p:clrMapOvr>
    <a:masterClrMapping/>
  </p:clrMapOvr>
  <p:transition>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876300" y="4800600"/>
            <a:ext cx="75057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Hatshepsut, the only woman to rule of Egypt as Pharaoh, names her temple “Djeser, Djeseru,” the Splendor of Splendors.</a:t>
            </a:r>
          </a:p>
        </p:txBody>
      </p:sp>
      <p:sp>
        <p:nvSpPr>
          <p:cNvPr id="198660" name="Rectangle 4"/>
          <p:cNvSpPr>
            <a:spLocks noChangeArrowheads="1"/>
          </p:cNvSpPr>
          <p:nvPr/>
        </p:nvSpPr>
        <p:spPr bwMode="auto">
          <a:xfrm>
            <a:off x="3432175" y="6172200"/>
            <a:ext cx="2279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J. Janick photo.</a:t>
            </a:r>
            <a:endParaRPr lang="en-US" sz="2800" b="1"/>
          </a:p>
        </p:txBody>
      </p:sp>
      <p:pic>
        <p:nvPicPr>
          <p:cNvPr id="198661" name="Picture 5" descr="31"/>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485900" y="838200"/>
            <a:ext cx="6172200" cy="3940175"/>
          </a:xfrm>
          <a:prstGeom prst="rect">
            <a:avLst/>
          </a:prstGeom>
          <a:noFill/>
          <a:extLst>
            <a:ext uri="{909E8E84-426E-40DD-AFC4-6F175D3DCCD1}">
              <a14:hiddenFill xmlns:a14="http://schemas.microsoft.com/office/drawing/2010/main">
                <a:solidFill>
                  <a:srgbClr val="FFFFFF"/>
                </a:solidFill>
              </a14:hiddenFill>
            </a:ext>
          </a:extLst>
        </p:spPr>
      </p:pic>
      <p:sp>
        <p:nvSpPr>
          <p:cNvPr id="302082" name="Rectangle 2"/>
          <p:cNvSpPr>
            <a:spLocks noGrp="1" noChangeArrowheads="1"/>
          </p:cNvSpPr>
          <p:nvPr>
            <p:ph type="title" idx="4294967295"/>
          </p:nvPr>
        </p:nvSpPr>
        <p:spPr>
          <a:xfrm>
            <a:off x="685800" y="0"/>
            <a:ext cx="7772400" cy="914400"/>
          </a:xfrm>
        </p:spPr>
        <p:txBody>
          <a:bodyPr/>
          <a:lstStyle/>
          <a:p>
            <a:r>
              <a:rPr lang="en-US" sz="2800" b="1" dirty="0">
                <a:solidFill>
                  <a:schemeClr val="tx1"/>
                </a:solidFill>
              </a:rPr>
              <a:t>Queen Hatshepsut’s Temple (El-</a:t>
            </a:r>
            <a:r>
              <a:rPr lang="en-US" sz="2800" b="1" dirty="0" err="1">
                <a:solidFill>
                  <a:schemeClr val="tx1"/>
                </a:solidFill>
              </a:rPr>
              <a:t>Deir</a:t>
            </a:r>
            <a:r>
              <a:rPr lang="en-US" sz="2800" b="1" dirty="0">
                <a:solidFill>
                  <a:schemeClr val="tx1"/>
                </a:solidFill>
              </a:rPr>
              <a:t> </a:t>
            </a:r>
            <a:r>
              <a:rPr lang="en-US" sz="2800" b="1" dirty="0" smtClean="0">
                <a:solidFill>
                  <a:schemeClr val="tx1"/>
                </a:solidFill>
              </a:rPr>
              <a:t>El-</a:t>
            </a:r>
            <a:r>
              <a:rPr lang="en-US" sz="2800" b="1" dirty="0" err="1" smtClean="0">
                <a:solidFill>
                  <a:schemeClr val="tx1"/>
                </a:solidFill>
              </a:rPr>
              <a:t>Bahari</a:t>
            </a:r>
            <a:r>
              <a:rPr lang="en-US" sz="2800" b="1" dirty="0" smtClean="0">
                <a:solidFill>
                  <a:schemeClr val="tx1"/>
                </a:solidFill>
              </a:rPr>
              <a:t>)</a:t>
            </a:r>
            <a:endParaRPr lang="en-US" sz="2800" b="1" dirty="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ChangeArrowheads="1"/>
          </p:cNvSpPr>
          <p:nvPr/>
        </p:nvSpPr>
        <p:spPr bwMode="auto">
          <a:xfrm>
            <a:off x="0" y="563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t>Note false beard, symbol of Pharaohs</a:t>
            </a:r>
          </a:p>
        </p:txBody>
      </p:sp>
      <p:sp>
        <p:nvSpPr>
          <p:cNvPr id="205828" name="Rectangle 4"/>
          <p:cNvSpPr>
            <a:spLocks noChangeArrowheads="1"/>
          </p:cNvSpPr>
          <p:nvPr/>
        </p:nvSpPr>
        <p:spPr bwMode="auto">
          <a:xfrm>
            <a:off x="3432175" y="6248400"/>
            <a:ext cx="2279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t>Source: J. Janick photo.</a:t>
            </a:r>
            <a:endParaRPr lang="en-US" sz="2800" b="1"/>
          </a:p>
        </p:txBody>
      </p:sp>
      <p:pic>
        <p:nvPicPr>
          <p:cNvPr id="205830" name="Picture 6" descr="3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7467600" cy="4692650"/>
          </a:xfrm>
          <a:prstGeom prst="rect">
            <a:avLst/>
          </a:prstGeom>
          <a:noFill/>
          <a:extLst>
            <a:ext uri="{909E8E84-426E-40DD-AFC4-6F175D3DCCD1}">
              <a14:hiddenFill xmlns:a14="http://schemas.microsoft.com/office/drawing/2010/main">
                <a:solidFill>
                  <a:srgbClr val="FFFFFF"/>
                </a:solidFill>
              </a14:hiddenFill>
            </a:ext>
          </a:extLst>
        </p:spPr>
      </p:pic>
      <p:sp>
        <p:nvSpPr>
          <p:cNvPr id="301058" name="Rectangle 2"/>
          <p:cNvSpPr>
            <a:spLocks noGrp="1" noChangeArrowheads="1"/>
          </p:cNvSpPr>
          <p:nvPr>
            <p:ph type="title" idx="4294967295"/>
          </p:nvPr>
        </p:nvSpPr>
        <p:spPr>
          <a:xfrm>
            <a:off x="685800" y="0"/>
            <a:ext cx="7772400" cy="914400"/>
          </a:xfrm>
        </p:spPr>
        <p:txBody>
          <a:bodyPr/>
          <a:lstStyle/>
          <a:p>
            <a:r>
              <a:rPr lang="en-US" sz="3200" b="1">
                <a:solidFill>
                  <a:schemeClr val="tx1"/>
                </a:solidFill>
              </a:rPr>
              <a:t>Close up of Queen Hatshepsut</a:t>
            </a:r>
          </a:p>
        </p:txBody>
      </p:sp>
    </p:spTree>
    <p:custDataLst>
      <p:tags r:id="rId1"/>
    </p:custDataLst>
  </p:cSld>
  <p:clrMapOvr>
    <a:masterClrMapping/>
  </p:clrMapOvr>
  <p:transition>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3" descr="fig 06-10b"/>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609600" y="914400"/>
            <a:ext cx="7924800" cy="3236913"/>
          </a:xfrm>
          <a:prstGeom prst="rect">
            <a:avLst/>
          </a:prstGeom>
          <a:noFill/>
          <a:extLst>
            <a:ext uri="{909E8E84-426E-40DD-AFC4-6F175D3DCCD1}">
              <a14:hiddenFill xmlns:a14="http://schemas.microsoft.com/office/drawing/2010/main">
                <a:solidFill>
                  <a:srgbClr val="FFFFFF"/>
                </a:solidFill>
              </a14:hiddenFill>
            </a:ext>
          </a:extLst>
        </p:spPr>
      </p:pic>
      <p:sp>
        <p:nvSpPr>
          <p:cNvPr id="142340" name="Rectangle 4"/>
          <p:cNvSpPr>
            <a:spLocks noChangeArrowheads="1"/>
          </p:cNvSpPr>
          <p:nvPr/>
        </p:nvSpPr>
        <p:spPr bwMode="auto">
          <a:xfrm>
            <a:off x="228600" y="4267200"/>
            <a:ext cx="86868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Aft>
                <a:spcPct val="35000"/>
              </a:spcAft>
            </a:pPr>
            <a:r>
              <a:rPr lang="en-US" sz="2700" b="1"/>
              <a:t>Ships of Queen Hatshepsut’s fleet landing at Punt (northeastern coast of Africa) with exotic merchandise for Egypt. Deir el-Bahri, ca. 1500 </a:t>
            </a:r>
            <a:r>
              <a:rPr lang="en-US" b="1"/>
              <a:t>BCE</a:t>
            </a:r>
            <a:r>
              <a:rPr lang="en-US" sz="2700" b="1"/>
              <a:t>. </a:t>
            </a:r>
          </a:p>
          <a:p>
            <a:pPr>
              <a:lnSpc>
                <a:spcPct val="90000"/>
              </a:lnSpc>
              <a:spcAft>
                <a:spcPct val="35000"/>
              </a:spcAft>
            </a:pPr>
            <a:r>
              <a:rPr lang="en-US" sz="2700" b="1"/>
              <a:t>Note tame baboons, marine character of fish, the carting and storage of incense plants.</a:t>
            </a:r>
          </a:p>
        </p:txBody>
      </p:sp>
      <p:sp>
        <p:nvSpPr>
          <p:cNvPr id="142341" name="Rectangle 5"/>
          <p:cNvSpPr>
            <a:spLocks noChangeArrowheads="1"/>
          </p:cNvSpPr>
          <p:nvPr/>
        </p:nvSpPr>
        <p:spPr bwMode="auto">
          <a:xfrm>
            <a:off x="6172200" y="6096000"/>
            <a:ext cx="249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Singer et al., 1954.</a:t>
            </a:r>
            <a:endParaRPr lang="en-US"/>
          </a:p>
        </p:txBody>
      </p:sp>
      <p:sp>
        <p:nvSpPr>
          <p:cNvPr id="300034" name="Rectangle 2"/>
          <p:cNvSpPr>
            <a:spLocks noGrp="1" noChangeArrowheads="1"/>
          </p:cNvSpPr>
          <p:nvPr>
            <p:ph type="title" idx="4294967295"/>
          </p:nvPr>
        </p:nvSpPr>
        <p:spPr>
          <a:xfrm>
            <a:off x="685800" y="0"/>
            <a:ext cx="7772400" cy="990600"/>
          </a:xfrm>
        </p:spPr>
        <p:txBody>
          <a:bodyPr/>
          <a:lstStyle/>
          <a:p>
            <a:r>
              <a:rPr lang="en-US" sz="3200" b="1">
                <a:solidFill>
                  <a:schemeClr val="tx1"/>
                </a:solidFill>
              </a:rPr>
              <a:t>Plant Exploration</a:t>
            </a:r>
          </a:p>
        </p:txBody>
      </p:sp>
    </p:spTree>
    <p:custDataLst>
      <p:tags r:id="rId1"/>
    </p:custDataLst>
  </p:cSld>
  <p:clrMapOvr>
    <a:masterClrMapping/>
  </p:clrMapOvr>
  <p:transition>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3" descr="fig 06-10c"/>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672013" y="914400"/>
            <a:ext cx="4441825" cy="5791200"/>
          </a:xfrm>
          <a:prstGeom prst="rect">
            <a:avLst/>
          </a:prstGeom>
          <a:noFill/>
          <a:extLst>
            <a:ext uri="{909E8E84-426E-40DD-AFC4-6F175D3DCCD1}">
              <a14:hiddenFill xmlns:a14="http://schemas.microsoft.com/office/drawing/2010/main">
                <a:solidFill>
                  <a:srgbClr val="FFFFFF"/>
                </a:solidFill>
              </a14:hiddenFill>
            </a:ext>
          </a:extLst>
        </p:spPr>
      </p:pic>
      <p:sp>
        <p:nvSpPr>
          <p:cNvPr id="141316" name="Rectangle 4"/>
          <p:cNvSpPr>
            <a:spLocks noChangeArrowheads="1"/>
          </p:cNvSpPr>
          <p:nvPr/>
        </p:nvSpPr>
        <p:spPr bwMode="auto">
          <a:xfrm>
            <a:off x="381000" y="1981200"/>
            <a:ext cx="4191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Strange plants and seeds brought back from Syria by Thothmes II, as they were carved on the walls of the temple of Karnak, Egypt, ca. 1450 </a:t>
            </a:r>
            <a:r>
              <a:rPr lang="en-US" b="1"/>
              <a:t>BCE</a:t>
            </a:r>
            <a:r>
              <a:rPr lang="en-US" sz="2800" b="1"/>
              <a:t>.</a:t>
            </a:r>
            <a:endParaRPr lang="en-US"/>
          </a:p>
        </p:txBody>
      </p:sp>
      <p:sp>
        <p:nvSpPr>
          <p:cNvPr id="141317" name="Rectangle 5"/>
          <p:cNvSpPr>
            <a:spLocks noChangeArrowheads="1"/>
          </p:cNvSpPr>
          <p:nvPr/>
        </p:nvSpPr>
        <p:spPr bwMode="auto">
          <a:xfrm>
            <a:off x="304800" y="6096000"/>
            <a:ext cx="257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Singer et al., 1954.</a:t>
            </a:r>
            <a:r>
              <a:rPr lang="en-US"/>
              <a:t> </a:t>
            </a:r>
          </a:p>
        </p:txBody>
      </p:sp>
      <p:sp>
        <p:nvSpPr>
          <p:cNvPr id="299010" name="Rectangle 2"/>
          <p:cNvSpPr>
            <a:spLocks noGrp="1" noChangeArrowheads="1"/>
          </p:cNvSpPr>
          <p:nvPr>
            <p:ph type="title" idx="4294967295"/>
          </p:nvPr>
        </p:nvSpPr>
        <p:spPr>
          <a:xfrm>
            <a:off x="685800" y="0"/>
            <a:ext cx="7772400" cy="914400"/>
          </a:xfrm>
        </p:spPr>
        <p:txBody>
          <a:bodyPr/>
          <a:lstStyle/>
          <a:p>
            <a:r>
              <a:rPr lang="en-US" sz="3200" b="1">
                <a:solidFill>
                  <a:schemeClr val="tx1"/>
                </a:solidFill>
              </a:rPr>
              <a:t>An Early Botanical Collection</a:t>
            </a:r>
          </a:p>
        </p:txBody>
      </p:sp>
    </p:spTree>
    <p:custDataLst>
      <p:tags r:id="rId1"/>
    </p:custDataLst>
  </p:cSld>
  <p:clrMapOvr>
    <a:masterClrMapping/>
  </p:clrMapOvr>
  <p:transition>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ChangeArrowheads="1"/>
          </p:cNvSpPr>
          <p:nvPr/>
        </p:nvSpPr>
        <p:spPr bwMode="auto">
          <a:xfrm>
            <a:off x="3406775" y="6248400"/>
            <a:ext cx="2330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t>Source: J. Janick, photo.</a:t>
            </a:r>
            <a:endParaRPr lang="en-US" sz="2800" b="1" i="1"/>
          </a:p>
        </p:txBody>
      </p:sp>
      <p:pic>
        <p:nvPicPr>
          <p:cNvPr id="113669" name="Picture 5" descr="1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2746375" y="0"/>
            <a:ext cx="3651250" cy="5638800"/>
          </a:xfrm>
          <a:prstGeom prst="rect">
            <a:avLst/>
          </a:prstGeom>
          <a:noFill/>
          <a:extLst>
            <a:ext uri="{909E8E84-426E-40DD-AFC4-6F175D3DCCD1}">
              <a14:hiddenFill xmlns:a14="http://schemas.microsoft.com/office/drawing/2010/main">
                <a:solidFill>
                  <a:srgbClr val="FFFFFF"/>
                </a:solidFill>
              </a14:hiddenFill>
            </a:ext>
          </a:extLst>
        </p:spPr>
      </p:pic>
      <p:sp>
        <p:nvSpPr>
          <p:cNvPr id="297986" name="Rectangle 2"/>
          <p:cNvSpPr>
            <a:spLocks noGrp="1" noChangeArrowheads="1"/>
          </p:cNvSpPr>
          <p:nvPr>
            <p:ph type="title" idx="4294967295"/>
          </p:nvPr>
        </p:nvSpPr>
        <p:spPr>
          <a:xfrm>
            <a:off x="685800" y="5410200"/>
            <a:ext cx="7772400" cy="1143000"/>
          </a:xfrm>
        </p:spPr>
        <p:txBody>
          <a:bodyPr/>
          <a:lstStyle/>
          <a:p>
            <a:r>
              <a:rPr lang="en-US" sz="2800" b="1">
                <a:solidFill>
                  <a:schemeClr val="tx1"/>
                </a:solidFill>
              </a:rPr>
              <a:t>Oasis at El Tor, Sinai peninsula</a:t>
            </a:r>
          </a:p>
        </p:txBody>
      </p:sp>
    </p:spTree>
    <p:custDataLst>
      <p:tags r:id="rId1"/>
    </p:custDataLst>
  </p:cSld>
  <p:clrMapOvr>
    <a:masterClrMapping/>
  </p:clrMapOvr>
  <p:transition>
    <p:wipe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3" descr="fig 06-12a"/>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2286000" y="739775"/>
            <a:ext cx="4572000" cy="4289425"/>
          </a:xfrm>
          <a:prstGeom prst="rect">
            <a:avLst/>
          </a:prstGeom>
          <a:noFill/>
          <a:extLst>
            <a:ext uri="{909E8E84-426E-40DD-AFC4-6F175D3DCCD1}">
              <a14:hiddenFill xmlns:a14="http://schemas.microsoft.com/office/drawing/2010/main">
                <a:solidFill>
                  <a:srgbClr val="FFFFFF"/>
                </a:solidFill>
              </a14:hiddenFill>
            </a:ext>
          </a:extLst>
        </p:spPr>
      </p:pic>
      <p:sp>
        <p:nvSpPr>
          <p:cNvPr id="147461" name="Rectangle 5"/>
          <p:cNvSpPr>
            <a:spLocks noChangeArrowheads="1"/>
          </p:cNvSpPr>
          <p:nvPr/>
        </p:nvSpPr>
        <p:spPr bwMode="auto">
          <a:xfrm>
            <a:off x="685800" y="4995863"/>
            <a:ext cx="8077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8325">
              <a:defRPr sz="2400">
                <a:solidFill>
                  <a:schemeClr val="tx1"/>
                </a:solidFill>
                <a:latin typeface="Times New Roman" panose="02020603050405020304" pitchFamily="18" charset="0"/>
              </a:defRPr>
            </a:lvl1pPr>
            <a:lvl2pPr defTabSz="568325">
              <a:defRPr sz="2400">
                <a:solidFill>
                  <a:schemeClr val="tx1"/>
                </a:solidFill>
                <a:latin typeface="Times New Roman" panose="02020603050405020304" pitchFamily="18" charset="0"/>
              </a:defRPr>
            </a:lvl2pPr>
            <a:lvl3pPr defTabSz="568325">
              <a:defRPr sz="2400">
                <a:solidFill>
                  <a:schemeClr val="tx1"/>
                </a:solidFill>
                <a:latin typeface="Times New Roman" panose="02020603050405020304" pitchFamily="18" charset="0"/>
              </a:defRPr>
            </a:lvl3pPr>
            <a:lvl4pPr defTabSz="568325">
              <a:defRPr sz="2400">
                <a:solidFill>
                  <a:schemeClr val="tx1"/>
                </a:solidFill>
                <a:latin typeface="Times New Roman" panose="02020603050405020304" pitchFamily="18" charset="0"/>
              </a:defRPr>
            </a:lvl4pPr>
            <a:lvl5pPr defTabSz="568325">
              <a:defRPr sz="2400">
                <a:solidFill>
                  <a:schemeClr val="tx1"/>
                </a:solidFill>
                <a:latin typeface="Times New Roman" panose="02020603050405020304" pitchFamily="18" charset="0"/>
              </a:defRPr>
            </a:lvl5pPr>
            <a:lvl6pPr defTabSz="568325" eaLnBrk="0" fontAlgn="base" hangingPunct="0">
              <a:spcBef>
                <a:spcPct val="0"/>
              </a:spcBef>
              <a:spcAft>
                <a:spcPct val="0"/>
              </a:spcAft>
              <a:defRPr sz="2400">
                <a:solidFill>
                  <a:schemeClr val="tx1"/>
                </a:solidFill>
                <a:latin typeface="Times New Roman" panose="02020603050405020304" pitchFamily="18" charset="0"/>
              </a:defRPr>
            </a:lvl6pPr>
            <a:lvl7pPr defTabSz="568325" eaLnBrk="0" fontAlgn="base" hangingPunct="0">
              <a:spcBef>
                <a:spcPct val="0"/>
              </a:spcBef>
              <a:spcAft>
                <a:spcPct val="0"/>
              </a:spcAft>
              <a:defRPr sz="2400">
                <a:solidFill>
                  <a:schemeClr val="tx1"/>
                </a:solidFill>
                <a:latin typeface="Times New Roman" panose="02020603050405020304" pitchFamily="18" charset="0"/>
              </a:defRPr>
            </a:lvl7pPr>
            <a:lvl8pPr defTabSz="568325" eaLnBrk="0" fontAlgn="base" hangingPunct="0">
              <a:spcBef>
                <a:spcPct val="0"/>
              </a:spcBef>
              <a:spcAft>
                <a:spcPct val="0"/>
              </a:spcAft>
              <a:defRPr sz="2400">
                <a:solidFill>
                  <a:schemeClr val="tx1"/>
                </a:solidFill>
                <a:latin typeface="Times New Roman" panose="02020603050405020304" pitchFamily="18" charset="0"/>
              </a:defRPr>
            </a:lvl8pPr>
            <a:lvl9pPr defTabSz="568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Randomly-placed trees within a square enclosure surrounding square pool. </a:t>
            </a:r>
          </a:p>
          <a:p>
            <a:r>
              <a:rPr lang="en-US" sz="2800" b="1"/>
              <a:t>Carving from the tomb of Akhnaton (18</a:t>
            </a:r>
            <a:r>
              <a:rPr lang="en-US" sz="2800" b="1" baseline="30000"/>
              <a:t>th</a:t>
            </a:r>
            <a:r>
              <a:rPr lang="en-US" sz="2800" b="1"/>
              <a:t> dynasty).</a:t>
            </a:r>
            <a:endParaRPr lang="en-US"/>
          </a:p>
        </p:txBody>
      </p:sp>
      <p:sp>
        <p:nvSpPr>
          <p:cNvPr id="147462" name="Rectangle 6"/>
          <p:cNvSpPr>
            <a:spLocks noChangeArrowheads="1"/>
          </p:cNvSpPr>
          <p:nvPr/>
        </p:nvSpPr>
        <p:spPr bwMode="auto">
          <a:xfrm>
            <a:off x="2286000" y="6369050"/>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t>Source: Thacker, 1979.</a:t>
            </a:r>
          </a:p>
        </p:txBody>
      </p:sp>
      <p:sp>
        <p:nvSpPr>
          <p:cNvPr id="296962" name="Rectangle 2"/>
          <p:cNvSpPr>
            <a:spLocks noGrp="1" noChangeArrowheads="1"/>
          </p:cNvSpPr>
          <p:nvPr>
            <p:ph type="title" idx="4294967295"/>
          </p:nvPr>
        </p:nvSpPr>
        <p:spPr>
          <a:xfrm>
            <a:off x="685800" y="0"/>
            <a:ext cx="7772400" cy="762000"/>
          </a:xfrm>
        </p:spPr>
        <p:txBody>
          <a:bodyPr/>
          <a:lstStyle/>
          <a:p>
            <a:r>
              <a:rPr lang="en-US" sz="3200" b="1">
                <a:solidFill>
                  <a:schemeClr val="tx1"/>
                </a:solidFill>
              </a:rPr>
              <a:t>Ancient Egyptian Garden Scenes</a:t>
            </a:r>
            <a:endParaRPr lang="en-US" sz="3200">
              <a:solidFill>
                <a:schemeClr val="tx1"/>
              </a:solidFill>
            </a:endParaRPr>
          </a:p>
        </p:txBody>
      </p:sp>
    </p:spTree>
    <p:custDataLst>
      <p:tags r:id="rId1"/>
    </p:custDataLst>
  </p:cSld>
  <p:clrMapOvr>
    <a:masterClrMapping/>
  </p:clrMapOvr>
  <p:transition>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THEME_BG_IMAGE" val=""/>
  <p:tag name="MMPROD_TAG_VCONFIG" val="PD94bWwgdmVyc2lvbj0iMS4wIj8+DQo8Y29uZmlndXJhdGlvbj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8.0&quot;&gt;&lt;object type=&quot;1&quot; unique_id=&quot;10001&quot;&gt;&lt;property id=&quot;20141&quot; value=&quot;lec06&quot;/&gt;&lt;property id=&quot;20148&quot; value=&quot;5&quot;/&gt;&lt;property id=&quot;20180&quot; value=&quot;1&quot;/&gt;&lt;property id=&quot;20181&quot; value=&quot;1&quot;/&gt;&lt;property id=&quot;20184&quot; value=&quot;7&quot;/&gt;&lt;property id=&quot;20193&quot; value=&quot;-1&quot;/&gt;&lt;property id=&quot;20224&quot; value=&quot;X:\hort306\PowerPoint presentations\web site&quot;/&gt;&lt;property id=&quot;20250&quot; value=&quot;7&quot;/&gt;&lt;property id=&quot;20251&quot; value=&quot;1&quot;/&gt;&lt;property id=&quot;20259&quot; value=&quot;0&quot;/&gt;&lt;property id=&quot;20501&quot; value=&quot;C:\Users\awhipkey\Desktop\!TMEP\&quot;/&gt;&lt;object type=&quot;8&quot; unique_id=&quot;10002&quot;&gt;&lt;/object&gt;&lt;object type=&quot;2&quot; unique_id=&quot;10003&quot;&gt;&lt;object type=&quot;3&quot; unique_id=&quot;10004&quot;&gt;&lt;property id=&quot;20148&quot; value=&quot;5&quot;/&gt;&lt;property id=&quot;20300&quot; value=&quot;Slide 1 - &amp;quot;Ancient Egyptian Agriculture and the Origins of Horticulture&amp;quot;&quot;/&gt;&lt;property id=&quot;20307&quot; value=&quot;421&quot;/&gt;&lt;property id=&quot;20309&quot; value=&quot;-1&quot;/&gt;&lt;/object&gt;&lt;object type=&quot;3&quot; unique_id=&quot;10006&quot;&gt;&lt;property id=&quot;20148&quot; value=&quot;5&quot;/&gt;&lt;property id=&quot;20300&quot; value=&quot;Slide 3 - &amp;quot;Pyramids at Giza&amp;quot;&quot;/&gt;&lt;property id=&quot;20307&quot; value=&quot;389&quot;/&gt;&lt;property id=&quot;20309&quot; value=&quot;-1&quot;/&gt;&lt;/object&gt;&lt;object type=&quot;3&quot; unique_id=&quot;10007&quot;&gt;&lt;property id=&quot;20148&quot; value=&quot;5&quot;/&gt;&lt;property id=&quot;20300&quot; value=&quot;Slide 4&quot;/&gt;&lt;property id=&quot;20307&quot; value=&quot;458&quot;/&gt;&lt;property id=&quot;20309&quot; value=&quot;-1&quot;/&gt;&lt;/object&gt;&lt;object type=&quot;3&quot; unique_id=&quot;10008&quot;&gt;&lt;property id=&quot;20148&quot; value=&quot;5&quot;/&gt;&lt;property id=&quot;20300&quot; value=&quot;Slide 5&quot;/&gt;&lt;property id=&quot;20307&quot; value=&quot;387&quot;/&gt;&lt;property id=&quot;20309&quot; value=&quot;-1&quot;/&gt;&lt;/object&gt;&lt;object type=&quot;3&quot; unique_id=&quot;10009&quot;&gt;&lt;property id=&quot;20148&quot; value=&quot;5&quot;/&gt;&lt;property id=&quot;20300&quot; value=&quot;Slide 6 - &amp;quot;Diorite head of the Pharaoh Khafre  4th Dynasty Reigned 2558–2532 BCE&amp;quot;&quot;/&gt;&lt;property id=&quot;20307&quot; value=&quot;423&quot;/&gt;&lt;property id=&quot;20309&quot; value=&quot;-1&quot;/&gt;&lt;/object&gt;&lt;object type=&quot;3&quot; unique_id=&quot;10010&quot;&gt;&lt;property id=&quot;20148&quot; value=&quot;5&quot;/&gt;&lt;property id=&quot;20300&quot; value=&quot;Slide 7 - &amp;quot;Painted limestone head of Ikhnaton’s Queen Nofretete ca. 1370–1330 BCE&amp;quot;&quot;/&gt;&lt;property id=&quot;20307&quot; value=&quot;424&quot;/&gt;&lt;property id=&quot;20309&quot; value=&quot;-1&quot;/&gt;&lt;/object&gt;&lt;object type=&quot;3&quot; unique_id=&quot;10011&quot;&gt;&lt;property id=&quot;20148&quot; value=&quot;5&quot;/&gt;&lt;property id=&quot;20300&quot; value=&quot;Slide 8 - &amp;quot;The Rosetta Stone&amp;quot;&quot;/&gt;&lt;property id=&quot;20307&quot; value=&quot;425&quot;/&gt;&lt;property id=&quot;20309&quot; value=&quot;-1&quot;/&gt;&lt;/object&gt;&lt;object type=&quot;3&quot; unique_id=&quot;10012&quot;&gt;&lt;property id=&quot;20148&quot; value=&quot;5&quot;/&gt;&lt;property id=&quot;20300&quot; value=&quot;Slide 9 - &amp;quot;Plants as Symbols&amp;quot;&quot;/&gt;&lt;property id=&quot;20307&quot; value=&quot;459&quot;/&gt;&lt;property id=&quot;20309&quot; value=&quot;-1&quot;/&gt;&lt;/object&gt;&lt;object type=&quot;3&quot; unique_id=&quot;10013&quot;&gt;&lt;property id=&quot;20148&quot; value=&quot;5&quot;/&gt;&lt;property id=&quot;20300&quot; value=&quot;Slide 10 - &amp;quot;Intertwining of lotus and papyrus symbolizing the reunification of upper and lower Egypt&amp;quot;&quot;/&gt;&lt;property id=&quot;20307&quot; value=&quot;460&quot;/&gt;&lt;property id=&quot;20309&quot; value=&quot;-1&quot;/&gt;&lt;/object&gt;&lt;object type=&quot;3&quot; unique_id=&quot;10014&quot;&gt;&lt;property id=&quot;20148&quot; value=&quot;5&quot;/&gt;&lt;property id=&quot;20300&quot; value=&quot;Slide 11 - &amp;quot;The unification of upper and lower Egypt was celebrated by the design of a new crown fusing the design of each&amp;quot;&quot;/&gt;&lt;property id=&quot;20307&quot; value=&quot;391&quot;/&gt;&lt;property id=&quot;20309&quot; value=&quot;-1&quot;/&gt;&lt;/object&gt;&lt;object type=&quot;3&quot; unique_id=&quot;10015&quot;&gt;&lt;property id=&quot;20148&quot; value=&quot;5&quot;/&gt;&lt;property id=&quot;20300&quot; value=&quot;Slide 12 - &amp;quot;The Temple of Khnum (Kom Ombo), at Esna showing columns representing papyrus and lotus&amp;quot;&quot;/&gt;&lt;property id=&quot;20307&quot; value=&quot;306&quot;/&gt;&lt;property id=&quot;20309&quot; value=&quot;-1&quot;/&gt;&lt;/object&gt;&lt;object type=&quot;3&quot; unique_id=&quot;10016&quot;&gt;&lt;property id=&quot;20148&quot; value=&quot;5&quot;/&gt;&lt;property id=&quot;20300&quot; value=&quot;Slide 13 - &amp;quot;The Temple of Khnum (Kom Ombo), at Esna showing columns representing papyrus and lotus&amp;quot;&quot;/&gt;&lt;property id=&quot;20307&quot; value=&quot;461&quot;/&gt;&lt;property id=&quot;20309&quot; value=&quot;-1&quot;/&gt;&lt;/object&gt;&lt;object type=&quot;3&quot; unique_id=&quot;10017&quot;&gt;&lt;property id=&quot;20148&quot; value=&quot;5&quot;/&gt;&lt;property id=&quot;20300&quot; value=&quot;Slide 14 - &amp;quot;Cat watching his prey&amp;quot;&quot;/&gt;&lt;property id=&quot;20307&quot; value=&quot;426&quot;/&gt;&lt;property id=&quot;20309&quot; value=&quot;-1&quot;/&gt;&lt;/object&gt;&lt;object type=&quot;3&quot; unique_id=&quot;10018&quot;&gt;&lt;property id=&quot;20148&quot; value=&quot;5&quot;/&gt;&lt;property id=&quot;20300&quot; value=&quot;Slide 15 - &amp;quot;Different representations of plants&amp;quot;&quot;/&gt;&lt;property id=&quot;20307&quot; value=&quot;438&quot;/&gt;&lt;property id=&quot;20309&quot; value=&quot;-1&quot;/&gt;&lt;/object&gt;&lt;object type=&quot;3&quot; unique_id=&quot;10019&quot;&gt;&lt;property id=&quot;20148&quot; value=&quot;5&quot;/&gt;&lt;property id=&quot;20300&quot; value=&quot;Slide 16 - &amp;quot;Servants bringing necklaces of flowers&amp;quot;&quot;/&gt;&lt;property id=&quot;20307&quot; value=&quot;439&quot;/&gt;&lt;property id=&quot;20309&quot; value=&quot;-1&quot;/&gt;&lt;/object&gt;&lt;object type=&quot;3&quot; unique_id=&quot;10020&quot;&gt;&lt;property id=&quot;20148&quot; value=&quot;5&quot;/&gt;&lt;property id=&quot;20300&quot; value=&quot;Slide 17 - &amp;quot;Egyptian Religion&amp;quot;&quot;/&gt;&lt;property id=&quot;20307&quot; value=&quot;293&quot;/&gt;&lt;property id=&quot;20309&quot; value=&quot;-1&quot;/&gt;&lt;/object&gt;&lt;object type=&quot;3&quot; unique_id=&quot;10021&quot;&gt;&lt;property id=&quot;20148&quot; value=&quot;5&quot;/&gt;&lt;property id=&quot;20300&quot; value=&quot;Slide 18&quot;/&gt;&lt;property id=&quot;20307&quot; value=&quot;294&quot;/&gt;&lt;property id=&quot;20309&quot; value=&quot;-1&quot;/&gt;&lt;/object&gt;&lt;object type=&quot;3&quot; unique_id=&quot;10022&quot;&gt;&lt;property id=&quot;20148&quot; value=&quot;5&quot;/&gt;&lt;property id=&quot;20300&quot; value=&quot;Slide 19&quot;/&gt;&lt;property id=&quot;20307&quot; value=&quot;411&quot;/&gt;&lt;property id=&quot;20309&quot; value=&quot;-1&quot;/&gt;&lt;/object&gt;&lt;object type=&quot;3&quot; unique_id=&quot;10023&quot;&gt;&lt;property id=&quot;20148&quot; value=&quot;5&quot;/&gt;&lt;property id=&quot;20300&quot; value=&quot;Slide 20&quot;/&gt;&lt;property id=&quot;20307&quot; value=&quot;455&quot;/&gt;&lt;property id=&quot;20309&quot; value=&quot;-1&quot;/&gt;&lt;/object&gt;&lt;object type=&quot;3&quot; unique_id=&quot;10024&quot;&gt;&lt;property id=&quot;20148&quot; value=&quot;5&quot;/&gt;&lt;property id=&quot;20300&quot; value=&quot;Slide 21 - &amp;quot;Agriculture&amp;quot;&quot;/&gt;&lt;property id=&quot;20307&quot; value=&quot;392&quot;/&gt;&lt;property id=&quot;20309&quot; value=&quot;-1&quot;/&gt;&lt;/object&gt;&lt;object type=&quot;3&quot; unique_id=&quot;10025&quot;&gt;&lt;property id=&quot;20148&quot; value=&quot;5&quot;/&gt;&lt;property id=&quot;20300&quot; value=&quot;Slide 22&quot;/&gt;&lt;property id=&quot;20307&quot; value=&quot;296&quot;/&gt;&lt;property id=&quot;20309&quot; value=&quot;-1&quot;/&gt;&lt;/object&gt;&lt;object type=&quot;3&quot; unique_id=&quot;10026&quot;&gt;&lt;property id=&quot;20148&quot; value=&quot;5&quot;/&gt;&lt;property id=&quot;20300&quot; value=&quot;Slide 23&quot;/&gt;&lt;property id=&quot;20307&quot; value=&quot;412&quot;/&gt;&lt;property id=&quot;20309&quot; value=&quot;-1&quot;/&gt;&lt;/object&gt;&lt;object type=&quot;3&quot; unique_id=&quot;10027&quot;&gt;&lt;property id=&quot;20148&quot; value=&quot;5&quot;/&gt;&lt;property id=&quot;20300&quot; value=&quot;Slide 24&quot;/&gt;&lt;property id=&quot;20307&quot; value=&quot;297&quot;/&gt;&lt;property id=&quot;20309&quot; value=&quot;-1&quot;/&gt;&lt;/object&gt;&lt;object type=&quot;3&quot; unique_id=&quot;10028&quot;&gt;&lt;property id=&quot;20148&quot; value=&quot;5&quot;/&gt;&lt;property id=&quot;20300&quot; value=&quot;Slide 25&quot;/&gt;&lt;property id=&quot;20307&quot; value=&quot;298&quot;/&gt;&lt;property id=&quot;20309&quot; value=&quot;-1&quot;/&gt;&lt;/object&gt;&lt;object type=&quot;3&quot; unique_id=&quot;10029&quot;&gt;&lt;property id=&quot;20148&quot; value=&quot;5&quot;/&gt;&lt;property id=&quot;20300&quot; value=&quot;Slide 26&quot;/&gt;&lt;property id=&quot;20307&quot; value=&quot;299&quot;/&gt;&lt;property id=&quot;20309&quot; value=&quot;-1&quot;/&gt;&lt;/object&gt;&lt;object type=&quot;3&quot; unique_id=&quot;10030&quot;&gt;&lt;property id=&quot;20148&quot; value=&quot;5&quot;/&gt;&lt;property id=&quot;20300&quot; value=&quot;Slide 27&quot;/&gt;&lt;property id=&quot;20307&quot; value=&quot;300&quot;/&gt;&lt;property id=&quot;20309&quot; value=&quot;-1&quot;/&gt;&lt;/object&gt;&lt;object type=&quot;3&quot; unique_id=&quot;10031&quot;&gt;&lt;property id=&quot;20148&quot; value=&quot;5&quot;/&gt;&lt;property id=&quot;20300&quot; value=&quot;Slide 29 - &amp;quot;Egyptian Grains&amp;quot;&quot;/&gt;&lt;property id=&quot;20307&quot; value=&quot;301&quot;/&gt;&lt;property id=&quot;20309&quot; value=&quot;-1&quot;/&gt;&lt;/object&gt;&lt;object type=&quot;3&quot; unique_id=&quot;10032&quot;&gt;&lt;property id=&quot;20148&quot; value=&quot;5&quot;/&gt;&lt;property id=&quot;20300&quot; value=&quot;Slide 30 - &amp;quot;Egyptian Vegetables&amp;quot;&quot;/&gt;&lt;property id=&quot;20307&quot; value=&quot;307&quot;/&gt;&lt;property id=&quot;20309&quot; value=&quot;-1&quot;/&gt;&lt;/object&gt;&lt;object type=&quot;3&quot; unique_id=&quot;10034&quot;&gt;&lt;property id=&quot;20148&quot; value=&quot;5&quot;/&gt;&lt;property id=&quot;20300&quot; value=&quot;Slide 32 - &amp;quot;Preparing the flax, beating it, and making it into twine and cloth&amp;quot;&quot;/&gt;&lt;property id=&quot;20307&quot; value=&quot;427&quot;/&gt;&lt;property id=&quot;20309&quot; value=&quot;-1&quot;/&gt;&lt;/object&gt;&lt;object type=&quot;3&quot; unique_id=&quot;10035&quot;&gt;&lt;property id=&quot;20148&quot; value=&quot;5&quot;/&gt;&lt;property id=&quot;20300&quot; value=&quot;Slide 33 - &amp;quot;Women weaving and using the spindle&amp;quot;&quot;/&gt;&lt;property id=&quot;20307&quot; value=&quot;428&quot;/&gt;&lt;property id=&quot;20309&quot; value=&quot;-1&quot;/&gt;&lt;/object&gt;&lt;object type=&quot;3&quot; unique_id=&quot;10036&quot;&gt;&lt;property id=&quot;20148&quot; value=&quot;5&quot;/&gt;&lt;property id=&quot;20300&quot; value=&quot;Slide 34 - &amp;quot;A piece of cloth on  a frame (top)  a loom (bottom)&amp;quot;&quot;/&gt;&lt;property id=&quot;20307&quot; value=&quot;430&quot;/&gt;&lt;property id=&quot;20309&quot; value=&quot;-1&quot;/&gt;&lt;/object&gt;&lt;object type=&quot;3&quot; unique_id=&quot;10037&quot;&gt;&lt;property id=&quot;20148&quot; value=&quot;5&quot;/&gt;&lt;property id=&quot;20300&quot; value=&quot;Slide 35 - &amp;quot;Men engaged in spinning, and making a sort of network (top) The horizontal loom, or perhaps mat-making (bottom)&amp;quot;&quot;/&gt;&lt;property id=&quot;20307&quot; value=&quot;429&quot;/&gt;&lt;property id=&quot;20309&quot; value=&quot;-1&quot;/&gt;&lt;/object&gt;&lt;object type=&quot;3&quot; unique_id=&quot;10038&quot;&gt;&lt;property id=&quot;20148&quot; value=&quot;5&quot;/&gt;&lt;property id=&quot;20300&quot; value=&quot;Slide 36 - &amp;quot;Bandaging Mummies (New Kingdom, Thebes)&amp;quot;&quot;/&gt;&lt;property id=&quot;20307&quot; value=&quot;393&quot;/&gt;&lt;property id=&quot;20309&quot; value=&quot;-1&quot;/&gt;&lt;/object&gt;&lt;object type=&quot;3&quot; unique_id=&quot;10039&quot;&gt;&lt;property id=&quot;20148&quot; value=&quot;5&quot;/&gt;&lt;property id=&quot;20300&quot; value=&quot;Slide 37 - &amp;quot;Cultivation Technology&amp;quot;&quot;/&gt;&lt;property id=&quot;20307&quot; value=&quot;462&quot;/&gt;&lt;property id=&quot;20309&quot; value=&quot;-1&quot;/&gt;&lt;/object&gt;&lt;object type=&quot;3&quot; unique_id=&quot;10040&quot;&gt;&lt;property id=&quot;20148&quot; value=&quot;5&quot;/&gt;&lt;property id=&quot;20300&quot; value=&quot;Slide 38 - &amp;quot;Cultivation Technology&amp;quot;&quot;/&gt;&lt;property id=&quot;20307&quot; value=&quot;313&quot;/&gt;&lt;property id=&quot;20309&quot; value=&quot;-1&quot;/&gt;&lt;/object&gt;&lt;object type=&quot;3&quot; unique_id=&quot;10041&quot;&gt;&lt;property id=&quot;20148&quot; value=&quot;5&quot;/&gt;&lt;property id=&quot;20300&quot; value=&quot;Slide 39 - &amp;quot;Land Reclamation&amp;quot;&quot;/&gt;&lt;property id=&quot;20307&quot; value=&quot;314&quot;/&gt;&lt;property id=&quot;20309&quot; value=&quot;-1&quot;/&gt;&lt;/object&gt;&lt;object type=&quot;3&quot; unique_id=&quot;10042&quot;&gt;&lt;property id=&quot;20148&quot; value=&quot;5&quot;/&gt;&lt;property id=&quot;20300&quot; value=&quot;Slide 40 - &amp;quot;Cultivation, Hoeing, and Plowing&amp;quot;&quot;/&gt;&lt;property id=&quot;20307&quot; value=&quot;463&quot;/&gt;&lt;property id=&quot;20309&quot; value=&quot;-1&quot;/&gt;&lt;/object&gt;&lt;object type=&quot;3&quot; unique_id=&quot;10043&quot;&gt;&lt;property id=&quot;20148&quot; value=&quot;5&quot;/&gt;&lt;property id=&quot;20300&quot; value=&quot;Slide 41 - &amp;quot;Chariot with Umbrella&amp;quot;&quot;/&gt;&lt;property id=&quot;20307&quot; value=&quot;437&quot;/&gt;&lt;property id=&quot;20309&quot; value=&quot;-1&quot;/&gt;&lt;/object&gt;&lt;object type=&quot;3&quot; unique_id=&quot;10044&quot;&gt;&lt;property id=&quot;20148&quot; value=&quot;5&quot;/&gt;&lt;property id=&quot;20300&quot; value=&quot;Slide 42 - &amp;quot;Seeding (Saqqara, ca. 2400 BCE)&amp;quot;&quot;/&gt;&lt;property id=&quot;20307&quot; value=&quot;317&quot;/&gt;&lt;property id=&quot;20309&quot; value=&quot;-1&quot;/&gt;&lt;/object&gt;&lt;object type=&quot;3&quot; unique_id=&quot;10045&quot;&gt;&lt;property id=&quot;20148&quot; value=&quot;5&quot;/&gt;&lt;property id=&quot;20300&quot; value=&quot;Slide 43&quot;/&gt;&lt;property id=&quot;20307&quot; value=&quot;456&quot;/&gt;&lt;property id=&quot;20309&quot; value=&quot;-1&quot;/&gt;&lt;/object&gt;&lt;object type=&quot;3&quot; unique_id=&quot;10046&quot;&gt;&lt;property id=&quot;20148&quot; value=&quot;5&quot;/&gt;&lt;property id=&quot;20300&quot; value=&quot;Slide 44 - &amp;quot;Irrigation Technology (Thebes, ca 1450 BCE)&amp;quot;&quot;/&gt;&lt;property id=&quot;20307&quot; value=&quot;315&quot;/&gt;&lt;property id=&quot;20309&quot; value=&quot;-1&quot;/&gt;&lt;/object&gt;&lt;object type=&quot;3&quot; unique_id=&quot;10047&quot;&gt;&lt;property id=&quot;20148&quot; value=&quot;5&quot;/&gt;&lt;property id=&quot;20300&quot; value=&quot;Slide 45 - &amp;quot;Irrigation Technology: The Yoke&amp;quot;&quot;/&gt;&lt;property id=&quot;20307&quot; value=&quot;397&quot;/&gt;&lt;property id=&quot;20309&quot; value=&quot;-1&quot;/&gt;&lt;/object&gt;&lt;object type=&quot;3&quot; unique_id=&quot;10048&quot;&gt;&lt;property id=&quot;20148&quot; value=&quot;5&quot;/&gt;&lt;property id=&quot;20300&quot; value=&quot;Slide 46 - &amp;quot;Irrigation Technology (Beni Hasan, ca. 1900 BCE)&amp;quot;&quot;/&gt;&lt;property id=&quot;20307&quot; value=&quot;320&quot;/&gt;&lt;property id=&quot;20309&quot; value=&quot;-1&quot;/&gt;&lt;/object&gt;&lt;object type=&quot;3&quot; unique_id=&quot;10049&quot;&gt;&lt;property id=&quot;20148&quot; value=&quot;5&quot;/&gt;&lt;property id=&quot;20300&quot; value=&quot;Slide 47 - &amp;quot;A contemporary scene of garden irrigation in Sumatra. Cabbage is being grown for shipment to Singapore.&amp;quot;&quot;/&gt;&lt;property id=&quot;20307&quot; value=&quot;396&quot;/&gt;&lt;property id=&quot;20309&quot; value=&quot;-1&quot;/&gt;&lt;/object&gt;&lt;object type=&quot;3&quot; unique_id=&quot;10050&quot;&gt;&lt;property id=&quot;20148&quot; value=&quot;5&quot;/&gt;&lt;property id=&quot;20300&quot; value=&quot;Slide 48 - &amp;quot;Irrigation Technology: The Shaduf (Thebes ca. 1500 BCE)&amp;quot;&quot;/&gt;&lt;property id=&quot;20307&quot; value=&quot;319&quot;/&gt;&lt;property id=&quot;20309&quot; value=&quot;-1&quot;/&gt;&lt;/object&gt;&lt;object type=&quot;3&quot; unique_id=&quot;10051&quot;&gt;&lt;property id=&quot;20148&quot; value=&quot;5&quot;/&gt;&lt;property id=&quot;20300&quot; value=&quot;Slide 49 - &amp;quot;Shaduf (Thebes ca. 1300 BCE)&amp;quot;&quot;/&gt;&lt;property id=&quot;20307&quot; value=&quot;398&quot;/&gt;&lt;property id=&quot;20309&quot; value=&quot;-1&quot;/&gt;&lt;/object&gt;&lt;object type=&quot;3&quot; unique_id=&quot;10052&quot;&gt;&lt;property id=&quot;20148&quot; value=&quot;5&quot;/&gt;&lt;property id=&quot;20300&quot; value=&quot;Slide 50 - &amp;quot;Modern shaduf, or pole and bucket, used for raising water, in Upper and Lower Egypt. &amp;quot;&quot;/&gt;&lt;property id=&quot;20307&quot; value=&quot;436&quot;/&gt;&lt;property id=&quot;20309&quot; value=&quot;-1&quot;/&gt;&lt;/object&gt;&lt;object type=&quot;3&quot; unique_id=&quot;10053&quot;&gt;&lt;property id=&quot;20148&quot; value=&quot;5&quot;/&gt;&lt;property id=&quot;20300&quot; value=&quot;Slide 51 - &amp;quot;Present day garden at Neve Firan, Sinai showing irrigation channels.&amp;quot;&quot;/&gt;&lt;property id=&quot;20307&quot; value=&quot;399&quot;/&gt;&lt;property id=&quot;20309&quot; value=&quot;-1&quot;/&gt;&lt;/object&gt;&lt;object type=&quot;3&quot; unique_id=&quot;10054&quot;&gt;&lt;property id=&quot;20148&quot; value=&quot;5&quot;/&gt;&lt;property id=&quot;20300&quot; value=&quot;Slide 52 - &amp;quot;Irrigation Technology: Water Storage&amp;quot;&quot;/&gt;&lt;property id=&quot;20307&quot; value=&quot;318&quot;/&gt;&lt;property id=&quot;20309&quot; value=&quot;-1&quot;/&gt;&lt;/object&gt;&lt;object type=&quot;3&quot; unique_id=&quot;10055&quot;&gt;&lt;property id=&quot;20148&quot; value=&quot;5&quot;/&gt;&lt;property id=&quot;20300&quot; value=&quot;Slide 53 - &amp;quot;Surveying Fields (Thebes ca. 1400 BCE)&amp;quot;&quot;/&gt;&lt;property id=&quot;20307&quot; value=&quot;321&quot;/&gt;&lt;property id=&quot;20309&quot; value=&quot;-1&quot;/&gt;&lt;/object&gt;&lt;object type=&quot;3&quot; unique_id=&quot;10056&quot;&gt;&lt;property id=&quot;20148&quot; value=&quot;5&quot;/&gt;&lt;property id=&quot;20300&quot; value=&quot;Slide 54 - &amp;quot;Surveying Fields (ca. 1400 BCE)&amp;quot;&quot;/&gt;&lt;property id=&quot;20307&quot; value=&quot;330&quot;/&gt;&lt;property id=&quot;20309&quot; value=&quot;-1&quot;/&gt;&lt;/object&gt;&lt;object type=&quot;3&quot; unique_id=&quot;10057&quot;&gt;&lt;property id=&quot;20148&quot; value=&quot;5&quot;/&gt;&lt;property id=&quot;20300&quot; value=&quot;Slide 55&quot;/&gt;&lt;property id=&quot;20307&quot; value=&quot;448&quot;/&gt;&lt;property id=&quot;20309&quot; value=&quot;-1&quot;/&gt;&lt;/object&gt;&lt;object type=&quot;3&quot; unique_id=&quot;10058&quot;&gt;&lt;property id=&quot;20148&quot; value=&quot;5&quot;/&gt;&lt;property id=&quot;20300&quot; value=&quot;Slide 56 - &amp;quot;Harvesting and Handling Grain&amp;quot;&quot;/&gt;&lt;property id=&quot;20307&quot; value=&quot;329&quot;/&gt;&lt;property id=&quot;20309&quot; value=&quot;-1&quot;/&gt;&lt;/object&gt;&lt;object type=&quot;3&quot; unique_id=&quot;10059&quot;&gt;&lt;property id=&quot;20148&quot; value=&quot;5&quot;/&gt;&lt;property id=&quot;20300&quot; value=&quot;Slide 57 - &amp;quot;Gathering the doora and wheat&amp;quot;&quot;/&gt;&lt;property id=&quot;20307&quot; value=&quot;434&quot;/&gt;&lt;property id=&quot;20309&quot; value=&quot;-1&quot;/&gt;&lt;/object&gt;&lt;object type=&quot;3&quot; unique_id=&quot;10060&quot;&gt;&lt;property id=&quot;20148&quot; value=&quot;5&quot;/&gt;&lt;property id=&quot;20300&quot; value=&quot;Slide 58 - &amp;quot;Wheat bound in sheaves&amp;quot;&quot;/&gt;&lt;property id=&quot;20307&quot; value=&quot;445&quot;/&gt;&lt;property id=&quot;20309&quot; value=&quot;-1&quot;/&gt;&lt;/object&gt;&lt;object type=&quot;3&quot; unique_id=&quot;10061&quot;&gt;&lt;property id=&quot;20148&quot; value=&quot;5&quot;/&gt;&lt;property id=&quot;20300&quot; value=&quot;Slide 59 - &amp;quot;Gathering the Doora, and stripping off the grain&amp;quot;&quot;/&gt;&lt;property id=&quot;20307&quot; value=&quot;435&quot;/&gt;&lt;property id=&quot;20309&quot; value=&quot;-1&quot;/&gt;&lt;/object&gt;&lt;object type=&quot;3&quot; unique_id=&quot;10062&quot;&gt;&lt;property id=&quot;20148&quot; value=&quot;5&quot;/&gt;&lt;property id=&quot;20300&quot; value=&quot;Slide 60 - &amp;quot;Harvesting and Handling Grain  (Saqqara, ca. 2400 BCE)&amp;quot;&quot;/&gt;&lt;property id=&quot;20307&quot; value=&quot;334&quot;/&gt;&lt;property id=&quot;20309&quot; value=&quot;-1&quot;/&gt;&lt;/object&gt;&lt;object type=&quot;3&quot; unique_id=&quot;10063&quot;&gt;&lt;property id=&quot;20148&quot; value=&quot;5&quot;/&gt;&lt;property id=&quot;20300&quot; value=&quot;Slide 61 - &amp;quot;Harvesting and Handling Grain  (Thebes ca. 1420 BCE)&amp;quot;&quot;/&gt;&lt;property id=&quot;20307&quot; value=&quot;335&quot;/&gt;&lt;property id=&quot;20309&quot; value=&quot;-1&quot;/&gt;&lt;/object&gt;&lt;object type=&quot;3&quot; unique_id=&quot;10064&quot;&gt;&lt;property id=&quot;20148&quot; value=&quot;5&quot;/&gt;&lt;property id=&quot;20300&quot; value=&quot;Slide 62 - &amp;quot;Threshing&amp;quot;&quot;/&gt;&lt;property id=&quot;20307&quot; value=&quot;446&quot;/&gt;&lt;property id=&quot;20309&quot; value=&quot;-1&quot;/&gt;&lt;/object&gt;&lt;object type=&quot;3&quot; unique_id=&quot;10065&quot;&gt;&lt;property id=&quot;20148&quot; value=&quot;5&quot;/&gt;&lt;property id=&quot;20300&quot; value=&quot;Slide 63 - &amp;quot;Harvesting and Handling Grain&amp;quot;&quot;/&gt;&lt;property id=&quot;20307&quot; value=&quot;333&quot;/&gt;&lt;property id=&quot;20309&quot; value=&quot;-1&quot;/&gt;&lt;/object&gt;&lt;object type=&quot;3&quot; unique_id=&quot;10066&quot;&gt;&lt;property id=&quot;20148&quot; value=&quot;5&quot;/&gt;&lt;property id=&quot;20300&quot; value=&quot;Slide 64 - &amp;quot;Harvesting and Handling Grain (Thebes ca. 1420 BCE)&amp;quot;&quot;/&gt;&lt;property id=&quot;20307&quot; value=&quot;332&quot;/&gt;&lt;property id=&quot;20309&quot; value=&quot;-1&quot;/&gt;&lt;/object&gt;&lt;object type=&quot;3&quot; unique_id=&quot;10067&quot;&gt;&lt;property id=&quot;20148&quot; value=&quot;5&quot;/&gt;&lt;property id=&quot;20300&quot; value=&quot;Slide 65 - &amp;quot;Harvest Scene&amp;quot;&quot;/&gt;&lt;property id=&quot;20307&quot; value=&quot;447&quot;/&gt;&lt;property id=&quot;20309&quot; value=&quot;-1&quot;/&gt;&lt;/object&gt;&lt;object type=&quot;3&quot; unique_id=&quot;10068&quot;&gt;&lt;property id=&quot;20148&quot; value=&quot;5&quot;/&gt;&lt;property id=&quot;20300&quot; value=&quot;Slide 66 - &amp;quot;Rooms for housing the grain, apparently vaulted&amp;quot;&quot;/&gt;&lt;property id=&quot;20307&quot; value=&quot;443&quot;/&gt;&lt;property id=&quot;20309&quot; value=&quot;-1&quot;/&gt;&lt;/object&gt;&lt;object type=&quot;3&quot; unique_id=&quot;10069&quot;&gt;&lt;property id=&quot;20148&quot; value=&quot;5&quot;/&gt;&lt;property id=&quot;20300&quot; value=&quot;Slide 67 - &amp;quot;Storing the Harvest and Quality Control&amp;quot;&quot;/&gt;&lt;property id=&quot;20307&quot; value=&quot;327&quot;/&gt;&lt;property id=&quot;20309&quot; value=&quot;-1&quot;/&gt;&lt;/object&gt;&lt;object type=&quot;3&quot; unique_id=&quot;10070&quot;&gt;&lt;property id=&quot;20148&quot; value=&quot;5&quot;/&gt;&lt;property id=&quot;20300&quot; value=&quot;Slide 68 - &amp;quot;Storage&amp;quot;&quot;/&gt;&lt;property id=&quot;20307&quot; value=&quot;342&quot;/&gt;&lt;property id=&quot;20309&quot; value=&quot;-1&quot;/&gt;&lt;/object&gt;&lt;object type=&quot;3&quot; unique_id=&quot;10071&quot;&gt;&lt;property id=&quot;20148&quot; value=&quot;5&quot;/&gt;&lt;property id=&quot;20300&quot; value=&quot;Slide 69 - &amp;quot;Storage (Beni Hasan, ca. 1900 BCE)&amp;quot;&quot;/&gt;&lt;property id=&quot;20307&quot; value=&quot;341&quot;/&gt;&lt;property id=&quot;20309&quot; value=&quot;-1&quot;/&gt;&lt;/object&gt;&lt;object type=&quot;3&quot; unique_id=&quot;10072&quot;&gt;&lt;property id=&quot;20148&quot; value=&quot;5&quot;/&gt;&lt;property id=&quot;20300&quot; value=&quot;Slide 70 - &amp;quot;Processing Grain&amp;quot;&quot;/&gt;&lt;property id=&quot;20307&quot; value=&quot;464&quot;/&gt;&lt;property id=&quot;20309&quot; value=&quot;-1&quot;/&gt;&lt;/object&gt;&lt;object type=&quot;3&quot; unique_id=&quot;10073&quot;&gt;&lt;property id=&quot;20148&quot; value=&quot;5&quot;/&gt;&lt;property id=&quot;20300&quot; value=&quot;Slide 71 - &amp;quot;Harvesting Fruit Crops&amp;quot;&quot;/&gt;&lt;property id=&quot;20307&quot; value=&quot;328&quot;/&gt;&lt;property id=&quot;20309&quot; value=&quot;-1&quot;/&gt;&lt;/object&gt;&lt;object type=&quot;3&quot; unique_id=&quot;10074&quot;&gt;&lt;property id=&quot;20148&quot; value=&quot;5&quot;/&gt;&lt;property id=&quot;20300&quot; value=&quot;Slide 72 - &amp;quot;Harvesting Fruit Crops and Flax&amp;quot;&quot;/&gt;&lt;property id=&quot;20307&quot; value=&quot;465&quot;/&gt;&lt;property id=&quot;20309&quot; value=&quot;-1&quot;/&gt;&lt;/object&gt;&lt;object type=&quot;3&quot; unique_id=&quot;10075&quot;&gt;&lt;property id=&quot;20148&quot; value=&quot;5&quot;/&gt;&lt;property id=&quot;20300&quot; value=&quot;Slide 73 - &amp;quot;Harvesting Fruit from Trellis and Free-standing Trees&amp;quot;&quot;/&gt;&lt;property id=&quot;20307&quot; value=&quot;338&quot;/&gt;&lt;property id=&quot;20309&quot; value=&quot;-1&quot;/&gt;&lt;/object&gt;&lt;object type=&quot;3&quot; unique_id=&quot;10076&quot;&gt;&lt;property id=&quot;20148&quot; value=&quot;5&quot;/&gt;&lt;property id=&quot;20300&quot; value=&quot;Slide 74 - &amp;quot;Grape Harvest and Training&amp;quot;&quot;/&gt;&lt;property id=&quot;20307&quot; value=&quot;326&quot;/&gt;&lt;property id=&quot;20309&quot; value=&quot;-1&quot;/&gt;&lt;/object&gt;&lt;object type=&quot;3&quot; unique_id=&quot;10077&quot;&gt;&lt;property id=&quot;20148&quot; value=&quot;5&quot;/&gt;&lt;property id=&quot;20300&quot; value=&quot;Slide 75 - &amp;quot;Grape Harvest and Wine Making (Thebes, ca. 1500 BCE)&amp;quot;&quot;/&gt;&lt;property id=&quot;20307&quot; value=&quot;400&quot;/&gt;&lt;property id=&quot;20309&quot; value=&quot;-1&quot;/&gt;&lt;/object&gt;&lt;object type=&quot;3&quot; unique_id=&quot;10078&quot;&gt;&lt;property id=&quot;20148&quot; value=&quot;5&quot;/&gt;&lt;property id=&quot;20300&quot; value=&quot;Slide 76 - &amp;quot;Large footpress; the amphorae; and the asp, or Agathodaemon, the protecting deity of the store-room&amp;quot;&quot;/&gt;&lt;property id=&quot;20307&quot; value=&quot;442&quot;/&gt;&lt;property id=&quot;20309&quot; value=&quot;-1&quot;/&gt;&lt;/object&gt;&lt;object type=&quot;3&quot; unique_id=&quot;10079&quot;&gt;&lt;property id=&quot;20148&quot; value=&quot;5&quot;/&gt;&lt;property id=&quot;20300&quot; value=&quot;Slide 77 - &amp;quot;Wine Manufacture and Registration&amp;quot;&quot;/&gt;&lt;property id=&quot;20307&quot; value=&quot;350&quot;/&gt;&lt;property id=&quot;20309&quot; value=&quot;-1&quot;/&gt;&lt;/object&gt;&lt;object type=&quot;3&quot; unique_id=&quot;10080&quot;&gt;&lt;property id=&quot;20148&quot; value=&quot;5&quot;/&gt;&lt;property id=&quot;20300&quot; value=&quot;Slide 78 - &amp;quot;Wine Making: Grape Pressing&amp;quot;&quot;/&gt;&lt;property id=&quot;20307&quot; value=&quot;401&quot;/&gt;&lt;property id=&quot;20309&quot; value=&quot;-1&quot;/&gt;&lt;/object&gt;&lt;object type=&quot;3&quot; unique_id=&quot;10081&quot;&gt;&lt;property id=&quot;20148&quot; value=&quot;5&quot;/&gt;&lt;property id=&quot;20300&quot; value=&quot;Slide 79 - &amp;quot;Wine Making: Grape Pressing&amp;quot;&quot;/&gt;&lt;property id=&quot;20307&quot; value=&quot;349&quot;/&gt;&lt;property id=&quot;20309&quot; value=&quot;-1&quot;/&gt;&lt;/object&gt;&lt;object type=&quot;3&quot; unique_id=&quot;10082&quot;&gt;&lt;property id=&quot;20148&quot; value=&quot;5&quot;/&gt;&lt;property id=&quot;20300&quot; value=&quot;Slide 81 - &amp;quot;A modern juice extraction machine showing the same principle as the previous figures&amp;quot;&quot;/&gt;&lt;property id=&quot;20307&quot; value=&quot;402&quot;/&gt;&lt;property id=&quot;20309&quot; value=&quot;-1&quot;/&gt;&lt;/object&gt;&lt;object type=&quot;3&quot; unique_id=&quot;10083&quot;&gt;&lt;property id=&quot;20148&quot; value=&quot;5&quot;/&gt;&lt;property id=&quot;20300&quot; value=&quot;Slide 80 - &amp;quot;Wine Making: Grape Pressing (Beni Hasan, ca. 1500 BCE)&amp;quot;&quot;/&gt;&lt;property id=&quot;20307&quot; value=&quot;348&quot;/&gt;&lt;property id=&quot;20309&quot; value=&quot;-1&quot;/&gt;&lt;/object&gt;&lt;object type=&quot;3&quot; unique_id=&quot;10084&quot;&gt;&lt;property id=&quot;20148&quot; value=&quot;5&quot;/&gt;&lt;property id=&quot;20300&quot; value=&quot;Slide 82 - &amp;quot;A modern continuous cider machine that operates by squeezing fruit in a cloth press&amp;quot;&quot;/&gt;&lt;property id=&quot;20307&quot; value=&quot;403&quot;/&gt;&lt;property id=&quot;20309&quot; value=&quot;-1&quot;/&gt;&lt;/object&gt;&lt;object type=&quot;3&quot; unique_id=&quot;10085&quot;&gt;&lt;property id=&quot;20148&quot; value=&quot;5&quot;/&gt;&lt;property id=&quot;20300&quot; value=&quot;Slide 83 - &amp;quot;Wine Making&amp;quot;&quot;/&gt;&lt;property id=&quot;20307&quot; value=&quot;347&quot;/&gt;&lt;property id=&quot;20309&quot; value=&quot;-1&quot;/&gt;&lt;/object&gt;&lt;object type=&quot;3&quot; unique_id=&quot;10086&quot;&gt;&lt;property id=&quot;20148&quot; value=&quot;5&quot;/&gt;&lt;property id=&quot;20300&quot; value=&quot;Slide 84 - &amp;quot;Storing Wine&amp;quot;&quot;/&gt;&lt;property id=&quot;20307&quot; value=&quot;346&quot;/&gt;&lt;property id=&quot;20309&quot; value=&quot;-1&quot;/&gt;&lt;/object&gt;&lt;object type=&quot;3&quot; unique_id=&quot;10087&quot;&gt;&lt;property id=&quot;20148&quot; value=&quot;5&quot;/&gt;&lt;property id=&quot;20300&quot; value=&quot;Slide 85 - &amp;quot;Blending Wines&amp;quot;&quot;/&gt;&lt;property id=&quot;20307&quot; value=&quot;345&quot;/&gt;&lt;property id=&quot;20309&quot; value=&quot;-1&quot;/&gt;&lt;/object&gt;&lt;object type=&quot;3&quot; unique_id=&quot;10088&quot;&gt;&lt;property id=&quot;20148&quot; value=&quot;5&quot;/&gt;&lt;property id=&quot;20300&quot; value=&quot;Slide 86 - &amp;quot;Offering wine to a guest&amp;quot;&quot;/&gt;&lt;property id=&quot;20307&quot; value=&quot;431&quot;/&gt;&lt;property id=&quot;20309&quot; value=&quot;-1&quot;/&gt;&lt;/object&gt;&lt;object type=&quot;3&quot; unique_id=&quot;10089&quot;&gt;&lt;property id=&quot;20148&quot; value=&quot;5&quot;/&gt;&lt;property id=&quot;20300&quot; value=&quot;Slide 87 - &amp;quot;Men carried home from drinking&amp;quot;&quot;/&gt;&lt;property id=&quot;20307&quot; value=&quot;433&quot;/&gt;&lt;property id=&quot;20309&quot; value=&quot;-1&quot;/&gt;&lt;/object&gt;&lt;object type=&quot;3&quot; unique_id=&quot;10090&quot;&gt;&lt;property id=&quot;20148&quot; value=&quot;5&quot;/&gt;&lt;property id=&quot;20300&quot; value=&quot;Slide 88 - &amp;quot;A servant called to support her mistress&amp;quot;&quot;/&gt;&lt;property id=&quot;20307&quot; value=&quot;432&quot;/&gt;&lt;property id=&quot;20309&quot; value=&quot;-1&quot;/&gt;&lt;/object&gt;&lt;object type=&quot;3&quot; unique_id=&quot;10091&quot;&gt;&lt;property id=&quot;20148&quot; value=&quot;5&quot;/&gt;&lt;property id=&quot;20300&quot; value=&quot;Slide 89 - &amp;quot;Perfume and Cosmetics&amp;quot;&quot;/&gt;&lt;property id=&quot;20307&quot; value=&quot;466&quot;/&gt;&lt;property id=&quot;20309&quot; value=&quot;-1&quot;/&gt;&lt;/object&gt;&lt;object type=&quot;3&quot; unique_id=&quot;10092&quot;&gt;&lt;property id=&quot;20148&quot; value=&quot;5&quot;/&gt;&lt;property id=&quot;20300&quot; value=&quot;Slide 90 - &amp;quot;Perfume and Cosmetics&amp;quot;&quot;/&gt;&lt;property id=&quot;20307&quot; value=&quot;467&quot;/&gt;&lt;property id=&quot;20309&quot; value=&quot;-1&quot;/&gt;&lt;/object&gt;&lt;object type=&quot;3&quot; unique_id=&quot;10093&quot;&gt;&lt;property id=&quot;20148&quot; value=&quot;5&quot;/&gt;&lt;property id=&quot;20300&quot; value=&quot;Slide 91 - &amp;quot;Perfume and Cosmetics&amp;quot;&quot;/&gt;&lt;property id=&quot;20307&quot; value=&quot;453&quot;/&gt;&lt;property id=&quot;20309&quot; value=&quot;-1&quot;/&gt;&lt;/object&gt;&lt;object type=&quot;3&quot; unique_id=&quot;10094&quot;&gt;&lt;property id=&quot;20148&quot; value=&quot;5&quot;/&gt;&lt;property id=&quot;20300&quot; value=&quot;Slide 92 - &amp;quot;Compounding Ointments and Perfumes (Thebes 1500 BCE)&amp;quot;&quot;/&gt;&lt;property id=&quot;20307&quot; value=&quot;454&quot;/&gt;&lt;property id=&quot;20309&quot; value=&quot;-1&quot;/&gt;&lt;/object&gt;&lt;object type=&quot;3&quot; unique_id=&quot;10095&quot;&gt;&lt;property id=&quot;20148&quot; value=&quot;5&quot;/&gt;&lt;property id=&quot;20300&quot; value=&quot;Slide 93 - &amp;quot;Plant Exploration (ca 2000 BCE)&amp;quot;&quot;/&gt;&lt;property id=&quot;20307&quot; value=&quot;325&quot;/&gt;&lt;property id=&quot;20309&quot; value=&quot;-1&quot;/&gt;&lt;/object&gt;&lt;object type=&quot;3&quot; unique_id=&quot;10096&quot;&gt;&lt;property id=&quot;20148&quot; value=&quot;5&quot;/&gt;&lt;property id=&quot;20300&quot; value=&quot;Slide 94 - &amp;quot;Queen Hatshepsut’s Temple (El-Deir El-Bahari)&amp;quot;&quot;/&gt;&lt;property id=&quot;20307&quot; value=&quot;404&quot;/&gt;&lt;property id=&quot;20309&quot; value=&quot;-1&quot;/&gt;&lt;/object&gt;&lt;object type=&quot;3&quot; unique_id=&quot;10097&quot;&gt;&lt;property id=&quot;20148&quot; value=&quot;5&quot;/&gt;&lt;property id=&quot;20300&quot; value=&quot;Slide 95 - &amp;quot;Close up of Queen Hatshepsut&amp;quot;&quot;/&gt;&lt;property id=&quot;20307&quot; value=&quot;410&quot;/&gt;&lt;property id=&quot;20309&quot; value=&quot;-1&quot;/&gt;&lt;/object&gt;&lt;object type=&quot;3&quot; unique_id=&quot;10098&quot;&gt;&lt;property id=&quot;20148&quot; value=&quot;5&quot;/&gt;&lt;property id=&quot;20300&quot; value=&quot;Slide 96 - &amp;quot;Plant Exploration&amp;quot;&quot;/&gt;&lt;property id=&quot;20307&quot; value=&quot;352&quot;/&gt;&lt;property id=&quot;20309&quot; value=&quot;-1&quot;/&gt;&lt;/object&gt;&lt;object type=&quot;3&quot; unique_id=&quot;10099&quot;&gt;&lt;property id=&quot;20148&quot; value=&quot;5&quot;/&gt;&lt;property id=&quot;20300&quot; value=&quot;Slide 97 - &amp;quot;An Early Botanical Collection&amp;quot;&quot;/&gt;&lt;property id=&quot;20307&quot; value=&quot;351&quot;/&gt;&lt;property id=&quot;20309&quot; value=&quot;-1&quot;/&gt;&lt;/object&gt;&lt;object type=&quot;3&quot; unique_id=&quot;10100&quot;&gt;&lt;property id=&quot;20148&quot; value=&quot;5&quot;/&gt;&lt;property id=&quot;20300&quot; value=&quot;Slide 98 - &amp;quot;Oasis at El Tor, Sinai peninsula&amp;quot;&quot;/&gt;&lt;property id=&quot;20307&quot; value=&quot;324&quot;/&gt;&lt;property id=&quot;20309&quot; value=&quot;-1&quot;/&gt;&lt;/object&gt;&lt;object type=&quot;3&quot; unique_id=&quot;10101&quot;&gt;&lt;property id=&quot;20148&quot; value=&quot;5&quot;/&gt;&lt;property id=&quot;20300&quot; value=&quot;Slide 99 - &amp;quot;Ancient Egyptian Garden Scenes&amp;quot;&quot;/&gt;&lt;property id=&quot;20307&quot; value=&quot;357&quot;/&gt;&lt;property id=&quot;20309&quot; value=&quot;-1&quot;/&gt;&lt;/object&gt;&lt;object type=&quot;3&quot; unique_id=&quot;10102&quot;&gt;&lt;property id=&quot;20148&quot; value=&quot;5&quot;/&gt;&lt;property id=&quot;20300&quot; value=&quot;Slide 100 - &amp;quot;Ancient Egyptian Garden Scenes&amp;quot;&quot;/&gt;&lt;property id=&quot;20307&quot; value=&quot;468&quot;/&gt;&lt;property id=&quot;20309&quot; value=&quot;-1&quot;/&gt;&lt;/object&gt;&lt;object type=&quot;3&quot; unique_id=&quot;10103&quot;&gt;&lt;property id=&quot;20148&quot; value=&quot;5&quot;/&gt;&lt;property id=&quot;20300&quot; value=&quot;Slide 101 - &amp;quot;Ancient Egyptian Garden Scenes&amp;quot;&quot;/&gt;&lt;property id=&quot;20307&quot; value=&quot;356&quot;/&gt;&lt;property id=&quot;20309&quot; value=&quot;-1&quot;/&gt;&lt;/object&gt;&lt;object type=&quot;3&quot; unique_id=&quot;10104&quot;&gt;&lt;property id=&quot;20148&quot; value=&quot;5&quot;/&gt;&lt;property id=&quot;20300&quot; value=&quot;Slide 102 - &amp;quot;Ancient Egyptian Garden Scenes (Thebes, ca. 1300 BCE)&amp;quot;&quot;/&gt;&lt;property id=&quot;20307&quot; value=&quot;355&quot;/&gt;&lt;property id=&quot;20309&quot; value=&quot;-1&quot;/&gt;&lt;/object&gt;&lt;object type=&quot;3&quot; unique_id=&quot;10105&quot;&gt;&lt;property id=&quot;20148&quot; value=&quot;5&quot;/&gt;&lt;property id=&quot;20300&quot; value=&quot;Slide 103 - &amp;quot;Formal Egyptian garden (Thebes ca. 1450 BCE)&amp;quot;&quot;/&gt;&lt;property id=&quot;20307&quot; value=&quot;354&quot;/&gt;&lt;property id=&quot;20309&quot; value=&quot;-1&quot;/&gt;&lt;/object&gt;&lt;object type=&quot;3&quot; unique_id=&quot;10106&quot;&gt;&lt;property id=&quot;20148&quot; value=&quot;5&quot;/&gt;&lt;property id=&quot;20300&quot; value=&quot;Slide 104 - &amp;quot;A late 19th century impression (1883) of a bird’s eye view of a high official’s garden&amp;quot;&quot;/&gt;&lt;property id=&quot;20307&quot; value=&quot;380&quot;/&gt;&lt;property id=&quot;20309&quot; value=&quot;-1&quot;/&gt;&lt;/object&gt;&lt;object type=&quot;3&quot; unique_id=&quot;10107&quot;&gt;&lt;property id=&quot;20148&quot; value=&quot;5&quot;/&gt;&lt;property id=&quot;20300&quot; value=&quot;Slide 105 - &amp;quot;A Complete Egyptian Temple&amp;quot;&quot;/&gt;&lt;property id=&quot;20307&quot; value=&quot;440&quot;/&gt;&lt;property id=&quot;20309&quot; value=&quot;-1&quot;/&gt;&lt;/object&gt;&lt;object type=&quot;3&quot; unique_id=&quot;10108&quot;&gt;&lt;property id=&quot;20148&quot; value=&quot;5&quot;/&gt;&lt;property id=&quot;20300&quot; value=&quot;Slide 106 - &amp;quot;Garden Plan for a Wealthy Egyptian Estate&amp;quot;&quot;/&gt;&lt;property id=&quot;20307&quot; value=&quot;353&quot;/&gt;&lt;property id=&quot;20309&quot; value=&quot;-1&quot;/&gt;&lt;/object&gt;&lt;object type=&quot;3&quot; unique_id=&quot;10109&quot;&gt;&lt;property id=&quot;20148&quot; value=&quot;5&quot;/&gt;&lt;property id=&quot;20300&quot; value=&quot;Slide 107 - &amp;quot;Tomb painting of an Egyptian garden&amp;quot;&quot;/&gt;&lt;property id=&quot;20307&quot; value=&quot;457&quot;/&gt;&lt;property id=&quot;20309&quot; value=&quot;-1&quot;/&gt;&lt;/object&gt;&lt;object type=&quot;3&quot; unique_id=&quot;10110&quot;&gt;&lt;property id=&quot;20148&quot; value=&quot;5&quot;/&gt;&lt;property id=&quot;20300&quot; value=&quot;Slide 108 - &amp;quot;Villa, with obelisks and towers, like a temple&amp;quot;&quot;/&gt;&lt;property id=&quot;20307&quot; value=&quot;444&quot;/&gt;&lt;property id=&quot;20309&quot; value=&quot;-1&quot;/&gt;&lt;/object&gt;&lt;object type=&quot;3&quot; unique_id=&quot;10111&quot;&gt;&lt;property id=&quot;20148&quot; value=&quot;5&quot;/&gt;&lt;property id=&quot;20300&quot; value=&quot;Slide 109 - &amp;quot;A noble couple, surrounded by farm scenes give thanks for the harvest by anointing an array of fruit, vegetables,&quot;/&gt;&lt;property id=&quot;20307&quot; value=&quot;377&quot;/&gt;&lt;property id=&quot;20309&quot; value=&quot;-1&quot;/&gt;&lt;/object&gt;&lt;object type=&quot;3&quot; unique_id=&quot;12565&quot;&gt;&lt;property id=&quot;20148&quot; value=&quot;5&quot;/&gt;&lt;property id=&quot;20300&quot; value=&quot;Slide 28&quot;/&gt;&lt;property id=&quot;20307&quot; value=&quot;469&quot;/&gt;&lt;property id=&quot;20309&quot; value=&quot;-1&quot;/&gt;&lt;/object&gt;&lt;object type=&quot;3&quot; unique_id=&quot;13121&quot;&gt;&lt;property id=&quot;20148&quot; value=&quot;5&quot;/&gt;&lt;property id=&quot;20300&quot; value=&quot;Slide 31&quot;/&gt;&lt;property id=&quot;20307&quot; value=&quot;470&quot;/&gt;&lt;property id=&quot;20309&quot; value=&quot;-1&quot;/&gt;&lt;/object&gt;&lt;object type=&quot;3&quot; unique_id=&quot;15669&quot;&gt;&lt;property id=&quot;20148&quot; value=&quot;5&quot;/&gt;&lt;property id=&quot;20300&quot; value=&quot;Slide 2&quot;/&gt;&lt;property id=&quot;20307&quot; value=&quot;471&quot;/&gt;&lt;property id=&quot;20309&quot; value=&quot;-1&quot;/&gt;&lt;/object&gt;&lt;/object&gt;&lt;object type=&quot;4&quot; unique_id=&quot;15556&quot;&gt;&lt;/object&gt;&lt;object type=&quot;10&quot; unique_id=&quot;16343&quot;&gt;&lt;object type=&quot;11&quot; unique_id=&quot;16344&quot;&gt;&lt;/object&gt;&lt;object type=&quot;13&quot; unique_id=&quot;16345&quot;&gt;&lt;/object&gt;&lt;object type=&quot;12&quot; unique_id=&quot;1646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MPROD_SUBSTITUTION_ID" val="{9C52B092-A553-412E-82F8-689A989DBB73}"/>
</p:tagLst>
</file>

<file path=ppt/tags/tag100.xml><?xml version="1.0" encoding="utf-8"?>
<p:tagLst xmlns:a="http://schemas.openxmlformats.org/drawingml/2006/main" xmlns:r="http://schemas.openxmlformats.org/officeDocument/2006/relationships" xmlns:p="http://schemas.openxmlformats.org/presentationml/2006/main">
  <p:tag name="PPSNARRATION" val="44,752833596,\\www.hort.purdue.edu\www\www.hort.purdue.edu\newcrop\ppt\egypt-agriculture_pptx\Media.ppcx"/>
</p:tagLst>
</file>

<file path=ppt/tags/tag101.xml><?xml version="1.0" encoding="utf-8"?>
<p:tagLst xmlns:a="http://schemas.openxmlformats.org/drawingml/2006/main" xmlns:r="http://schemas.openxmlformats.org/officeDocument/2006/relationships" xmlns:p="http://schemas.openxmlformats.org/presentationml/2006/main">
  <p:tag name="MMPROD_SUBSTITUTION_ID" val="{639B1998-114C-470B-99A9-BDBDF7685DBB}"/>
</p:tagLst>
</file>

<file path=ppt/tags/tag102.xml><?xml version="1.0" encoding="utf-8"?>
<p:tagLst xmlns:a="http://schemas.openxmlformats.org/drawingml/2006/main" xmlns:r="http://schemas.openxmlformats.org/officeDocument/2006/relationships" xmlns:p="http://schemas.openxmlformats.org/presentationml/2006/main">
  <p:tag name="PPSNARRATION" val="45,752833596,\\www.hort.purdue.edu\www\www.hort.purdue.edu\newcrop\ppt\egypt-agriculture_pptx\Media.ppcx"/>
</p:tagLst>
</file>

<file path=ppt/tags/tag103.xml><?xml version="1.0" encoding="utf-8"?>
<p:tagLst xmlns:a="http://schemas.openxmlformats.org/drawingml/2006/main" xmlns:r="http://schemas.openxmlformats.org/officeDocument/2006/relationships" xmlns:p="http://schemas.openxmlformats.org/presentationml/2006/main">
  <p:tag name="MMPROD_SUBSTITUTION_ID" val="{1AD3008E-1E68-4EC5-98D3-1094B57471A9}"/>
</p:tagLst>
</file>

<file path=ppt/tags/tag104.xml><?xml version="1.0" encoding="utf-8"?>
<p:tagLst xmlns:a="http://schemas.openxmlformats.org/drawingml/2006/main" xmlns:r="http://schemas.openxmlformats.org/officeDocument/2006/relationships" xmlns:p="http://schemas.openxmlformats.org/presentationml/2006/main">
  <p:tag name="PPSNARRATION" val="46,752833596,\\www.hort.purdue.edu\www\www.hort.purdue.edu\newcrop\ppt\egypt-agriculture_pptx\Media.ppcx"/>
</p:tagLst>
</file>

<file path=ppt/tags/tag105.xml><?xml version="1.0" encoding="utf-8"?>
<p:tagLst xmlns:a="http://schemas.openxmlformats.org/drawingml/2006/main" xmlns:r="http://schemas.openxmlformats.org/officeDocument/2006/relationships" xmlns:p="http://schemas.openxmlformats.org/presentationml/2006/main">
  <p:tag name="MMPROD_SUBSTITUTION_ID" val="{C082A955-81FC-42C7-A62D-9541B22C7076}"/>
</p:tagLst>
</file>

<file path=ppt/tags/tag106.xml><?xml version="1.0" encoding="utf-8"?>
<p:tagLst xmlns:a="http://schemas.openxmlformats.org/drawingml/2006/main" xmlns:r="http://schemas.openxmlformats.org/officeDocument/2006/relationships" xmlns:p="http://schemas.openxmlformats.org/presentationml/2006/main">
  <p:tag name="PPSNARRATION" val="47,752833596,\\www.hort.purdue.edu\www\www.hort.purdue.edu\newcrop\ppt\egypt-agriculture_pptx\Media.ppcx"/>
</p:tagLst>
</file>

<file path=ppt/tags/tag107.xml><?xml version="1.0" encoding="utf-8"?>
<p:tagLst xmlns:a="http://schemas.openxmlformats.org/drawingml/2006/main" xmlns:r="http://schemas.openxmlformats.org/officeDocument/2006/relationships" xmlns:p="http://schemas.openxmlformats.org/presentationml/2006/main">
  <p:tag name="MMPROD_SUBSTITUTION_ID" val="{F7D04D67-1F75-4601-999B-387D5026D046}"/>
</p:tagLst>
</file>

<file path=ppt/tags/tag108.xml><?xml version="1.0" encoding="utf-8"?>
<p:tagLst xmlns:a="http://schemas.openxmlformats.org/drawingml/2006/main" xmlns:r="http://schemas.openxmlformats.org/officeDocument/2006/relationships" xmlns:p="http://schemas.openxmlformats.org/presentationml/2006/main">
  <p:tag name="PPSNARRATION" val="48,752833596,\\www.hort.purdue.edu\www\www.hort.purdue.edu\newcrop\ppt\egypt-agriculture_pptx\Media.ppcx"/>
</p:tagLst>
</file>

<file path=ppt/tags/tag109.xml><?xml version="1.0" encoding="utf-8"?>
<p:tagLst xmlns:a="http://schemas.openxmlformats.org/drawingml/2006/main" xmlns:r="http://schemas.openxmlformats.org/officeDocument/2006/relationships" xmlns:p="http://schemas.openxmlformats.org/presentationml/2006/main">
  <p:tag name="MMPROD_SUBSTITUTION_ID" val="{07D31CB7-04F7-4D46-8C47-98126B1870AC}"/>
</p:tagLst>
</file>

<file path=ppt/tags/tag11.xml><?xml version="1.0" encoding="utf-8"?>
<p:tagLst xmlns:a="http://schemas.openxmlformats.org/drawingml/2006/main" xmlns:r="http://schemas.openxmlformats.org/officeDocument/2006/relationships" xmlns:p="http://schemas.openxmlformats.org/presentationml/2006/main">
  <p:tag name="PPSNARRATION" val="4,752833596,\\www.hort.purdue.edu\www\www.hort.purdue.edu\newcrop\ppt\egypt-agriculture_pptx\Media.ppcx"/>
</p:tagLst>
</file>

<file path=ppt/tags/tag110.xml><?xml version="1.0" encoding="utf-8"?>
<p:tagLst xmlns:a="http://schemas.openxmlformats.org/drawingml/2006/main" xmlns:r="http://schemas.openxmlformats.org/officeDocument/2006/relationships" xmlns:p="http://schemas.openxmlformats.org/presentationml/2006/main">
  <p:tag name="PPSNARRATION" val="49,752833596,\\www.hort.purdue.edu\www\www.hort.purdue.edu\newcrop\ppt\egypt-agriculture_pptx\Media.ppcx"/>
</p:tagLst>
</file>

<file path=ppt/tags/tag111.xml><?xml version="1.0" encoding="utf-8"?>
<p:tagLst xmlns:a="http://schemas.openxmlformats.org/drawingml/2006/main" xmlns:r="http://schemas.openxmlformats.org/officeDocument/2006/relationships" xmlns:p="http://schemas.openxmlformats.org/presentationml/2006/main">
  <p:tag name="MMPROD_SUBSTITUTION_ID" val="{390597DB-1096-4369-9BE9-9131E9F2B759}"/>
</p:tagLst>
</file>

<file path=ppt/tags/tag112.xml><?xml version="1.0" encoding="utf-8"?>
<p:tagLst xmlns:a="http://schemas.openxmlformats.org/drawingml/2006/main" xmlns:r="http://schemas.openxmlformats.org/officeDocument/2006/relationships" xmlns:p="http://schemas.openxmlformats.org/presentationml/2006/main">
  <p:tag name="PPSNARRATION" val="50,752833596,\\www.hort.purdue.edu\www\www.hort.purdue.edu\newcrop\ppt\egypt-agriculture_pptx\Media.ppcx"/>
</p:tagLst>
</file>

<file path=ppt/tags/tag113.xml><?xml version="1.0" encoding="utf-8"?>
<p:tagLst xmlns:a="http://schemas.openxmlformats.org/drawingml/2006/main" xmlns:r="http://schemas.openxmlformats.org/officeDocument/2006/relationships" xmlns:p="http://schemas.openxmlformats.org/presentationml/2006/main">
  <p:tag name="MMPROD_SUBSTITUTION_ID" val="{B567AC64-8634-4B25-97AC-0889E8A57361}"/>
</p:tagLst>
</file>

<file path=ppt/tags/tag114.xml><?xml version="1.0" encoding="utf-8"?>
<p:tagLst xmlns:a="http://schemas.openxmlformats.org/drawingml/2006/main" xmlns:r="http://schemas.openxmlformats.org/officeDocument/2006/relationships" xmlns:p="http://schemas.openxmlformats.org/presentationml/2006/main">
  <p:tag name="MMPROD_SUBSTITUTION_ID" val="{54C63079-7ADD-40BF-BF37-C0B1164C27AC}"/>
</p:tagLst>
</file>

<file path=ppt/tags/tag115.xml><?xml version="1.0" encoding="utf-8"?>
<p:tagLst xmlns:a="http://schemas.openxmlformats.org/drawingml/2006/main" xmlns:r="http://schemas.openxmlformats.org/officeDocument/2006/relationships" xmlns:p="http://schemas.openxmlformats.org/presentationml/2006/main">
  <p:tag name="MMPROD_SUBSTITUTION_ID" val="{77E3BA8F-271C-4EC8-90F3-1DC7D676A898}"/>
</p:tagLst>
</file>

<file path=ppt/tags/tag116.xml><?xml version="1.0" encoding="utf-8"?>
<p:tagLst xmlns:a="http://schemas.openxmlformats.org/drawingml/2006/main" xmlns:r="http://schemas.openxmlformats.org/officeDocument/2006/relationships" xmlns:p="http://schemas.openxmlformats.org/presentationml/2006/main">
  <p:tag name="PPSNARRATION" val="51,752833596,\\www.hort.purdue.edu\www\www.hort.purdue.edu\newcrop\ppt\egypt-agriculture_pptx\Media.ppcx"/>
</p:tagLst>
</file>

<file path=ppt/tags/tag117.xml><?xml version="1.0" encoding="utf-8"?>
<p:tagLst xmlns:a="http://schemas.openxmlformats.org/drawingml/2006/main" xmlns:r="http://schemas.openxmlformats.org/officeDocument/2006/relationships" xmlns:p="http://schemas.openxmlformats.org/presentationml/2006/main">
  <p:tag name="MMPROD_SUBSTITUTION_ID" val="{D8A8627D-5354-4479-9F96-2AEC57C4420C}"/>
</p:tagLst>
</file>

<file path=ppt/tags/tag118.xml><?xml version="1.0" encoding="utf-8"?>
<p:tagLst xmlns:a="http://schemas.openxmlformats.org/drawingml/2006/main" xmlns:r="http://schemas.openxmlformats.org/officeDocument/2006/relationships" xmlns:p="http://schemas.openxmlformats.org/presentationml/2006/main">
  <p:tag name="PPSNARRATION" val="52,752833596,\\www.hort.purdue.edu\www\www.hort.purdue.edu\newcrop\ppt\egypt-agriculture_pptx\Media.ppcx"/>
</p:tagLst>
</file>

<file path=ppt/tags/tag119.xml><?xml version="1.0" encoding="utf-8"?>
<p:tagLst xmlns:a="http://schemas.openxmlformats.org/drawingml/2006/main" xmlns:r="http://schemas.openxmlformats.org/officeDocument/2006/relationships" xmlns:p="http://schemas.openxmlformats.org/presentationml/2006/main">
  <p:tag name="MMPROD_SUBSTITUTION_ID" val="{3AE99AA7-B44A-4CE7-A500-C236C078EEEB}"/>
</p:tagLst>
</file>

<file path=ppt/tags/tag12.xml><?xml version="1.0" encoding="utf-8"?>
<p:tagLst xmlns:a="http://schemas.openxmlformats.org/drawingml/2006/main" xmlns:r="http://schemas.openxmlformats.org/officeDocument/2006/relationships" xmlns:p="http://schemas.openxmlformats.org/presentationml/2006/main">
  <p:tag name="MMPROD_SUBSTITUTION_ID" val="{D4B336DC-FE83-44AC-9B5B-785CDDDC50A3}"/>
</p:tagLst>
</file>

<file path=ppt/tags/tag120.xml><?xml version="1.0" encoding="utf-8"?>
<p:tagLst xmlns:a="http://schemas.openxmlformats.org/drawingml/2006/main" xmlns:r="http://schemas.openxmlformats.org/officeDocument/2006/relationships" xmlns:p="http://schemas.openxmlformats.org/presentationml/2006/main">
  <p:tag name="PPSNARRATION" val="53,752833596,\\www.hort.purdue.edu\www\www.hort.purdue.edu\newcrop\ppt\egypt-agriculture_pptx\Media.ppcx"/>
</p:tagLst>
</file>

<file path=ppt/tags/tag121.xml><?xml version="1.0" encoding="utf-8"?>
<p:tagLst xmlns:a="http://schemas.openxmlformats.org/drawingml/2006/main" xmlns:r="http://schemas.openxmlformats.org/officeDocument/2006/relationships" xmlns:p="http://schemas.openxmlformats.org/presentationml/2006/main">
  <p:tag name="MMPROD_SUBSTITUTION_ID" val="{76033803-429C-4867-BEBA-F733F9635E69}"/>
</p:tagLst>
</file>

<file path=ppt/tags/tag122.xml><?xml version="1.0" encoding="utf-8"?>
<p:tagLst xmlns:a="http://schemas.openxmlformats.org/drawingml/2006/main" xmlns:r="http://schemas.openxmlformats.org/officeDocument/2006/relationships" xmlns:p="http://schemas.openxmlformats.org/presentationml/2006/main">
  <p:tag name="PPSNARRATION" val="54,752833596,\\www.hort.purdue.edu\www\www.hort.purdue.edu\newcrop\ppt\egypt-agriculture_pptx\Media.ppcx"/>
</p:tagLst>
</file>

<file path=ppt/tags/tag123.xml><?xml version="1.0" encoding="utf-8"?>
<p:tagLst xmlns:a="http://schemas.openxmlformats.org/drawingml/2006/main" xmlns:r="http://schemas.openxmlformats.org/officeDocument/2006/relationships" xmlns:p="http://schemas.openxmlformats.org/presentationml/2006/main">
  <p:tag name="MMPROD_SUBSTITUTION_ID" val="{EBD2216E-890F-4E6E-B013-5AEE8BD79BF1}"/>
</p:tagLst>
</file>

<file path=ppt/tags/tag124.xml><?xml version="1.0" encoding="utf-8"?>
<p:tagLst xmlns:a="http://schemas.openxmlformats.org/drawingml/2006/main" xmlns:r="http://schemas.openxmlformats.org/officeDocument/2006/relationships" xmlns:p="http://schemas.openxmlformats.org/presentationml/2006/main">
  <p:tag name="PPSNARRATION" val="55,752833596,\\www.hort.purdue.edu\www\www.hort.purdue.edu\newcrop\ppt\egypt-agriculture_pptx\Media.ppcx"/>
</p:tagLst>
</file>

<file path=ppt/tags/tag125.xml><?xml version="1.0" encoding="utf-8"?>
<p:tagLst xmlns:a="http://schemas.openxmlformats.org/drawingml/2006/main" xmlns:r="http://schemas.openxmlformats.org/officeDocument/2006/relationships" xmlns:p="http://schemas.openxmlformats.org/presentationml/2006/main">
  <p:tag name="MMPROD_SUBSTITUTION_ID" val="{75C5FA75-F0D1-4003-88F4-29CCF0A2F1E1}"/>
</p:tagLst>
</file>

<file path=ppt/tags/tag126.xml><?xml version="1.0" encoding="utf-8"?>
<p:tagLst xmlns:a="http://schemas.openxmlformats.org/drawingml/2006/main" xmlns:r="http://schemas.openxmlformats.org/officeDocument/2006/relationships" xmlns:p="http://schemas.openxmlformats.org/presentationml/2006/main">
  <p:tag name="MMPROD_SUBSTITUTION_ID" val="{DD72BC27-8449-45F3-AAD5-6ADF0032CFA1}"/>
</p:tagLst>
</file>

<file path=ppt/tags/tag127.xml><?xml version="1.0" encoding="utf-8"?>
<p:tagLst xmlns:a="http://schemas.openxmlformats.org/drawingml/2006/main" xmlns:r="http://schemas.openxmlformats.org/officeDocument/2006/relationships" xmlns:p="http://schemas.openxmlformats.org/presentationml/2006/main">
  <p:tag name="MMPROD_SUBSTITUTION_ID" val="{EC543B24-3C66-44C8-83CB-2AF82A51ECCD}"/>
</p:tagLst>
</file>

<file path=ppt/tags/tag128.xml><?xml version="1.0" encoding="utf-8"?>
<p:tagLst xmlns:a="http://schemas.openxmlformats.org/drawingml/2006/main" xmlns:r="http://schemas.openxmlformats.org/officeDocument/2006/relationships" xmlns:p="http://schemas.openxmlformats.org/presentationml/2006/main">
  <p:tag name="PPSNARRATION" val="56,752833596,\\www.hort.purdue.edu\www\www.hort.purdue.edu\newcrop\ppt\egypt-agriculture_pptx\Media.ppcx"/>
</p:tagLst>
</file>

<file path=ppt/tags/tag129.xml><?xml version="1.0" encoding="utf-8"?>
<p:tagLst xmlns:a="http://schemas.openxmlformats.org/drawingml/2006/main" xmlns:r="http://schemas.openxmlformats.org/officeDocument/2006/relationships" xmlns:p="http://schemas.openxmlformats.org/presentationml/2006/main">
  <p:tag name="MMPROD_SUBSTITUTION_ID" val="{C265B48E-D8B5-4FAE-AC5A-012576318A48}"/>
</p:tagLst>
</file>

<file path=ppt/tags/tag13.xml><?xml version="1.0" encoding="utf-8"?>
<p:tagLst xmlns:a="http://schemas.openxmlformats.org/drawingml/2006/main" xmlns:r="http://schemas.openxmlformats.org/officeDocument/2006/relationships" xmlns:p="http://schemas.openxmlformats.org/presentationml/2006/main">
  <p:tag name="MMPROD_SUBSTITUTION_ID" val="{81D039C6-5F01-4510-B270-9B7B37DECDA4}"/>
</p:tagLst>
</file>

<file path=ppt/tags/tag130.xml><?xml version="1.0" encoding="utf-8"?>
<p:tagLst xmlns:a="http://schemas.openxmlformats.org/drawingml/2006/main" xmlns:r="http://schemas.openxmlformats.org/officeDocument/2006/relationships" xmlns:p="http://schemas.openxmlformats.org/presentationml/2006/main">
  <p:tag name="PPSNARRATION" val="57,752833596,\\www.hort.purdue.edu\www\www.hort.purdue.edu\newcrop\ppt\egypt-agriculture_pptx\Media.ppcx"/>
</p:tagLst>
</file>

<file path=ppt/tags/tag131.xml><?xml version="1.0" encoding="utf-8"?>
<p:tagLst xmlns:a="http://schemas.openxmlformats.org/drawingml/2006/main" xmlns:r="http://schemas.openxmlformats.org/officeDocument/2006/relationships" xmlns:p="http://schemas.openxmlformats.org/presentationml/2006/main">
  <p:tag name="MMPROD_SUBSTITUTION_ID" val="{FDA11E0A-972C-4A9A-B6FC-F53D10DBF0A8}"/>
</p:tagLst>
</file>

<file path=ppt/tags/tag132.xml><?xml version="1.0" encoding="utf-8"?>
<p:tagLst xmlns:a="http://schemas.openxmlformats.org/drawingml/2006/main" xmlns:r="http://schemas.openxmlformats.org/officeDocument/2006/relationships" xmlns:p="http://schemas.openxmlformats.org/presentationml/2006/main">
  <p:tag name="MMPROD_SUBSTITUTION_ID" val="{BC174404-A6D7-452A-8B10-61210B1AAD78}"/>
</p:tagLst>
</file>

<file path=ppt/tags/tag133.xml><?xml version="1.0" encoding="utf-8"?>
<p:tagLst xmlns:a="http://schemas.openxmlformats.org/drawingml/2006/main" xmlns:r="http://schemas.openxmlformats.org/officeDocument/2006/relationships" xmlns:p="http://schemas.openxmlformats.org/presentationml/2006/main">
  <p:tag name="MMPROD_SUBSTITUTION_ID" val="{0E9E4897-C395-4434-9952-9AC5EEDA0FC9}"/>
</p:tagLst>
</file>

<file path=ppt/tags/tag134.xml><?xml version="1.0" encoding="utf-8"?>
<p:tagLst xmlns:a="http://schemas.openxmlformats.org/drawingml/2006/main" xmlns:r="http://schemas.openxmlformats.org/officeDocument/2006/relationships" xmlns:p="http://schemas.openxmlformats.org/presentationml/2006/main">
  <p:tag name="PPSNARRATION" val="58,752833596,\\www.hort.purdue.edu\www\www.hort.purdue.edu\newcrop\ppt\egypt-agriculture_pptx\Media.ppcx"/>
</p:tagLst>
</file>

<file path=ppt/tags/tag135.xml><?xml version="1.0" encoding="utf-8"?>
<p:tagLst xmlns:a="http://schemas.openxmlformats.org/drawingml/2006/main" xmlns:r="http://schemas.openxmlformats.org/officeDocument/2006/relationships" xmlns:p="http://schemas.openxmlformats.org/presentationml/2006/main">
  <p:tag name="MMPROD_SUBSTITUTION_ID" val="{87555021-56CE-4E2F-8A64-8AF7CDF10694}"/>
</p:tagLst>
</file>

<file path=ppt/tags/tag136.xml><?xml version="1.0" encoding="utf-8"?>
<p:tagLst xmlns:a="http://schemas.openxmlformats.org/drawingml/2006/main" xmlns:r="http://schemas.openxmlformats.org/officeDocument/2006/relationships" xmlns:p="http://schemas.openxmlformats.org/presentationml/2006/main">
  <p:tag name="MMPROD_SUBSTITUTION_ID" val="{AF4F4DC1-4237-4155-84B6-C95FAF7A8FAD}"/>
</p:tagLst>
</file>

<file path=ppt/tags/tag137.xml><?xml version="1.0" encoding="utf-8"?>
<p:tagLst xmlns:a="http://schemas.openxmlformats.org/drawingml/2006/main" xmlns:r="http://schemas.openxmlformats.org/officeDocument/2006/relationships" xmlns:p="http://schemas.openxmlformats.org/presentationml/2006/main">
  <p:tag name="MMPROD_SUBSTITUTION_ID" val="{40B10E79-88F7-4A6C-914C-60F691241FC4}"/>
</p:tagLst>
</file>

<file path=ppt/tags/tag138.xml><?xml version="1.0" encoding="utf-8"?>
<p:tagLst xmlns:a="http://schemas.openxmlformats.org/drawingml/2006/main" xmlns:r="http://schemas.openxmlformats.org/officeDocument/2006/relationships" xmlns:p="http://schemas.openxmlformats.org/presentationml/2006/main">
  <p:tag name="PPSNARRATION" val="59,752833596,\\www.hort.purdue.edu\www\www.hort.purdue.edu\newcrop\ppt\egypt-agriculture_pptx\Media.ppcx"/>
</p:tagLst>
</file>

<file path=ppt/tags/tag139.xml><?xml version="1.0" encoding="utf-8"?>
<p:tagLst xmlns:a="http://schemas.openxmlformats.org/drawingml/2006/main" xmlns:r="http://schemas.openxmlformats.org/officeDocument/2006/relationships" xmlns:p="http://schemas.openxmlformats.org/presentationml/2006/main">
  <p:tag name="MMPROD_SUBSTITUTION_ID" val="{0F2A1A81-1E22-4B45-8D00-EB07A5355CA2}"/>
</p:tagLst>
</file>

<file path=ppt/tags/tag14.xml><?xml version="1.0" encoding="utf-8"?>
<p:tagLst xmlns:a="http://schemas.openxmlformats.org/drawingml/2006/main" xmlns:r="http://schemas.openxmlformats.org/officeDocument/2006/relationships" xmlns:p="http://schemas.openxmlformats.org/presentationml/2006/main">
  <p:tag name="PPSNARRATION" val="5,752833596,\\www.hort.purdue.edu\www\www.hort.purdue.edu\newcrop\ppt\egypt-agriculture_pptx\Media.ppcx"/>
</p:tagLst>
</file>

<file path=ppt/tags/tag140.xml><?xml version="1.0" encoding="utf-8"?>
<p:tagLst xmlns:a="http://schemas.openxmlformats.org/drawingml/2006/main" xmlns:r="http://schemas.openxmlformats.org/officeDocument/2006/relationships" xmlns:p="http://schemas.openxmlformats.org/presentationml/2006/main">
  <p:tag name="MMPROD_SUBSTITUTION_ID" val="{545C62D0-8490-4346-99FF-9D9C8A8124B3}"/>
</p:tagLst>
</file>

<file path=ppt/tags/tag141.xml><?xml version="1.0" encoding="utf-8"?>
<p:tagLst xmlns:a="http://schemas.openxmlformats.org/drawingml/2006/main" xmlns:r="http://schemas.openxmlformats.org/officeDocument/2006/relationships" xmlns:p="http://schemas.openxmlformats.org/presentationml/2006/main">
  <p:tag name="MMPROD_SUBSTITUTION_ID" val="{78A6ADEC-4377-4D66-8A57-A6DE823C68C8}"/>
</p:tagLst>
</file>

<file path=ppt/tags/tag142.xml><?xml version="1.0" encoding="utf-8"?>
<p:tagLst xmlns:a="http://schemas.openxmlformats.org/drawingml/2006/main" xmlns:r="http://schemas.openxmlformats.org/officeDocument/2006/relationships" xmlns:p="http://schemas.openxmlformats.org/presentationml/2006/main">
  <p:tag name="PPSNARRATION" val="60,752833596,\\www.hort.purdue.edu\www\www.hort.purdue.edu\newcrop\ppt\egypt-agriculture_pptx\Media.ppcx"/>
</p:tagLst>
</file>

<file path=ppt/tags/tag143.xml><?xml version="1.0" encoding="utf-8"?>
<p:tagLst xmlns:a="http://schemas.openxmlformats.org/drawingml/2006/main" xmlns:r="http://schemas.openxmlformats.org/officeDocument/2006/relationships" xmlns:p="http://schemas.openxmlformats.org/presentationml/2006/main">
  <p:tag name="MMPROD_SUBSTITUTION_ID" val="{EA63740F-A7AA-475F-9B0A-2D15D3C0C108}"/>
</p:tagLst>
</file>

<file path=ppt/tags/tag144.xml><?xml version="1.0" encoding="utf-8"?>
<p:tagLst xmlns:a="http://schemas.openxmlformats.org/drawingml/2006/main" xmlns:r="http://schemas.openxmlformats.org/officeDocument/2006/relationships" xmlns:p="http://schemas.openxmlformats.org/presentationml/2006/main">
  <p:tag name="PPSNARRATION" val="61,752833596,\\www.hort.purdue.edu\www\www.hort.purdue.edu\newcrop\ppt\egypt-agriculture_pptx\Media.ppcx"/>
</p:tagLst>
</file>

<file path=ppt/tags/tag145.xml><?xml version="1.0" encoding="utf-8"?>
<p:tagLst xmlns:a="http://schemas.openxmlformats.org/drawingml/2006/main" xmlns:r="http://schemas.openxmlformats.org/officeDocument/2006/relationships" xmlns:p="http://schemas.openxmlformats.org/presentationml/2006/main">
  <p:tag name="MMPROD_SUBSTITUTION_ID" val="{6D5CFD2F-4D75-4494-918E-71DCD371743B}"/>
</p:tagLst>
</file>

<file path=ppt/tags/tag146.xml><?xml version="1.0" encoding="utf-8"?>
<p:tagLst xmlns:a="http://schemas.openxmlformats.org/drawingml/2006/main" xmlns:r="http://schemas.openxmlformats.org/officeDocument/2006/relationships" xmlns:p="http://schemas.openxmlformats.org/presentationml/2006/main">
  <p:tag name="PPSNARRATION" val="62,752833596,\\www.hort.purdue.edu\www\www.hort.purdue.edu\newcrop\ppt\egypt-agriculture_pptx\Media.ppcx"/>
</p:tagLst>
</file>

<file path=ppt/tags/tag147.xml><?xml version="1.0" encoding="utf-8"?>
<p:tagLst xmlns:a="http://schemas.openxmlformats.org/drawingml/2006/main" xmlns:r="http://schemas.openxmlformats.org/officeDocument/2006/relationships" xmlns:p="http://schemas.openxmlformats.org/presentationml/2006/main">
  <p:tag name="MMPROD_SUBSTITUTION_ID" val="{A227CD0D-C6C8-4B2E-B6E8-9C32559F6B0E}"/>
</p:tagLst>
</file>

<file path=ppt/tags/tag148.xml><?xml version="1.0" encoding="utf-8"?>
<p:tagLst xmlns:a="http://schemas.openxmlformats.org/drawingml/2006/main" xmlns:r="http://schemas.openxmlformats.org/officeDocument/2006/relationships" xmlns:p="http://schemas.openxmlformats.org/presentationml/2006/main">
  <p:tag name="MMPROD_SUBSTITUTION_ID" val="{6CDF8540-0081-4A14-B041-580335BC997B}"/>
</p:tagLst>
</file>

<file path=ppt/tags/tag149.xml><?xml version="1.0" encoding="utf-8"?>
<p:tagLst xmlns:a="http://schemas.openxmlformats.org/drawingml/2006/main" xmlns:r="http://schemas.openxmlformats.org/officeDocument/2006/relationships" xmlns:p="http://schemas.openxmlformats.org/presentationml/2006/main">
  <p:tag name="MMPROD_SUBSTITUTION_ID" val="{F2482A42-7E62-4672-A2B3-C5CADFB05F28}"/>
</p:tagLst>
</file>

<file path=ppt/tags/tag15.xml><?xml version="1.0" encoding="utf-8"?>
<p:tagLst xmlns:a="http://schemas.openxmlformats.org/drawingml/2006/main" xmlns:r="http://schemas.openxmlformats.org/officeDocument/2006/relationships" xmlns:p="http://schemas.openxmlformats.org/presentationml/2006/main">
  <p:tag name="MMPROD_SUBSTITUTION_ID" val="{223179EF-A87C-46BE-A932-C54B6DB2DC96}"/>
</p:tagLst>
</file>

<file path=ppt/tags/tag150.xml><?xml version="1.0" encoding="utf-8"?>
<p:tagLst xmlns:a="http://schemas.openxmlformats.org/drawingml/2006/main" xmlns:r="http://schemas.openxmlformats.org/officeDocument/2006/relationships" xmlns:p="http://schemas.openxmlformats.org/presentationml/2006/main">
  <p:tag name="PPSNARRATION" val="63,752833596,\\www.hort.purdue.edu\www\www.hort.purdue.edu\newcrop\ppt\egypt-agriculture_pptx\Media.ppcx"/>
</p:tagLst>
</file>

<file path=ppt/tags/tag151.xml><?xml version="1.0" encoding="utf-8"?>
<p:tagLst xmlns:a="http://schemas.openxmlformats.org/drawingml/2006/main" xmlns:r="http://schemas.openxmlformats.org/officeDocument/2006/relationships" xmlns:p="http://schemas.openxmlformats.org/presentationml/2006/main">
  <p:tag name="MMPROD_SUBSTITUTION_ID" val="{52BC5BEC-7B26-4F15-9B09-E9983C834143}"/>
</p:tagLst>
</file>

<file path=ppt/tags/tag152.xml><?xml version="1.0" encoding="utf-8"?>
<p:tagLst xmlns:a="http://schemas.openxmlformats.org/drawingml/2006/main" xmlns:r="http://schemas.openxmlformats.org/officeDocument/2006/relationships" xmlns:p="http://schemas.openxmlformats.org/presentationml/2006/main">
  <p:tag name="PPSNARRATION" val="64,752833596,\\www.hort.purdue.edu\www\www.hort.purdue.edu\newcrop\ppt\egypt-agriculture_pptx\Media.ppcx"/>
</p:tagLst>
</file>

<file path=ppt/tags/tag153.xml><?xml version="1.0" encoding="utf-8"?>
<p:tagLst xmlns:a="http://schemas.openxmlformats.org/drawingml/2006/main" xmlns:r="http://schemas.openxmlformats.org/officeDocument/2006/relationships" xmlns:p="http://schemas.openxmlformats.org/presentationml/2006/main">
  <p:tag name="MMPROD_SUBSTITUTION_ID" val="{BE8B958F-6458-4F88-B922-3BD2A52ACEA6}"/>
</p:tagLst>
</file>

<file path=ppt/tags/tag154.xml><?xml version="1.0" encoding="utf-8"?>
<p:tagLst xmlns:a="http://schemas.openxmlformats.org/drawingml/2006/main" xmlns:r="http://schemas.openxmlformats.org/officeDocument/2006/relationships" xmlns:p="http://schemas.openxmlformats.org/presentationml/2006/main">
  <p:tag name="PPSNARRATION" val="65,752833596,\\www.hort.purdue.edu\www\www.hort.purdue.edu\newcrop\ppt\egypt-agriculture_pptx\Media.ppcx"/>
</p:tagLst>
</file>

<file path=ppt/tags/tag155.xml><?xml version="1.0" encoding="utf-8"?>
<p:tagLst xmlns:a="http://schemas.openxmlformats.org/drawingml/2006/main" xmlns:r="http://schemas.openxmlformats.org/officeDocument/2006/relationships" xmlns:p="http://schemas.openxmlformats.org/presentationml/2006/main">
  <p:tag name="MMPROD_SUBSTITUTION_ID" val="{F8111581-509D-476E-ACE6-9133C08FB0AE}"/>
</p:tagLst>
</file>

<file path=ppt/tags/tag156.xml><?xml version="1.0" encoding="utf-8"?>
<p:tagLst xmlns:a="http://schemas.openxmlformats.org/drawingml/2006/main" xmlns:r="http://schemas.openxmlformats.org/officeDocument/2006/relationships" xmlns:p="http://schemas.openxmlformats.org/presentationml/2006/main">
  <p:tag name="MMPROD_SUBSTITUTION_ID" val="{BEFC0016-5724-48DD-BE40-8508B1989D26}"/>
</p:tagLst>
</file>

<file path=ppt/tags/tag157.xml><?xml version="1.0" encoding="utf-8"?>
<p:tagLst xmlns:a="http://schemas.openxmlformats.org/drawingml/2006/main" xmlns:r="http://schemas.openxmlformats.org/officeDocument/2006/relationships" xmlns:p="http://schemas.openxmlformats.org/presentationml/2006/main">
  <p:tag name="MMPROD_SUBSTITUTION_ID" val="{F652FFF8-7EA1-4D5C-82C4-FFF13FBB112A}"/>
</p:tagLst>
</file>

<file path=ppt/tags/tag158.xml><?xml version="1.0" encoding="utf-8"?>
<p:tagLst xmlns:a="http://schemas.openxmlformats.org/drawingml/2006/main" xmlns:r="http://schemas.openxmlformats.org/officeDocument/2006/relationships" xmlns:p="http://schemas.openxmlformats.org/presentationml/2006/main">
  <p:tag name="MMPROD_SUBSTITUTION_ID" val="{0043F778-B22E-4EFE-BAAD-CCD2F0864357}"/>
</p:tagLst>
</file>

<file path=ppt/tags/tag159.xml><?xml version="1.0" encoding="utf-8"?>
<p:tagLst xmlns:a="http://schemas.openxmlformats.org/drawingml/2006/main" xmlns:r="http://schemas.openxmlformats.org/officeDocument/2006/relationships" xmlns:p="http://schemas.openxmlformats.org/presentationml/2006/main">
  <p:tag name="PPSNARRATION" val="66,752833596,\\www.hort.purdue.edu\www\www.hort.purdue.edu\newcrop\ppt\egypt-agriculture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6,752833596,\\www.hort.purdue.edu\www\www.hort.purdue.edu\newcrop\ppt\egypt-agriculture_pptx\Media.ppcx"/>
</p:tagLst>
</file>

<file path=ppt/tags/tag160.xml><?xml version="1.0" encoding="utf-8"?>
<p:tagLst xmlns:a="http://schemas.openxmlformats.org/drawingml/2006/main" xmlns:r="http://schemas.openxmlformats.org/officeDocument/2006/relationships" xmlns:p="http://schemas.openxmlformats.org/presentationml/2006/main">
  <p:tag name="MMPROD_SUBSTITUTION_ID" val="{6FDC5C2A-2012-4145-8240-46B3F5D7B676}"/>
</p:tagLst>
</file>

<file path=ppt/tags/tag161.xml><?xml version="1.0" encoding="utf-8"?>
<p:tagLst xmlns:a="http://schemas.openxmlformats.org/drawingml/2006/main" xmlns:r="http://schemas.openxmlformats.org/officeDocument/2006/relationships" xmlns:p="http://schemas.openxmlformats.org/presentationml/2006/main">
  <p:tag name="MMPROD_SUBSTITUTION_ID" val="{2A66EE1C-7FA3-4091-81EA-AF7D355D0202}"/>
</p:tagLst>
</file>

<file path=ppt/tags/tag162.xml><?xml version="1.0" encoding="utf-8"?>
<p:tagLst xmlns:a="http://schemas.openxmlformats.org/drawingml/2006/main" xmlns:r="http://schemas.openxmlformats.org/officeDocument/2006/relationships" xmlns:p="http://schemas.openxmlformats.org/presentationml/2006/main">
  <p:tag name="MMPROD_SUBSTITUTION_ID" val="{28D33CC8-562E-4173-9D34-8E1725C14D8B}"/>
</p:tagLst>
</file>

<file path=ppt/tags/tag163.xml><?xml version="1.0" encoding="utf-8"?>
<p:tagLst xmlns:a="http://schemas.openxmlformats.org/drawingml/2006/main" xmlns:r="http://schemas.openxmlformats.org/officeDocument/2006/relationships" xmlns:p="http://schemas.openxmlformats.org/presentationml/2006/main">
  <p:tag name="PPSNARRATION" val="67,752833596,\\www.hort.purdue.edu\www\www.hort.purdue.edu\newcrop\ppt\egypt-agriculture_pptx\Media.ppcx"/>
</p:tagLst>
</file>

<file path=ppt/tags/tag164.xml><?xml version="1.0" encoding="utf-8"?>
<p:tagLst xmlns:a="http://schemas.openxmlformats.org/drawingml/2006/main" xmlns:r="http://schemas.openxmlformats.org/officeDocument/2006/relationships" xmlns:p="http://schemas.openxmlformats.org/presentationml/2006/main">
  <p:tag name="MMPROD_SUBSTITUTION_ID" val="{45551218-1738-4A2B-80EE-2426E50CD3B6}"/>
</p:tagLst>
</file>

<file path=ppt/tags/tag165.xml><?xml version="1.0" encoding="utf-8"?>
<p:tagLst xmlns:a="http://schemas.openxmlformats.org/drawingml/2006/main" xmlns:r="http://schemas.openxmlformats.org/officeDocument/2006/relationships" xmlns:p="http://schemas.openxmlformats.org/presentationml/2006/main">
  <p:tag name="PPSNARRATION" val="68,752833596,\\www.hort.purdue.edu\www\www.hort.purdue.edu\newcrop\ppt\egypt-agriculture_pptx\Media.ppcx"/>
</p:tagLst>
</file>

<file path=ppt/tags/tag166.xml><?xml version="1.0" encoding="utf-8"?>
<p:tagLst xmlns:a="http://schemas.openxmlformats.org/drawingml/2006/main" xmlns:r="http://schemas.openxmlformats.org/officeDocument/2006/relationships" xmlns:p="http://schemas.openxmlformats.org/presentationml/2006/main">
  <p:tag name="MMPROD_SUBSTITUTION_ID" val="{6E9D0CB2-B820-423C-904B-8EAFD14BBB30}"/>
</p:tagLst>
</file>

<file path=ppt/tags/tag167.xml><?xml version="1.0" encoding="utf-8"?>
<p:tagLst xmlns:a="http://schemas.openxmlformats.org/drawingml/2006/main" xmlns:r="http://schemas.openxmlformats.org/officeDocument/2006/relationships" xmlns:p="http://schemas.openxmlformats.org/presentationml/2006/main">
  <p:tag name="PPSNARRATION" val="69,752833596,\\www.hort.purdue.edu\www\www.hort.purdue.edu\newcrop\ppt\egypt-agriculture_pptx\Media.ppcx"/>
</p:tagLst>
</file>

<file path=ppt/tags/tag168.xml><?xml version="1.0" encoding="utf-8"?>
<p:tagLst xmlns:a="http://schemas.openxmlformats.org/drawingml/2006/main" xmlns:r="http://schemas.openxmlformats.org/officeDocument/2006/relationships" xmlns:p="http://schemas.openxmlformats.org/presentationml/2006/main">
  <p:tag name="MMPROD_SUBSTITUTION_ID" val="{002EED75-9245-4B36-944B-5E4DB448310E}"/>
</p:tagLst>
</file>

<file path=ppt/tags/tag169.xml><?xml version="1.0" encoding="utf-8"?>
<p:tagLst xmlns:a="http://schemas.openxmlformats.org/drawingml/2006/main" xmlns:r="http://schemas.openxmlformats.org/officeDocument/2006/relationships" xmlns:p="http://schemas.openxmlformats.org/presentationml/2006/main">
  <p:tag name="PPSNARRATION" val="70,752833596,\\www.hort.purdue.edu\www\www.hort.purdue.edu\newcrop\ppt\egypt-agriculture_pptx\Media.ppcx"/>
</p:tagLst>
</file>

<file path=ppt/tags/tag17.xml><?xml version="1.0" encoding="utf-8"?>
<p:tagLst xmlns:a="http://schemas.openxmlformats.org/drawingml/2006/main" xmlns:r="http://schemas.openxmlformats.org/officeDocument/2006/relationships" xmlns:p="http://schemas.openxmlformats.org/presentationml/2006/main">
  <p:tag name="MMPROD_SUBSTITUTION_ID" val="{1E977047-44C4-4DE6-9B27-1EE455929F75}"/>
</p:tagLst>
</file>

<file path=ppt/tags/tag170.xml><?xml version="1.0" encoding="utf-8"?>
<p:tagLst xmlns:a="http://schemas.openxmlformats.org/drawingml/2006/main" xmlns:r="http://schemas.openxmlformats.org/officeDocument/2006/relationships" xmlns:p="http://schemas.openxmlformats.org/presentationml/2006/main">
  <p:tag name="MMPROD_SUBSTITUTION_ID" val="{477CF0A0-CB6F-4567-AF45-D3D4758F8023}"/>
</p:tagLst>
</file>

<file path=ppt/tags/tag171.xml><?xml version="1.0" encoding="utf-8"?>
<p:tagLst xmlns:a="http://schemas.openxmlformats.org/drawingml/2006/main" xmlns:r="http://schemas.openxmlformats.org/officeDocument/2006/relationships" xmlns:p="http://schemas.openxmlformats.org/presentationml/2006/main">
  <p:tag name="MMPROD_SUBSTITUTION_ID" val="{37B4ED28-2C6C-4581-A0FB-7FC0CC5BCFA3}"/>
</p:tagLst>
</file>

<file path=ppt/tags/tag172.xml><?xml version="1.0" encoding="utf-8"?>
<p:tagLst xmlns:a="http://schemas.openxmlformats.org/drawingml/2006/main" xmlns:r="http://schemas.openxmlformats.org/officeDocument/2006/relationships" xmlns:p="http://schemas.openxmlformats.org/presentationml/2006/main">
  <p:tag name="PPSNARRATION" val="71,752833596,\\www.hort.purdue.edu\www\www.hort.purdue.edu\newcrop\ppt\egypt-agriculture_pptx\Media.ppcx"/>
</p:tagLst>
</file>

<file path=ppt/tags/tag173.xml><?xml version="1.0" encoding="utf-8"?>
<p:tagLst xmlns:a="http://schemas.openxmlformats.org/drawingml/2006/main" xmlns:r="http://schemas.openxmlformats.org/officeDocument/2006/relationships" xmlns:p="http://schemas.openxmlformats.org/presentationml/2006/main">
  <p:tag name="MMPROD_SUBSTITUTION_ID" val="{7958B9E7-DE9C-4151-8E69-578A855AAD50}"/>
</p:tagLst>
</file>

<file path=ppt/tags/tag174.xml><?xml version="1.0" encoding="utf-8"?>
<p:tagLst xmlns:a="http://schemas.openxmlformats.org/drawingml/2006/main" xmlns:r="http://schemas.openxmlformats.org/officeDocument/2006/relationships" xmlns:p="http://schemas.openxmlformats.org/presentationml/2006/main">
  <p:tag name="PPSNARRATION" val="72,752833596,\\www.hort.purdue.edu\www\www.hort.purdue.edu\newcrop\ppt\egypt-agriculture_pptx\Media.ppcx"/>
</p:tagLst>
</file>

<file path=ppt/tags/tag175.xml><?xml version="1.0" encoding="utf-8"?>
<p:tagLst xmlns:a="http://schemas.openxmlformats.org/drawingml/2006/main" xmlns:r="http://schemas.openxmlformats.org/officeDocument/2006/relationships" xmlns:p="http://schemas.openxmlformats.org/presentationml/2006/main">
  <p:tag name="MMPROD_SUBSTITUTION_ID" val="{4AAD1012-C188-4586-8E15-337D8C399EC7}"/>
</p:tagLst>
</file>

<file path=ppt/tags/tag176.xml><?xml version="1.0" encoding="utf-8"?>
<p:tagLst xmlns:a="http://schemas.openxmlformats.org/drawingml/2006/main" xmlns:r="http://schemas.openxmlformats.org/officeDocument/2006/relationships" xmlns:p="http://schemas.openxmlformats.org/presentationml/2006/main">
  <p:tag name="MMPROD_SUBSTITUTION_ID" val="{7843E274-2B8B-46EC-BDF9-C12AE9CEB1A2}"/>
</p:tagLst>
</file>

<file path=ppt/tags/tag177.xml><?xml version="1.0" encoding="utf-8"?>
<p:tagLst xmlns:a="http://schemas.openxmlformats.org/drawingml/2006/main" xmlns:r="http://schemas.openxmlformats.org/officeDocument/2006/relationships" xmlns:p="http://schemas.openxmlformats.org/presentationml/2006/main">
  <p:tag name="PPSNARRATION" val="73,752833596,\\www.hort.purdue.edu\www\www.hort.purdue.edu\newcrop\ppt\egypt-agriculture_pptx\Media.ppcx"/>
</p:tagLst>
</file>

<file path=ppt/tags/tag178.xml><?xml version="1.0" encoding="utf-8"?>
<p:tagLst xmlns:a="http://schemas.openxmlformats.org/drawingml/2006/main" xmlns:r="http://schemas.openxmlformats.org/officeDocument/2006/relationships" xmlns:p="http://schemas.openxmlformats.org/presentationml/2006/main">
  <p:tag name="MMPROD_SUBSTITUTION_ID" val="{29F5C781-34B8-4428-BDC0-6E307F1E321B}"/>
</p:tagLst>
</file>

<file path=ppt/tags/tag179.xml><?xml version="1.0" encoding="utf-8"?>
<p:tagLst xmlns:a="http://schemas.openxmlformats.org/drawingml/2006/main" xmlns:r="http://schemas.openxmlformats.org/officeDocument/2006/relationships" xmlns:p="http://schemas.openxmlformats.org/presentationml/2006/main">
  <p:tag name="PPSNARRATION" val="74,752833596,\\www.hort.purdue.edu\www\www.hort.purdue.edu\newcrop\ppt\egypt-agriculture_pptx\Media.ppcx"/>
</p:tagLst>
</file>

<file path=ppt/tags/tag18.xml><?xml version="1.0" encoding="utf-8"?>
<p:tagLst xmlns:a="http://schemas.openxmlformats.org/drawingml/2006/main" xmlns:r="http://schemas.openxmlformats.org/officeDocument/2006/relationships" xmlns:p="http://schemas.openxmlformats.org/presentationml/2006/main">
  <p:tag name="MMPROD_SUBSTITUTION_ID" val="{4E55FC3E-8D32-4E06-9060-F50FE488B423}"/>
</p:tagLst>
</file>

<file path=ppt/tags/tag180.xml><?xml version="1.0" encoding="utf-8"?>
<p:tagLst xmlns:a="http://schemas.openxmlformats.org/drawingml/2006/main" xmlns:r="http://schemas.openxmlformats.org/officeDocument/2006/relationships" xmlns:p="http://schemas.openxmlformats.org/presentationml/2006/main">
  <p:tag name="MMPROD_SUBSTITUTION_ID" val="{6D0868FB-CC53-4C6F-BC40-0EBC7C67F576}"/>
</p:tagLst>
</file>

<file path=ppt/tags/tag181.xml><?xml version="1.0" encoding="utf-8"?>
<p:tagLst xmlns:a="http://schemas.openxmlformats.org/drawingml/2006/main" xmlns:r="http://schemas.openxmlformats.org/officeDocument/2006/relationships" xmlns:p="http://schemas.openxmlformats.org/presentationml/2006/main">
  <p:tag name="PPSNARRATION" val="75,752833596,\\www.hort.purdue.edu\www\www.hort.purdue.edu\newcrop\ppt\egypt-agriculture_pptx\Media.ppcx"/>
</p:tagLst>
</file>

<file path=ppt/tags/tag182.xml><?xml version="1.0" encoding="utf-8"?>
<p:tagLst xmlns:a="http://schemas.openxmlformats.org/drawingml/2006/main" xmlns:r="http://schemas.openxmlformats.org/officeDocument/2006/relationships" xmlns:p="http://schemas.openxmlformats.org/presentationml/2006/main">
  <p:tag name="MMPROD_SUBSTITUTION_ID" val="{A0A54622-1781-4A42-87AE-B42D5B00C5EF}"/>
</p:tagLst>
</file>

<file path=ppt/tags/tag183.xml><?xml version="1.0" encoding="utf-8"?>
<p:tagLst xmlns:a="http://schemas.openxmlformats.org/drawingml/2006/main" xmlns:r="http://schemas.openxmlformats.org/officeDocument/2006/relationships" xmlns:p="http://schemas.openxmlformats.org/presentationml/2006/main">
  <p:tag name="PPSNARRATION" val="76,752833596,\\www.hort.purdue.edu\www\www.hort.purdue.edu\newcrop\ppt\egypt-agriculture_pptx\Media.ppcx"/>
</p:tagLst>
</file>

<file path=ppt/tags/tag184.xml><?xml version="1.0" encoding="utf-8"?>
<p:tagLst xmlns:a="http://schemas.openxmlformats.org/drawingml/2006/main" xmlns:r="http://schemas.openxmlformats.org/officeDocument/2006/relationships" xmlns:p="http://schemas.openxmlformats.org/presentationml/2006/main">
  <p:tag name="MMPROD_SUBSTITUTION_ID" val="{E3ADEE7C-1D67-4FE2-B87C-7380C3B47AAB}"/>
</p:tagLst>
</file>

<file path=ppt/tags/tag185.xml><?xml version="1.0" encoding="utf-8"?>
<p:tagLst xmlns:a="http://schemas.openxmlformats.org/drawingml/2006/main" xmlns:r="http://schemas.openxmlformats.org/officeDocument/2006/relationships" xmlns:p="http://schemas.openxmlformats.org/presentationml/2006/main">
  <p:tag name="MMPROD_SUBSTITUTION_ID" val="{4B73290D-C976-41CE-8CC7-040FD7BD324F}"/>
</p:tagLst>
</file>

<file path=ppt/tags/tag186.xml><?xml version="1.0" encoding="utf-8"?>
<p:tagLst xmlns:a="http://schemas.openxmlformats.org/drawingml/2006/main" xmlns:r="http://schemas.openxmlformats.org/officeDocument/2006/relationships" xmlns:p="http://schemas.openxmlformats.org/presentationml/2006/main">
  <p:tag name="MMPROD_SUBSTITUTION_ID" val="{115435AF-B174-4BEA-AE56-A052F25F84E7}"/>
</p:tagLst>
</file>

<file path=ppt/tags/tag187.xml><?xml version="1.0" encoding="utf-8"?>
<p:tagLst xmlns:a="http://schemas.openxmlformats.org/drawingml/2006/main" xmlns:r="http://schemas.openxmlformats.org/officeDocument/2006/relationships" xmlns:p="http://schemas.openxmlformats.org/presentationml/2006/main">
  <p:tag name="PPSNARRATION" val="77,752833596,\\www.hort.purdue.edu\www\www.hort.purdue.edu\newcrop\ppt\egypt-agriculture_pptx\Media.ppcx"/>
</p:tagLst>
</file>

<file path=ppt/tags/tag188.xml><?xml version="1.0" encoding="utf-8"?>
<p:tagLst xmlns:a="http://schemas.openxmlformats.org/drawingml/2006/main" xmlns:r="http://schemas.openxmlformats.org/officeDocument/2006/relationships" xmlns:p="http://schemas.openxmlformats.org/presentationml/2006/main">
  <p:tag name="MMPROD_SUBSTITUTION_ID" val="{6EA7FA29-FAF8-4F5E-BD85-BDD039B58525}"/>
</p:tagLst>
</file>

<file path=ppt/tags/tag189.xml><?xml version="1.0" encoding="utf-8"?>
<p:tagLst xmlns:a="http://schemas.openxmlformats.org/drawingml/2006/main" xmlns:r="http://schemas.openxmlformats.org/officeDocument/2006/relationships" xmlns:p="http://schemas.openxmlformats.org/presentationml/2006/main">
  <p:tag name="PPSNARRATION" val="78,752833596,\\www.hort.purdue.edu\www\www.hort.purdue.edu\newcrop\ppt\egypt-agriculture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7,752833596,\\www.hort.purdue.edu\www\www.hort.purdue.edu\newcrop\ppt\egypt-agriculture_pptx\Media.ppcx"/>
</p:tagLst>
</file>

<file path=ppt/tags/tag190.xml><?xml version="1.0" encoding="utf-8"?>
<p:tagLst xmlns:a="http://schemas.openxmlformats.org/drawingml/2006/main" xmlns:r="http://schemas.openxmlformats.org/officeDocument/2006/relationships" xmlns:p="http://schemas.openxmlformats.org/presentationml/2006/main">
  <p:tag name="MMPROD_SUBSTITUTION_ID" val="{8B41873F-7F31-43F4-A451-B871DF5A100E}"/>
</p:tagLst>
</file>

<file path=ppt/tags/tag191.xml><?xml version="1.0" encoding="utf-8"?>
<p:tagLst xmlns:a="http://schemas.openxmlformats.org/drawingml/2006/main" xmlns:r="http://schemas.openxmlformats.org/officeDocument/2006/relationships" xmlns:p="http://schemas.openxmlformats.org/presentationml/2006/main">
  <p:tag name="PPSNARRATION" val="79,752833596,\\www.hort.purdue.edu\www\www.hort.purdue.edu\newcrop\ppt\egypt-agriculture_pptx\Media.ppcx"/>
</p:tagLst>
</file>

<file path=ppt/tags/tag192.xml><?xml version="1.0" encoding="utf-8"?>
<p:tagLst xmlns:a="http://schemas.openxmlformats.org/drawingml/2006/main" xmlns:r="http://schemas.openxmlformats.org/officeDocument/2006/relationships" xmlns:p="http://schemas.openxmlformats.org/presentationml/2006/main">
  <p:tag name="MMPROD_SUBSTITUTION_ID" val="{B3BE15AB-4D96-4C62-A59D-E71652ECA8F7}"/>
</p:tagLst>
</file>

<file path=ppt/tags/tag193.xml><?xml version="1.0" encoding="utf-8"?>
<p:tagLst xmlns:a="http://schemas.openxmlformats.org/drawingml/2006/main" xmlns:r="http://schemas.openxmlformats.org/officeDocument/2006/relationships" xmlns:p="http://schemas.openxmlformats.org/presentationml/2006/main">
  <p:tag name="PPSNARRATION" val="80,752833596,\\www.hort.purdue.edu\www\www.hort.purdue.edu\newcrop\ppt\egypt-agriculture_pptx\Media.ppcx"/>
</p:tagLst>
</file>

<file path=ppt/tags/tag194.xml><?xml version="1.0" encoding="utf-8"?>
<p:tagLst xmlns:a="http://schemas.openxmlformats.org/drawingml/2006/main" xmlns:r="http://schemas.openxmlformats.org/officeDocument/2006/relationships" xmlns:p="http://schemas.openxmlformats.org/presentationml/2006/main">
  <p:tag name="MMPROD_SUBSTITUTION_ID" val="{7D1B92C4-3EEA-4DF6-BB74-C1C5C290F38E}"/>
</p:tagLst>
</file>

<file path=ppt/tags/tag195.xml><?xml version="1.0" encoding="utf-8"?>
<p:tagLst xmlns:a="http://schemas.openxmlformats.org/drawingml/2006/main" xmlns:r="http://schemas.openxmlformats.org/officeDocument/2006/relationships" xmlns:p="http://schemas.openxmlformats.org/presentationml/2006/main">
  <p:tag name="PPSNARRATION" val="81,752833596,\\www.hort.purdue.edu\www\www.hort.purdue.edu\newcrop\ppt\egypt-agriculture_pptx\Media.ppcx"/>
</p:tagLst>
</file>

<file path=ppt/tags/tag196.xml><?xml version="1.0" encoding="utf-8"?>
<p:tagLst xmlns:a="http://schemas.openxmlformats.org/drawingml/2006/main" xmlns:r="http://schemas.openxmlformats.org/officeDocument/2006/relationships" xmlns:p="http://schemas.openxmlformats.org/presentationml/2006/main">
  <p:tag name="MMPROD_SUBSTITUTION_ID" val="{FA998C51-875F-4F7C-89F5-AF2A467644CE}"/>
</p:tagLst>
</file>

<file path=ppt/tags/tag197.xml><?xml version="1.0" encoding="utf-8"?>
<p:tagLst xmlns:a="http://schemas.openxmlformats.org/drawingml/2006/main" xmlns:r="http://schemas.openxmlformats.org/officeDocument/2006/relationships" xmlns:p="http://schemas.openxmlformats.org/presentationml/2006/main">
  <p:tag name="PPSNARRATION" val="82,752833596,\\www.hort.purdue.edu\www\www.hort.purdue.edu\newcrop\ppt\egypt-agriculture_pptx\Media.ppcx"/>
</p:tagLst>
</file>

<file path=ppt/tags/tag198.xml><?xml version="1.0" encoding="utf-8"?>
<p:tagLst xmlns:a="http://schemas.openxmlformats.org/drawingml/2006/main" xmlns:r="http://schemas.openxmlformats.org/officeDocument/2006/relationships" xmlns:p="http://schemas.openxmlformats.org/presentationml/2006/main">
  <p:tag name="MMPROD_SUBSTITUTION_ID" val="{B21B804F-7AE0-4E25-8E4A-23F79D6B0955}"/>
</p:tagLst>
</file>

<file path=ppt/tags/tag199.xml><?xml version="1.0" encoding="utf-8"?>
<p:tagLst xmlns:a="http://schemas.openxmlformats.org/drawingml/2006/main" xmlns:r="http://schemas.openxmlformats.org/officeDocument/2006/relationships" xmlns:p="http://schemas.openxmlformats.org/presentationml/2006/main">
  <p:tag name="PPSNARRATION" val="83,752833596,\\www.hort.purdue.edu\www\www.hort.purdue.edu\newcrop\ppt\egypt-agriculture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10,752833596,\\www.hort.purdue.edu\www\www.hort.purdue.edu\newcrop\ppt\egypt-agriculture_pptx\Media.ppcx"/>
</p:tagLst>
</file>

<file path=ppt/tags/tag20.xml><?xml version="1.0" encoding="utf-8"?>
<p:tagLst xmlns:a="http://schemas.openxmlformats.org/drawingml/2006/main" xmlns:r="http://schemas.openxmlformats.org/officeDocument/2006/relationships" xmlns:p="http://schemas.openxmlformats.org/presentationml/2006/main">
  <p:tag name="MMPROD_SUBSTITUTION_ID" val="{65BB7FB5-717F-4AE0-8FB7-7A42CD6DC052}"/>
</p:tagLst>
</file>

<file path=ppt/tags/tag200.xml><?xml version="1.0" encoding="utf-8"?>
<p:tagLst xmlns:a="http://schemas.openxmlformats.org/drawingml/2006/main" xmlns:r="http://schemas.openxmlformats.org/officeDocument/2006/relationships" xmlns:p="http://schemas.openxmlformats.org/presentationml/2006/main">
  <p:tag name="MMPROD_SUBSTITUTION_ID" val="{42B8BFD1-8BF2-470F-8C6F-1BBA8598F144}"/>
</p:tagLst>
</file>

<file path=ppt/tags/tag201.xml><?xml version="1.0" encoding="utf-8"?>
<p:tagLst xmlns:a="http://schemas.openxmlformats.org/drawingml/2006/main" xmlns:r="http://schemas.openxmlformats.org/officeDocument/2006/relationships" xmlns:p="http://schemas.openxmlformats.org/presentationml/2006/main">
  <p:tag name="PPSNARRATION" val="84,752833596,\\www.hort.purdue.edu\www\www.hort.purdue.edu\newcrop\ppt\egypt-agriculture_pptx\Media.ppcx"/>
</p:tagLst>
</file>

<file path=ppt/tags/tag202.xml><?xml version="1.0" encoding="utf-8"?>
<p:tagLst xmlns:a="http://schemas.openxmlformats.org/drawingml/2006/main" xmlns:r="http://schemas.openxmlformats.org/officeDocument/2006/relationships" xmlns:p="http://schemas.openxmlformats.org/presentationml/2006/main">
  <p:tag name="MMPROD_SUBSTITUTION_ID" val="{58C03B99-BE5B-4EFB-94C5-2016B1CF7663}"/>
</p:tagLst>
</file>

<file path=ppt/tags/tag203.xml><?xml version="1.0" encoding="utf-8"?>
<p:tagLst xmlns:a="http://schemas.openxmlformats.org/drawingml/2006/main" xmlns:r="http://schemas.openxmlformats.org/officeDocument/2006/relationships" xmlns:p="http://schemas.openxmlformats.org/presentationml/2006/main">
  <p:tag name="PPSNARRATION" val="85,752833596,\\www.hort.purdue.edu\www\www.hort.purdue.edu\newcrop\ppt\egypt-agriculture_pptx\Media.ppcx"/>
</p:tagLst>
</file>

<file path=ppt/tags/tag204.xml><?xml version="1.0" encoding="utf-8"?>
<p:tagLst xmlns:a="http://schemas.openxmlformats.org/drawingml/2006/main" xmlns:r="http://schemas.openxmlformats.org/officeDocument/2006/relationships" xmlns:p="http://schemas.openxmlformats.org/presentationml/2006/main">
  <p:tag name="MMPROD_SUBSTITUTION_ID" val="{CDF7464F-11B1-4388-9466-E9878B263325}"/>
</p:tagLst>
</file>

<file path=ppt/tags/tag205.xml><?xml version="1.0" encoding="utf-8"?>
<p:tagLst xmlns:a="http://schemas.openxmlformats.org/drawingml/2006/main" xmlns:r="http://schemas.openxmlformats.org/officeDocument/2006/relationships" xmlns:p="http://schemas.openxmlformats.org/presentationml/2006/main">
  <p:tag name="PPSNARRATION" val="86,752833596,\\www.hort.purdue.edu\www\www.hort.purdue.edu\newcrop\ppt\egypt-agriculture_pptx\Media.ppcx"/>
</p:tagLst>
</file>

<file path=ppt/tags/tag206.xml><?xml version="1.0" encoding="utf-8"?>
<p:tagLst xmlns:a="http://schemas.openxmlformats.org/drawingml/2006/main" xmlns:r="http://schemas.openxmlformats.org/officeDocument/2006/relationships" xmlns:p="http://schemas.openxmlformats.org/presentationml/2006/main">
  <p:tag name="MMPROD_SUBSTITUTION_ID" val="{2725A163-30A7-491B-8197-10FCC8F72C5E}"/>
</p:tagLst>
</file>

<file path=ppt/tags/tag207.xml><?xml version="1.0" encoding="utf-8"?>
<p:tagLst xmlns:a="http://schemas.openxmlformats.org/drawingml/2006/main" xmlns:r="http://schemas.openxmlformats.org/officeDocument/2006/relationships" xmlns:p="http://schemas.openxmlformats.org/presentationml/2006/main">
  <p:tag name="MMPROD_SUBSTITUTION_ID" val="{76567025-11E7-4C74-B659-7D2E4F261199}"/>
</p:tagLst>
</file>

<file path=ppt/tags/tag208.xml><?xml version="1.0" encoding="utf-8"?>
<p:tagLst xmlns:a="http://schemas.openxmlformats.org/drawingml/2006/main" xmlns:r="http://schemas.openxmlformats.org/officeDocument/2006/relationships" xmlns:p="http://schemas.openxmlformats.org/presentationml/2006/main">
  <p:tag name="MMPROD_SUBSTITUTION_ID" val="{F8D295FB-618C-4ADB-A628-AD758B34A5A5}"/>
</p:tagLst>
</file>

<file path=ppt/tags/tag209.xml><?xml version="1.0" encoding="utf-8"?>
<p:tagLst xmlns:a="http://schemas.openxmlformats.org/drawingml/2006/main" xmlns:r="http://schemas.openxmlformats.org/officeDocument/2006/relationships" xmlns:p="http://schemas.openxmlformats.org/presentationml/2006/main">
  <p:tag name="PPSNARRATION" val="87,752833596,\\www.hort.purdue.edu\www\www.hort.purdue.edu\newcrop\ppt\egypt-agriculture_pptx\Media.ppcx"/>
</p:tagLst>
</file>

<file path=ppt/tags/tag21.xml><?xml version="1.0" encoding="utf-8"?>
<p:tagLst xmlns:a="http://schemas.openxmlformats.org/drawingml/2006/main" xmlns:r="http://schemas.openxmlformats.org/officeDocument/2006/relationships" xmlns:p="http://schemas.openxmlformats.org/presentationml/2006/main">
  <p:tag name="MMPROD_SUBSTITUTION_ID" val="{314A3329-CB96-4760-BE46-43F3BD747005}"/>
</p:tagLst>
</file>

<file path=ppt/tags/tag210.xml><?xml version="1.0" encoding="utf-8"?>
<p:tagLst xmlns:a="http://schemas.openxmlformats.org/drawingml/2006/main" xmlns:r="http://schemas.openxmlformats.org/officeDocument/2006/relationships" xmlns:p="http://schemas.openxmlformats.org/presentationml/2006/main">
  <p:tag name="MMPROD_SUBSTITUTION_ID" val="{66094D10-46D0-4DF7-B2FC-E7BBAEB116C0}"/>
</p:tagLst>
</file>

<file path=ppt/tags/tag211.xml><?xml version="1.0" encoding="utf-8"?>
<p:tagLst xmlns:a="http://schemas.openxmlformats.org/drawingml/2006/main" xmlns:r="http://schemas.openxmlformats.org/officeDocument/2006/relationships" xmlns:p="http://schemas.openxmlformats.org/presentationml/2006/main">
  <p:tag name="MMPROD_SUBSTITUTION_ID" val="{25AAF682-C6EA-4229-B251-3D753EC32EC8}"/>
</p:tagLst>
</file>

<file path=ppt/tags/tag212.xml><?xml version="1.0" encoding="utf-8"?>
<p:tagLst xmlns:a="http://schemas.openxmlformats.org/drawingml/2006/main" xmlns:r="http://schemas.openxmlformats.org/officeDocument/2006/relationships" xmlns:p="http://schemas.openxmlformats.org/presentationml/2006/main">
  <p:tag name="MMPROD_SUBSTITUTION_ID" val="{6D190A31-284B-4B8C-A6A7-031CF02C53D6}"/>
</p:tagLst>
</file>

<file path=ppt/tags/tag213.xml><?xml version="1.0" encoding="utf-8"?>
<p:tagLst xmlns:a="http://schemas.openxmlformats.org/drawingml/2006/main" xmlns:r="http://schemas.openxmlformats.org/officeDocument/2006/relationships" xmlns:p="http://schemas.openxmlformats.org/presentationml/2006/main">
  <p:tag name="PPSNARRATION" val="88,752833596,\\www.hort.purdue.edu\www\www.hort.purdue.edu\newcrop\ppt\egypt-agriculture_pptx\Media.ppcx"/>
</p:tagLst>
</file>

<file path=ppt/tags/tag214.xml><?xml version="1.0" encoding="utf-8"?>
<p:tagLst xmlns:a="http://schemas.openxmlformats.org/drawingml/2006/main" xmlns:r="http://schemas.openxmlformats.org/officeDocument/2006/relationships" xmlns:p="http://schemas.openxmlformats.org/presentationml/2006/main">
  <p:tag name="MMPROD_SUBSTITUTION_ID" val="{0206D6DC-9135-463D-A578-DF23F88A1C9D}"/>
</p:tagLst>
</file>

<file path=ppt/tags/tag215.xml><?xml version="1.0" encoding="utf-8"?>
<p:tagLst xmlns:a="http://schemas.openxmlformats.org/drawingml/2006/main" xmlns:r="http://schemas.openxmlformats.org/officeDocument/2006/relationships" xmlns:p="http://schemas.openxmlformats.org/presentationml/2006/main">
  <p:tag name="MMPROD_SUBSTITUTION_ID" val="{58D16A7B-17E6-4A19-AF7F-F6DE9E907306}"/>
</p:tagLst>
</file>

<file path=ppt/tags/tag216.xml><?xml version="1.0" encoding="utf-8"?>
<p:tagLst xmlns:a="http://schemas.openxmlformats.org/drawingml/2006/main" xmlns:r="http://schemas.openxmlformats.org/officeDocument/2006/relationships" xmlns:p="http://schemas.openxmlformats.org/presentationml/2006/main">
  <p:tag name="MMPROD_SUBSTITUTION_ID" val="{32C242F6-490C-4450-B70A-0847B227BD9D}"/>
</p:tagLst>
</file>

<file path=ppt/tags/tag217.xml><?xml version="1.0" encoding="utf-8"?>
<p:tagLst xmlns:a="http://schemas.openxmlformats.org/drawingml/2006/main" xmlns:r="http://schemas.openxmlformats.org/officeDocument/2006/relationships" xmlns:p="http://schemas.openxmlformats.org/presentationml/2006/main">
  <p:tag name="PPSNARRATION" val="89,752833596,\\www.hort.purdue.edu\www\www.hort.purdue.edu\newcrop\ppt\egypt-agriculture_pptx\Media.ppcx"/>
</p:tagLst>
</file>

<file path=ppt/tags/tag218.xml><?xml version="1.0" encoding="utf-8"?>
<p:tagLst xmlns:a="http://schemas.openxmlformats.org/drawingml/2006/main" xmlns:r="http://schemas.openxmlformats.org/officeDocument/2006/relationships" xmlns:p="http://schemas.openxmlformats.org/presentationml/2006/main">
  <p:tag name="MMPROD_SUBSTITUTION_ID" val="{36CB9958-456A-43B4-AD7D-B812B74154E8}"/>
</p:tagLst>
</file>

<file path=ppt/tags/tag219.xml><?xml version="1.0" encoding="utf-8"?>
<p:tagLst xmlns:a="http://schemas.openxmlformats.org/drawingml/2006/main" xmlns:r="http://schemas.openxmlformats.org/officeDocument/2006/relationships" xmlns:p="http://schemas.openxmlformats.org/presentationml/2006/main">
  <p:tag name="MMPROD_SUBSTITUTION_ID" val="{89D937D2-9DE4-4723-ACE2-EADE88AE2E4D}"/>
</p:tagLst>
</file>

<file path=ppt/tags/tag22.xml><?xml version="1.0" encoding="utf-8"?>
<p:tagLst xmlns:a="http://schemas.openxmlformats.org/drawingml/2006/main" xmlns:r="http://schemas.openxmlformats.org/officeDocument/2006/relationships" xmlns:p="http://schemas.openxmlformats.org/presentationml/2006/main">
  <p:tag name="PPSNARRATION" val="8,752833596,\\www.hort.purdue.edu\www\www.hort.purdue.edu\newcrop\ppt\egypt-agriculture_pptx\Media.ppcx"/>
</p:tagLst>
</file>

<file path=ppt/tags/tag220.xml><?xml version="1.0" encoding="utf-8"?>
<p:tagLst xmlns:a="http://schemas.openxmlformats.org/drawingml/2006/main" xmlns:r="http://schemas.openxmlformats.org/officeDocument/2006/relationships" xmlns:p="http://schemas.openxmlformats.org/presentationml/2006/main">
  <p:tag name="PPSNARRATION" val="90,752833596,\\www.hort.purdue.edu\www\www.hort.purdue.edu\newcrop\ppt\egypt-agriculture_pptx\Media.ppcx"/>
</p:tagLst>
</file>

<file path=ppt/tags/tag221.xml><?xml version="1.0" encoding="utf-8"?>
<p:tagLst xmlns:a="http://schemas.openxmlformats.org/drawingml/2006/main" xmlns:r="http://schemas.openxmlformats.org/officeDocument/2006/relationships" xmlns:p="http://schemas.openxmlformats.org/presentationml/2006/main">
  <p:tag name="MMPROD_SUBSTITUTION_ID" val="{29074997-5E8C-4696-8FC6-B4F54479146D}"/>
</p:tagLst>
</file>

<file path=ppt/tags/tag222.xml><?xml version="1.0" encoding="utf-8"?>
<p:tagLst xmlns:a="http://schemas.openxmlformats.org/drawingml/2006/main" xmlns:r="http://schemas.openxmlformats.org/officeDocument/2006/relationships" xmlns:p="http://schemas.openxmlformats.org/presentationml/2006/main">
  <p:tag name="MMPROD_SUBSTITUTION_ID" val="{7DBC5802-9F22-4B95-96CD-295BF4ABD36B}"/>
</p:tagLst>
</file>

<file path=ppt/tags/tag223.xml><?xml version="1.0" encoding="utf-8"?>
<p:tagLst xmlns:a="http://schemas.openxmlformats.org/drawingml/2006/main" xmlns:r="http://schemas.openxmlformats.org/officeDocument/2006/relationships" xmlns:p="http://schemas.openxmlformats.org/presentationml/2006/main">
  <p:tag name="PPSNARRATION" val="91,752833596,\\www.hort.purdue.edu\www\www.hort.purdue.edu\newcrop\ppt\egypt-agriculture_pptx\Media.ppcx"/>
</p:tagLst>
</file>

<file path=ppt/tags/tag224.xml><?xml version="1.0" encoding="utf-8"?>
<p:tagLst xmlns:a="http://schemas.openxmlformats.org/drawingml/2006/main" xmlns:r="http://schemas.openxmlformats.org/officeDocument/2006/relationships" xmlns:p="http://schemas.openxmlformats.org/presentationml/2006/main">
  <p:tag name="MMPROD_SUBSTITUTION_ID" val="{15A53819-E60F-425E-9879-B27C89B4B57D}"/>
</p:tagLst>
</file>

<file path=ppt/tags/tag225.xml><?xml version="1.0" encoding="utf-8"?>
<p:tagLst xmlns:a="http://schemas.openxmlformats.org/drawingml/2006/main" xmlns:r="http://schemas.openxmlformats.org/officeDocument/2006/relationships" xmlns:p="http://schemas.openxmlformats.org/presentationml/2006/main">
  <p:tag name="PPSNARRATION" val="92,752833596,\\www.hort.purdue.edu\www\www.hort.purdue.edu\newcrop\ppt\egypt-agriculture_pptx\Media.ppcx"/>
</p:tagLst>
</file>

<file path=ppt/tags/tag226.xml><?xml version="1.0" encoding="utf-8"?>
<p:tagLst xmlns:a="http://schemas.openxmlformats.org/drawingml/2006/main" xmlns:r="http://schemas.openxmlformats.org/officeDocument/2006/relationships" xmlns:p="http://schemas.openxmlformats.org/presentationml/2006/main">
  <p:tag name="MMPROD_SUBSTITUTION_ID" val="{F6234C6D-998C-489B-884A-72FF310DD0F9}"/>
</p:tagLst>
</file>

<file path=ppt/tags/tag227.xml><?xml version="1.0" encoding="utf-8"?>
<p:tagLst xmlns:a="http://schemas.openxmlformats.org/drawingml/2006/main" xmlns:r="http://schemas.openxmlformats.org/officeDocument/2006/relationships" xmlns:p="http://schemas.openxmlformats.org/presentationml/2006/main">
  <p:tag name="PPSNARRATION" val="93,752833596,\\www.hort.purdue.edu\www\www.hort.purdue.edu\newcrop\ppt\egypt-agriculture_pptx\Media.ppcx"/>
</p:tagLst>
</file>

<file path=ppt/tags/tag228.xml><?xml version="1.0" encoding="utf-8"?>
<p:tagLst xmlns:a="http://schemas.openxmlformats.org/drawingml/2006/main" xmlns:r="http://schemas.openxmlformats.org/officeDocument/2006/relationships" xmlns:p="http://schemas.openxmlformats.org/presentationml/2006/main">
  <p:tag name="MMPROD_SUBSTITUTION_ID" val="{397FBF34-A10C-4A75-A298-68EEA2A8BF62}"/>
</p:tagLst>
</file>

<file path=ppt/tags/tag229.xml><?xml version="1.0" encoding="utf-8"?>
<p:tagLst xmlns:a="http://schemas.openxmlformats.org/drawingml/2006/main" xmlns:r="http://schemas.openxmlformats.org/officeDocument/2006/relationships" xmlns:p="http://schemas.openxmlformats.org/presentationml/2006/main">
  <p:tag name="PPSNARRATION" val="94,752833596,\\www.hort.purdue.edu\www\www.hort.purdue.edu\newcrop\ppt\egypt-agriculture_pptx\Media.ppcx"/>
</p:tagLst>
</file>

<file path=ppt/tags/tag23.xml><?xml version="1.0" encoding="utf-8"?>
<p:tagLst xmlns:a="http://schemas.openxmlformats.org/drawingml/2006/main" xmlns:r="http://schemas.openxmlformats.org/officeDocument/2006/relationships" xmlns:p="http://schemas.openxmlformats.org/presentationml/2006/main">
  <p:tag name="MMPROD_SUBSTITUTION_ID" val="{3D0242D5-4CFC-445C-A5CB-3DB9FFD1ECBF}"/>
</p:tagLst>
</file>

<file path=ppt/tags/tag230.xml><?xml version="1.0" encoding="utf-8"?>
<p:tagLst xmlns:a="http://schemas.openxmlformats.org/drawingml/2006/main" xmlns:r="http://schemas.openxmlformats.org/officeDocument/2006/relationships" xmlns:p="http://schemas.openxmlformats.org/presentationml/2006/main">
  <p:tag name="MMPROD_SUBSTITUTION_ID" val="{40C3F85B-AE32-4D10-B978-F1BB463DB599}"/>
</p:tagLst>
</file>

<file path=ppt/tags/tag231.xml><?xml version="1.0" encoding="utf-8"?>
<p:tagLst xmlns:a="http://schemas.openxmlformats.org/drawingml/2006/main" xmlns:r="http://schemas.openxmlformats.org/officeDocument/2006/relationships" xmlns:p="http://schemas.openxmlformats.org/presentationml/2006/main">
  <p:tag name="PPSNARRATION" val="95,752833596,\\www.hort.purdue.edu\www\www.hort.purdue.edu\newcrop\ppt\egypt-agriculture_pptx\Media.ppcx"/>
</p:tagLst>
</file>

<file path=ppt/tags/tag232.xml><?xml version="1.0" encoding="utf-8"?>
<p:tagLst xmlns:a="http://schemas.openxmlformats.org/drawingml/2006/main" xmlns:r="http://schemas.openxmlformats.org/officeDocument/2006/relationships" xmlns:p="http://schemas.openxmlformats.org/presentationml/2006/main">
  <p:tag name="MMPROD_SUBSTITUTION_ID" val="{9BA4E549-29ED-484B-AE8E-A9AA7C90FF44}"/>
</p:tagLst>
</file>

<file path=ppt/tags/tag233.xml><?xml version="1.0" encoding="utf-8"?>
<p:tagLst xmlns:a="http://schemas.openxmlformats.org/drawingml/2006/main" xmlns:r="http://schemas.openxmlformats.org/officeDocument/2006/relationships" xmlns:p="http://schemas.openxmlformats.org/presentationml/2006/main">
  <p:tag name="PPSNARRATION" val="96,752833596,\\www.hort.purdue.edu\www\www.hort.purdue.edu\newcrop\ppt\egypt-agriculture_pptx\Media.ppcx"/>
</p:tagLst>
</file>

<file path=ppt/tags/tag234.xml><?xml version="1.0" encoding="utf-8"?>
<p:tagLst xmlns:a="http://schemas.openxmlformats.org/drawingml/2006/main" xmlns:r="http://schemas.openxmlformats.org/officeDocument/2006/relationships" xmlns:p="http://schemas.openxmlformats.org/presentationml/2006/main">
  <p:tag name="MMPROD_SUBSTITUTION_ID" val="{4C3BD61C-1410-4AD0-B83C-A37D45E55A00}"/>
</p:tagLst>
</file>

<file path=ppt/tags/tag235.xml><?xml version="1.0" encoding="utf-8"?>
<p:tagLst xmlns:a="http://schemas.openxmlformats.org/drawingml/2006/main" xmlns:r="http://schemas.openxmlformats.org/officeDocument/2006/relationships" xmlns:p="http://schemas.openxmlformats.org/presentationml/2006/main">
  <p:tag name="PPSNARRATION" val="97,752833596,\\www.hort.purdue.edu\www\www.hort.purdue.edu\newcrop\ppt\egypt-agriculture_pptx\Media.ppcx"/>
</p:tagLst>
</file>

<file path=ppt/tags/tag236.xml><?xml version="1.0" encoding="utf-8"?>
<p:tagLst xmlns:a="http://schemas.openxmlformats.org/drawingml/2006/main" xmlns:r="http://schemas.openxmlformats.org/officeDocument/2006/relationships" xmlns:p="http://schemas.openxmlformats.org/presentationml/2006/main">
  <p:tag name="MMPROD_SUBSTITUTION_ID" val="{D12FC059-9B1F-4A90-9B56-E301D12ED115}"/>
</p:tagLst>
</file>

<file path=ppt/tags/tag237.xml><?xml version="1.0" encoding="utf-8"?>
<p:tagLst xmlns:a="http://schemas.openxmlformats.org/drawingml/2006/main" xmlns:r="http://schemas.openxmlformats.org/officeDocument/2006/relationships" xmlns:p="http://schemas.openxmlformats.org/presentationml/2006/main">
  <p:tag name="PPSNARRATION" val="98,752833596,\\www.hort.purdue.edu\www\www.hort.purdue.edu\newcrop\ppt\egypt-agriculture_pptx\Media.ppcx"/>
</p:tagLst>
</file>

<file path=ppt/tags/tag238.xml><?xml version="1.0" encoding="utf-8"?>
<p:tagLst xmlns:a="http://schemas.openxmlformats.org/drawingml/2006/main" xmlns:r="http://schemas.openxmlformats.org/officeDocument/2006/relationships" xmlns:p="http://schemas.openxmlformats.org/presentationml/2006/main">
  <p:tag name="MMPROD_SUBSTITUTION_ID" val="{55DBD887-549E-47DE-A6F0-FA6846BEDD01}"/>
</p:tagLst>
</file>

<file path=ppt/tags/tag239.xml><?xml version="1.0" encoding="utf-8"?>
<p:tagLst xmlns:a="http://schemas.openxmlformats.org/drawingml/2006/main" xmlns:r="http://schemas.openxmlformats.org/officeDocument/2006/relationships" xmlns:p="http://schemas.openxmlformats.org/presentationml/2006/main">
  <p:tag name="PPSNARRATION" val="99,752833596,\\www.hort.purdue.edu\www\www.hort.purdue.edu\newcrop\ppt\egypt-agriculture_pptx\Media.ppcx"/>
</p:tagLst>
</file>

<file path=ppt/tags/tag24.xml><?xml version="1.0" encoding="utf-8"?>
<p:tagLst xmlns:a="http://schemas.openxmlformats.org/drawingml/2006/main" xmlns:r="http://schemas.openxmlformats.org/officeDocument/2006/relationships" xmlns:p="http://schemas.openxmlformats.org/presentationml/2006/main">
  <p:tag name="MMPROD_SUBSTITUTION_ID" val="{C2B07C62-B4D1-4F2A-98AF-6362FC63683B}"/>
</p:tagLst>
</file>

<file path=ppt/tags/tag240.xml><?xml version="1.0" encoding="utf-8"?>
<p:tagLst xmlns:a="http://schemas.openxmlformats.org/drawingml/2006/main" xmlns:r="http://schemas.openxmlformats.org/officeDocument/2006/relationships" xmlns:p="http://schemas.openxmlformats.org/presentationml/2006/main">
  <p:tag name="MMPROD_SUBSTITUTION_ID" val="{4C39D671-035E-4D03-A03E-E1DA50B05CF3}"/>
</p:tagLst>
</file>

<file path=ppt/tags/tag241.xml><?xml version="1.0" encoding="utf-8"?>
<p:tagLst xmlns:a="http://schemas.openxmlformats.org/drawingml/2006/main" xmlns:r="http://schemas.openxmlformats.org/officeDocument/2006/relationships" xmlns:p="http://schemas.openxmlformats.org/presentationml/2006/main">
  <p:tag name="PPSNARRATION" val="100,752833596,\\www.hort.purdue.edu\www\www.hort.purdue.edu\newcrop\ppt\egypt-agriculture_pptx\Media.ppcx"/>
</p:tagLst>
</file>

<file path=ppt/tags/tag242.xml><?xml version="1.0" encoding="utf-8"?>
<p:tagLst xmlns:a="http://schemas.openxmlformats.org/drawingml/2006/main" xmlns:r="http://schemas.openxmlformats.org/officeDocument/2006/relationships" xmlns:p="http://schemas.openxmlformats.org/presentationml/2006/main">
  <p:tag name="MMPROD_SUBSTITUTION_ID" val="{816C6630-9A01-4063-9815-CAB97EC1D4A3}"/>
</p:tagLst>
</file>

<file path=ppt/tags/tag243.xml><?xml version="1.0" encoding="utf-8"?>
<p:tagLst xmlns:a="http://schemas.openxmlformats.org/drawingml/2006/main" xmlns:r="http://schemas.openxmlformats.org/officeDocument/2006/relationships" xmlns:p="http://schemas.openxmlformats.org/presentationml/2006/main">
  <p:tag name="MMPROD_SUBSTITUTION_ID" val="{6BB40B55-5A32-41C4-BEB1-26F7DAF8085C}"/>
</p:tagLst>
</file>

<file path=ppt/tags/tag244.xml><?xml version="1.0" encoding="utf-8"?>
<p:tagLst xmlns:a="http://schemas.openxmlformats.org/drawingml/2006/main" xmlns:r="http://schemas.openxmlformats.org/officeDocument/2006/relationships" xmlns:p="http://schemas.openxmlformats.org/presentationml/2006/main">
  <p:tag name="MMPROD_SUBSTITUTION_ID" val="{27767708-ED39-445D-AB42-F7044CA3A987}"/>
</p:tagLst>
</file>

<file path=ppt/tags/tag245.xml><?xml version="1.0" encoding="utf-8"?>
<p:tagLst xmlns:a="http://schemas.openxmlformats.org/drawingml/2006/main" xmlns:r="http://schemas.openxmlformats.org/officeDocument/2006/relationships" xmlns:p="http://schemas.openxmlformats.org/presentationml/2006/main">
  <p:tag name="PPSNARRATION" val="101,752833596,\\www.hort.purdue.edu\www\www.hort.purdue.edu\newcrop\ppt\egypt-agriculture_pptx\Media.ppcx"/>
</p:tagLst>
</file>

<file path=ppt/tags/tag246.xml><?xml version="1.0" encoding="utf-8"?>
<p:tagLst xmlns:a="http://schemas.openxmlformats.org/drawingml/2006/main" xmlns:r="http://schemas.openxmlformats.org/officeDocument/2006/relationships" xmlns:p="http://schemas.openxmlformats.org/presentationml/2006/main">
  <p:tag name="MMPROD_SUBSTITUTION_ID" val="{A8E2FBFE-3E45-40B0-8787-88A45E2198AE}"/>
</p:tagLst>
</file>

<file path=ppt/tags/tag247.xml><?xml version="1.0" encoding="utf-8"?>
<p:tagLst xmlns:a="http://schemas.openxmlformats.org/drawingml/2006/main" xmlns:r="http://schemas.openxmlformats.org/officeDocument/2006/relationships" xmlns:p="http://schemas.openxmlformats.org/presentationml/2006/main">
  <p:tag name="PPSNARRATION" val="102,752833596,\\www.hort.purdue.edu\www\www.hort.purdue.edu\newcrop\ppt\egypt-agriculture_pptx\Media.ppcx"/>
</p:tagLst>
</file>

<file path=ppt/tags/tag248.xml><?xml version="1.0" encoding="utf-8"?>
<p:tagLst xmlns:a="http://schemas.openxmlformats.org/drawingml/2006/main" xmlns:r="http://schemas.openxmlformats.org/officeDocument/2006/relationships" xmlns:p="http://schemas.openxmlformats.org/presentationml/2006/main">
  <p:tag name="MMPROD_SUBSTITUTION_ID" val="{26305DCC-650C-4297-9B83-8762C7DD5718}"/>
</p:tagLst>
</file>

<file path=ppt/tags/tag249.xml><?xml version="1.0" encoding="utf-8"?>
<p:tagLst xmlns:a="http://schemas.openxmlformats.org/drawingml/2006/main" xmlns:r="http://schemas.openxmlformats.org/officeDocument/2006/relationships" xmlns:p="http://schemas.openxmlformats.org/presentationml/2006/main">
  <p:tag name="PPSNARRATION" val="103,752833596,\\www.hort.purdue.edu\www\www.hort.purdue.edu\newcrop\ppt\egypt-agriculture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9,752833596,\\www.hort.purdue.edu\www\www.hort.purdue.edu\newcrop\ppt\egypt-agriculture_pptx\Media.ppcx"/>
</p:tagLst>
</file>

<file path=ppt/tags/tag250.xml><?xml version="1.0" encoding="utf-8"?>
<p:tagLst xmlns:a="http://schemas.openxmlformats.org/drawingml/2006/main" xmlns:r="http://schemas.openxmlformats.org/officeDocument/2006/relationships" xmlns:p="http://schemas.openxmlformats.org/presentationml/2006/main">
  <p:tag name="MMPROD_SUBSTITUTION_ID" val="{5BEB69E0-3B1D-4412-8782-1E94A4BCAB94}"/>
</p:tagLst>
</file>

<file path=ppt/tags/tag251.xml><?xml version="1.0" encoding="utf-8"?>
<p:tagLst xmlns:a="http://schemas.openxmlformats.org/drawingml/2006/main" xmlns:r="http://schemas.openxmlformats.org/officeDocument/2006/relationships" xmlns:p="http://schemas.openxmlformats.org/presentationml/2006/main">
  <p:tag name="PPSNARRATION" val="104,752833596,\\www.hort.purdue.edu\www\www.hort.purdue.edu\newcrop\ppt\egypt-agriculture_pptx\Media.ppcx"/>
</p:tagLst>
</file>

<file path=ppt/tags/tag252.xml><?xml version="1.0" encoding="utf-8"?>
<p:tagLst xmlns:a="http://schemas.openxmlformats.org/drawingml/2006/main" xmlns:r="http://schemas.openxmlformats.org/officeDocument/2006/relationships" xmlns:p="http://schemas.openxmlformats.org/presentationml/2006/main">
  <p:tag name="MMPROD_SUBSTITUTION_ID" val="{729467F2-7613-4AF2-ACC2-1D53B32861F3}"/>
</p:tagLst>
</file>

<file path=ppt/tags/tag253.xml><?xml version="1.0" encoding="utf-8"?>
<p:tagLst xmlns:a="http://schemas.openxmlformats.org/drawingml/2006/main" xmlns:r="http://schemas.openxmlformats.org/officeDocument/2006/relationships" xmlns:p="http://schemas.openxmlformats.org/presentationml/2006/main">
  <p:tag name="PPSNARRATION" val="105,752833596,\\www.hort.purdue.edu\www\www.hort.purdue.edu\newcrop\ppt\egypt-agriculture_pptx\Media.ppcx"/>
</p:tagLst>
</file>

<file path=ppt/tags/tag254.xml><?xml version="1.0" encoding="utf-8"?>
<p:tagLst xmlns:a="http://schemas.openxmlformats.org/drawingml/2006/main" xmlns:r="http://schemas.openxmlformats.org/officeDocument/2006/relationships" xmlns:p="http://schemas.openxmlformats.org/presentationml/2006/main">
  <p:tag name="MMPROD_SUBSTITUTION_ID" val="{129E44B2-5E0B-4073-AF14-2E4974265C11}"/>
</p:tagLst>
</file>

<file path=ppt/tags/tag255.xml><?xml version="1.0" encoding="utf-8"?>
<p:tagLst xmlns:a="http://schemas.openxmlformats.org/drawingml/2006/main" xmlns:r="http://schemas.openxmlformats.org/officeDocument/2006/relationships" xmlns:p="http://schemas.openxmlformats.org/presentationml/2006/main">
  <p:tag name="MMPROD_SUBSTITUTION_ID" val="{DED79497-1E09-4CA5-96F7-ACCFE04674B4}"/>
</p:tagLst>
</file>

<file path=ppt/tags/tag256.xml><?xml version="1.0" encoding="utf-8"?>
<p:tagLst xmlns:a="http://schemas.openxmlformats.org/drawingml/2006/main" xmlns:r="http://schemas.openxmlformats.org/officeDocument/2006/relationships" xmlns:p="http://schemas.openxmlformats.org/presentationml/2006/main">
  <p:tag name="PPSNARRATION" val="106,752833596,\\www.hort.purdue.edu\www\www.hort.purdue.edu\newcrop\ppt\egypt-agriculture_pptx\Media.ppcx"/>
</p:tagLst>
</file>

<file path=ppt/tags/tag257.xml><?xml version="1.0" encoding="utf-8"?>
<p:tagLst xmlns:a="http://schemas.openxmlformats.org/drawingml/2006/main" xmlns:r="http://schemas.openxmlformats.org/officeDocument/2006/relationships" xmlns:p="http://schemas.openxmlformats.org/presentationml/2006/main">
  <p:tag name="MMPROD_SUBSTITUTION_ID" val="{51170E82-DB01-4F8F-BA77-EDCE324A02CF}"/>
</p:tagLst>
</file>

<file path=ppt/tags/tag258.xml><?xml version="1.0" encoding="utf-8"?>
<p:tagLst xmlns:a="http://schemas.openxmlformats.org/drawingml/2006/main" xmlns:r="http://schemas.openxmlformats.org/officeDocument/2006/relationships" xmlns:p="http://schemas.openxmlformats.org/presentationml/2006/main">
  <p:tag name="PPSNARRATION" val="107,752833596,\\www.hort.purdue.edu\www\www.hort.purdue.edu\newcrop\ppt\egypt-agriculture_pptx\Media.ppcx"/>
</p:tagLst>
</file>

<file path=ppt/tags/tag259.xml><?xml version="1.0" encoding="utf-8"?>
<p:tagLst xmlns:a="http://schemas.openxmlformats.org/drawingml/2006/main" xmlns:r="http://schemas.openxmlformats.org/officeDocument/2006/relationships" xmlns:p="http://schemas.openxmlformats.org/presentationml/2006/main">
  <p:tag name="MMPROD_SUBSTITUTION_ID" val="{C63CE8D5-E919-4D43-98B5-2732B9397696}"/>
</p:tagLst>
</file>

<file path=ppt/tags/tag26.xml><?xml version="1.0" encoding="utf-8"?>
<p:tagLst xmlns:a="http://schemas.openxmlformats.org/drawingml/2006/main" xmlns:r="http://schemas.openxmlformats.org/officeDocument/2006/relationships" xmlns:p="http://schemas.openxmlformats.org/presentationml/2006/main">
  <p:tag name="MMPROD_SUBSTITUTION_ID" val="{9444A914-060D-4A9C-A4B3-89331D66CCF0}"/>
</p:tagLst>
</file>

<file path=ppt/tags/tag260.xml><?xml version="1.0" encoding="utf-8"?>
<p:tagLst xmlns:a="http://schemas.openxmlformats.org/drawingml/2006/main" xmlns:r="http://schemas.openxmlformats.org/officeDocument/2006/relationships" xmlns:p="http://schemas.openxmlformats.org/presentationml/2006/main">
  <p:tag name="PPSNARRATION" val="108,752833596,\\www.hort.purdue.edu\www\www.hort.purdue.edu\newcrop\ppt\egypt-agriculture_pptx\Media.ppcx"/>
</p:tagLst>
</file>

<file path=ppt/tags/tag261.xml><?xml version="1.0" encoding="utf-8"?>
<p:tagLst xmlns:a="http://schemas.openxmlformats.org/drawingml/2006/main" xmlns:r="http://schemas.openxmlformats.org/officeDocument/2006/relationships" xmlns:p="http://schemas.openxmlformats.org/presentationml/2006/main">
  <p:tag name="MMPROD_SUBSTITUTION_ID" val="{11112968-7BAF-4507-9BC2-8C46EBE85DC6}"/>
</p:tagLst>
</file>

<file path=ppt/tags/tag262.xml><?xml version="1.0" encoding="utf-8"?>
<p:tagLst xmlns:a="http://schemas.openxmlformats.org/drawingml/2006/main" xmlns:r="http://schemas.openxmlformats.org/officeDocument/2006/relationships" xmlns:p="http://schemas.openxmlformats.org/presentationml/2006/main">
  <p:tag name="MMPROD_SUBSTITUTION_ID" val="{CE0CDF93-9F02-42E1-BB00-98E5CB898DD7}"/>
</p:tagLst>
</file>

<file path=ppt/tags/tag263.xml><?xml version="1.0" encoding="utf-8"?>
<p:tagLst xmlns:a="http://schemas.openxmlformats.org/drawingml/2006/main" xmlns:r="http://schemas.openxmlformats.org/officeDocument/2006/relationships" xmlns:p="http://schemas.openxmlformats.org/presentationml/2006/main">
  <p:tag name="MMPROD_SUBSTITUTION_ID" val="{38FFB373-D884-4EC8-BCD8-9AF9E3E2344F}"/>
</p:tagLst>
</file>

<file path=ppt/tags/tag264.xml><?xml version="1.0" encoding="utf-8"?>
<p:tagLst xmlns:a="http://schemas.openxmlformats.org/drawingml/2006/main" xmlns:r="http://schemas.openxmlformats.org/officeDocument/2006/relationships" xmlns:p="http://schemas.openxmlformats.org/presentationml/2006/main">
  <p:tag name="PPSNARRATION" val="109,752833596,\\www.hort.purdue.edu\www\www.hort.purdue.edu\newcrop\ppt\egypt-agriculture_pptx\Media.ppcx"/>
</p:tagLst>
</file>

<file path=ppt/tags/tag265.xml><?xml version="1.0" encoding="utf-8"?>
<p:tagLst xmlns:a="http://schemas.openxmlformats.org/drawingml/2006/main" xmlns:r="http://schemas.openxmlformats.org/officeDocument/2006/relationships" xmlns:p="http://schemas.openxmlformats.org/presentationml/2006/main">
  <p:tag name="MMPROD_SUBSTITUTION_ID" val="{94CEE55C-3E37-413B-A377-674E79CE84EF}"/>
</p:tagLst>
</file>

<file path=ppt/tags/tag27.xml><?xml version="1.0" encoding="utf-8"?>
<p:tagLst xmlns:a="http://schemas.openxmlformats.org/drawingml/2006/main" xmlns:r="http://schemas.openxmlformats.org/officeDocument/2006/relationships" xmlns:p="http://schemas.openxmlformats.org/presentationml/2006/main">
  <p:tag name="MMPROD_SUBSTITUTION_ID" val="{ED1963DA-D85E-43AC-9742-56D375426882}"/>
</p:tagLst>
</file>

<file path=ppt/tags/tag28.xml><?xml version="1.0" encoding="utf-8"?>
<p:tagLst xmlns:a="http://schemas.openxmlformats.org/drawingml/2006/main" xmlns:r="http://schemas.openxmlformats.org/officeDocument/2006/relationships" xmlns:p="http://schemas.openxmlformats.org/presentationml/2006/main">
  <p:tag name="PPSNARRATION" val="10,752833596,\\www.hort.purdue.edu\www\www.hort.purdue.edu\newcrop\ppt\egypt-agriculture_pptx\Media.ppcx"/>
</p:tagLst>
</file>

<file path=ppt/tags/tag29.xml><?xml version="1.0" encoding="utf-8"?>
<p:tagLst xmlns:a="http://schemas.openxmlformats.org/drawingml/2006/main" xmlns:r="http://schemas.openxmlformats.org/officeDocument/2006/relationships" xmlns:p="http://schemas.openxmlformats.org/presentationml/2006/main">
  <p:tag name="MMPROD_SUBSTITUTION_ID" val="{B61564A8-C0FB-4AA5-8D8B-A6960406D0F6}"/>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AA791C0E-5CD3-43E7-84A5-BBA63A4B67B6}"/>
</p:tagLst>
</file>

<file path=ppt/tags/tag30.xml><?xml version="1.0" encoding="utf-8"?>
<p:tagLst xmlns:a="http://schemas.openxmlformats.org/drawingml/2006/main" xmlns:r="http://schemas.openxmlformats.org/officeDocument/2006/relationships" xmlns:p="http://schemas.openxmlformats.org/presentationml/2006/main">
  <p:tag name="MMPROD_SUBSTITUTION_ID" val="{F513A608-15DF-426F-9192-C3E869A8261D}"/>
</p:tagLst>
</file>

<file path=ppt/tags/tag31.xml><?xml version="1.0" encoding="utf-8"?>
<p:tagLst xmlns:a="http://schemas.openxmlformats.org/drawingml/2006/main" xmlns:r="http://schemas.openxmlformats.org/officeDocument/2006/relationships" xmlns:p="http://schemas.openxmlformats.org/presentationml/2006/main">
  <p:tag name="PPSNARRATION" val="11,752833596,\\www.hort.purdue.edu\www\www.hort.purdue.edu\newcrop\ppt\egypt-agriculture_pptx\Media.ppcx"/>
</p:tagLst>
</file>

<file path=ppt/tags/tag32.xml><?xml version="1.0" encoding="utf-8"?>
<p:tagLst xmlns:a="http://schemas.openxmlformats.org/drawingml/2006/main" xmlns:r="http://schemas.openxmlformats.org/officeDocument/2006/relationships" xmlns:p="http://schemas.openxmlformats.org/presentationml/2006/main">
  <p:tag name="MMPROD_SUBSTITUTION_ID" val="{17B8CF9F-CC0F-47F0-A851-A266E761773E}"/>
</p:tagLst>
</file>

<file path=ppt/tags/tag33.xml><?xml version="1.0" encoding="utf-8"?>
<p:tagLst xmlns:a="http://schemas.openxmlformats.org/drawingml/2006/main" xmlns:r="http://schemas.openxmlformats.org/officeDocument/2006/relationships" xmlns:p="http://schemas.openxmlformats.org/presentationml/2006/main">
  <p:tag name="PPSNARRATION" val="12,752833596,\\www.hort.purdue.edu\www\www.hort.purdue.edu\newcrop\ppt\egypt-agriculture_pptx\Media.ppcx"/>
</p:tagLst>
</file>

<file path=ppt/tags/tag34.xml><?xml version="1.0" encoding="utf-8"?>
<p:tagLst xmlns:a="http://schemas.openxmlformats.org/drawingml/2006/main" xmlns:r="http://schemas.openxmlformats.org/officeDocument/2006/relationships" xmlns:p="http://schemas.openxmlformats.org/presentationml/2006/main">
  <p:tag name="MMPROD_SUBSTITUTION_ID" val="{866C165E-B6D8-481A-AFB3-677A457F9F87}"/>
</p:tagLst>
</file>

<file path=ppt/tags/tag35.xml><?xml version="1.0" encoding="utf-8"?>
<p:tagLst xmlns:a="http://schemas.openxmlformats.org/drawingml/2006/main" xmlns:r="http://schemas.openxmlformats.org/officeDocument/2006/relationships" xmlns:p="http://schemas.openxmlformats.org/presentationml/2006/main">
  <p:tag name="PPSNARRATION" val="13,752833596,\\www.hort.purdue.edu\www\www.hort.purdue.edu\newcrop\ppt\egypt-agriculture_pptx\Media.ppcx"/>
</p:tagLst>
</file>

<file path=ppt/tags/tag36.xml><?xml version="1.0" encoding="utf-8"?>
<p:tagLst xmlns:a="http://schemas.openxmlformats.org/drawingml/2006/main" xmlns:r="http://schemas.openxmlformats.org/officeDocument/2006/relationships" xmlns:p="http://schemas.openxmlformats.org/presentationml/2006/main">
  <p:tag name="MMPROD_SUBSTITUTION_ID" val="{2BA796AA-1953-459A-8EF1-D3B2367CB49B}"/>
</p:tagLst>
</file>

<file path=ppt/tags/tag37.xml><?xml version="1.0" encoding="utf-8"?>
<p:tagLst xmlns:a="http://schemas.openxmlformats.org/drawingml/2006/main" xmlns:r="http://schemas.openxmlformats.org/officeDocument/2006/relationships" xmlns:p="http://schemas.openxmlformats.org/presentationml/2006/main">
  <p:tag name="MMPROD_SUBSTITUTION_ID" val="{D2CB50FD-C722-48E0-A675-1DD784136421}"/>
</p:tagLst>
</file>

<file path=ppt/tags/tag38.xml><?xml version="1.0" encoding="utf-8"?>
<p:tagLst xmlns:a="http://schemas.openxmlformats.org/drawingml/2006/main" xmlns:r="http://schemas.openxmlformats.org/officeDocument/2006/relationships" xmlns:p="http://schemas.openxmlformats.org/presentationml/2006/main">
  <p:tag name="PPSNARRATION" val="14,752833596,\\www.hort.purdue.edu\www\www.hort.purdue.edu\newcrop\ppt\egypt-agriculture_pptx\Media.ppcx"/>
</p:tagLst>
</file>

<file path=ppt/tags/tag39.xml><?xml version="1.0" encoding="utf-8"?>
<p:tagLst xmlns:a="http://schemas.openxmlformats.org/drawingml/2006/main" xmlns:r="http://schemas.openxmlformats.org/officeDocument/2006/relationships" xmlns:p="http://schemas.openxmlformats.org/presentationml/2006/main">
  <p:tag name="MMPROD_SUBSTITUTION_ID" val="{21A4CF92-AFAC-4ADB-9C19-8A691EF335C6}"/>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A0EFC651-6D34-4BAE-944E-E3296C1BA491}"/>
</p:tagLst>
</file>

<file path=ppt/tags/tag40.xml><?xml version="1.0" encoding="utf-8"?>
<p:tagLst xmlns:a="http://schemas.openxmlformats.org/drawingml/2006/main" xmlns:r="http://schemas.openxmlformats.org/officeDocument/2006/relationships" xmlns:p="http://schemas.openxmlformats.org/presentationml/2006/main">
  <p:tag name="MMPROD_SUBSTITUTION_ID" val="{D1586728-A3F2-48E9-BA57-18578C3542CE}"/>
</p:tagLst>
</file>

<file path=ppt/tags/tag41.xml><?xml version="1.0" encoding="utf-8"?>
<p:tagLst xmlns:a="http://schemas.openxmlformats.org/drawingml/2006/main" xmlns:r="http://schemas.openxmlformats.org/officeDocument/2006/relationships" xmlns:p="http://schemas.openxmlformats.org/presentationml/2006/main">
  <p:tag name="PPSNARRATION" val="15,752833596,\\www.hort.purdue.edu\www\www.hort.purdue.edu\newcrop\ppt\egypt-agriculture_pptx\Media.ppcx"/>
</p:tagLst>
</file>

<file path=ppt/tags/tag42.xml><?xml version="1.0" encoding="utf-8"?>
<p:tagLst xmlns:a="http://schemas.openxmlformats.org/drawingml/2006/main" xmlns:r="http://schemas.openxmlformats.org/officeDocument/2006/relationships" xmlns:p="http://schemas.openxmlformats.org/presentationml/2006/main">
  <p:tag name="MMPROD_SUBSTITUTION_ID" val="{5120EC9E-CE42-491A-B799-D6764A4BF617}"/>
</p:tagLst>
</file>

<file path=ppt/tags/tag43.xml><?xml version="1.0" encoding="utf-8"?>
<p:tagLst xmlns:a="http://schemas.openxmlformats.org/drawingml/2006/main" xmlns:r="http://schemas.openxmlformats.org/officeDocument/2006/relationships" xmlns:p="http://schemas.openxmlformats.org/presentationml/2006/main">
  <p:tag name="MMPROD_SUBSTITUTION_ID" val="{4141B4D7-D4CB-40FC-AE53-8C4411CAE43C}"/>
</p:tagLst>
</file>

<file path=ppt/tags/tag44.xml><?xml version="1.0" encoding="utf-8"?>
<p:tagLst xmlns:a="http://schemas.openxmlformats.org/drawingml/2006/main" xmlns:r="http://schemas.openxmlformats.org/officeDocument/2006/relationships" xmlns:p="http://schemas.openxmlformats.org/presentationml/2006/main">
  <p:tag name="PPSNARRATION" val="16,752833596,\\www.hort.purdue.edu\www\www.hort.purdue.edu\newcrop\ppt\egypt-agriculture_pptx\Media.ppcx"/>
</p:tagLst>
</file>

<file path=ppt/tags/tag45.xml><?xml version="1.0" encoding="utf-8"?>
<p:tagLst xmlns:a="http://schemas.openxmlformats.org/drawingml/2006/main" xmlns:r="http://schemas.openxmlformats.org/officeDocument/2006/relationships" xmlns:p="http://schemas.openxmlformats.org/presentationml/2006/main">
  <p:tag name="MMPROD_SUBSTITUTION_ID" val="{85E285AA-97BB-48C8-871E-79BBBA9CC780}"/>
</p:tagLst>
</file>

<file path=ppt/tags/tag46.xml><?xml version="1.0" encoding="utf-8"?>
<p:tagLst xmlns:a="http://schemas.openxmlformats.org/drawingml/2006/main" xmlns:r="http://schemas.openxmlformats.org/officeDocument/2006/relationships" xmlns:p="http://schemas.openxmlformats.org/presentationml/2006/main">
  <p:tag name="MMPROD_SUBSTITUTION_ID" val="{2281C900-1A27-4A82-9D65-274F39E61905}"/>
</p:tagLst>
</file>

<file path=ppt/tags/tag47.xml><?xml version="1.0" encoding="utf-8"?>
<p:tagLst xmlns:a="http://schemas.openxmlformats.org/drawingml/2006/main" xmlns:r="http://schemas.openxmlformats.org/officeDocument/2006/relationships" xmlns:p="http://schemas.openxmlformats.org/presentationml/2006/main">
  <p:tag name="MMPROD_SUBSTITUTION_ID" val="{19862382-D24E-46BD-ACCF-9F0426FE8147}"/>
</p:tagLst>
</file>

<file path=ppt/tags/tag48.xml><?xml version="1.0" encoding="utf-8"?>
<p:tagLst xmlns:a="http://schemas.openxmlformats.org/drawingml/2006/main" xmlns:r="http://schemas.openxmlformats.org/officeDocument/2006/relationships" xmlns:p="http://schemas.openxmlformats.org/presentationml/2006/main">
  <p:tag name="PPSNARRATION" val="17,752833596,\\www.hort.purdue.edu\www\www.hort.purdue.edu\newcrop\ppt\egypt-agriculture_pptx\Media.ppcx"/>
</p:tagLst>
</file>

<file path=ppt/tags/tag49.xml><?xml version="1.0" encoding="utf-8"?>
<p:tagLst xmlns:a="http://schemas.openxmlformats.org/drawingml/2006/main" xmlns:r="http://schemas.openxmlformats.org/officeDocument/2006/relationships" xmlns:p="http://schemas.openxmlformats.org/presentationml/2006/main">
  <p:tag name="PPSNARRATION" val="18,752833596,\\www.hort.purdue.edu\www\www.hort.purdue.edu\newcrop\ppt\egypt-agriculture_pptx\Media.ppcx"/>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06D9D3B3-7A10-479C-A693-38B41FD4362E}"/>
</p:tagLst>
</file>

<file path=ppt/tags/tag50.xml><?xml version="1.0" encoding="utf-8"?>
<p:tagLst xmlns:a="http://schemas.openxmlformats.org/drawingml/2006/main" xmlns:r="http://schemas.openxmlformats.org/officeDocument/2006/relationships" xmlns:p="http://schemas.openxmlformats.org/presentationml/2006/main">
  <p:tag name="PPSNARRATION" val="19,752833596,\\www.hort.purdue.edu\www\www.hort.purdue.edu\newcrop\ppt\egypt-agriculture_pptx\Media.ppcx"/>
</p:tagLst>
</file>

<file path=ppt/tags/tag51.xml><?xml version="1.0" encoding="utf-8"?>
<p:tagLst xmlns:a="http://schemas.openxmlformats.org/drawingml/2006/main" xmlns:r="http://schemas.openxmlformats.org/officeDocument/2006/relationships" xmlns:p="http://schemas.openxmlformats.org/presentationml/2006/main">
  <p:tag name="PPSNARRATION" val="20,752833596,\\www.hort.purdue.edu\www\www.hort.purdue.edu\newcrop\ppt\egypt-agriculture_pptx\Media.ppcx"/>
</p:tagLst>
</file>

<file path=ppt/tags/tag52.xml><?xml version="1.0" encoding="utf-8"?>
<p:tagLst xmlns:a="http://schemas.openxmlformats.org/drawingml/2006/main" xmlns:r="http://schemas.openxmlformats.org/officeDocument/2006/relationships" xmlns:p="http://schemas.openxmlformats.org/presentationml/2006/main">
  <p:tag name="MMPROD_SUBSTITUTION_ID" val="{AE827B9B-1D16-408E-853E-3DF5996B6957}"/>
</p:tagLst>
</file>

<file path=ppt/tags/tag53.xml><?xml version="1.0" encoding="utf-8"?>
<p:tagLst xmlns:a="http://schemas.openxmlformats.org/drawingml/2006/main" xmlns:r="http://schemas.openxmlformats.org/officeDocument/2006/relationships" xmlns:p="http://schemas.openxmlformats.org/presentationml/2006/main">
  <p:tag name="PPSNARRATION" val="21,752833596,\\www.hort.purdue.edu\www\www.hort.purdue.edu\newcrop\ppt\egypt-agriculture_pptx\Media.ppcx"/>
</p:tagLst>
</file>

<file path=ppt/tags/tag54.xml><?xml version="1.0" encoding="utf-8"?>
<p:tagLst xmlns:a="http://schemas.openxmlformats.org/drawingml/2006/main" xmlns:r="http://schemas.openxmlformats.org/officeDocument/2006/relationships" xmlns:p="http://schemas.openxmlformats.org/presentationml/2006/main">
  <p:tag name="PPSNARRATION" val="22,752833596,\\www.hort.purdue.edu\www\www.hort.purdue.edu\newcrop\ppt\egypt-agriculture_pptx\Media.ppcx"/>
</p:tagLst>
</file>

<file path=ppt/tags/tag55.xml><?xml version="1.0" encoding="utf-8"?>
<p:tagLst xmlns:a="http://schemas.openxmlformats.org/drawingml/2006/main" xmlns:r="http://schemas.openxmlformats.org/officeDocument/2006/relationships" xmlns:p="http://schemas.openxmlformats.org/presentationml/2006/main">
  <p:tag name="PPSNARRATION" val="23,752833596,\\www.hort.purdue.edu\www\www.hort.purdue.edu\newcrop\ppt\egypt-agriculture_pptx\Media.ppcx"/>
</p:tagLst>
</file>

<file path=ppt/tags/tag56.xml><?xml version="1.0" encoding="utf-8"?>
<p:tagLst xmlns:a="http://schemas.openxmlformats.org/drawingml/2006/main" xmlns:r="http://schemas.openxmlformats.org/officeDocument/2006/relationships" xmlns:p="http://schemas.openxmlformats.org/presentationml/2006/main">
  <p:tag name="PPSNARRATION" val="24,752833596,\\www.hort.purdue.edu\www\www.hort.purdue.edu\newcrop\ppt\egypt-agriculture_pptx\Media.ppcx"/>
</p:tagLst>
</file>

<file path=ppt/tags/tag57.xml><?xml version="1.0" encoding="utf-8"?>
<p:tagLst xmlns:a="http://schemas.openxmlformats.org/drawingml/2006/main" xmlns:r="http://schemas.openxmlformats.org/officeDocument/2006/relationships" xmlns:p="http://schemas.openxmlformats.org/presentationml/2006/main">
  <p:tag name="PPSNARRATION" val="25,752833596,\\www.hort.purdue.edu\www\www.hort.purdue.edu\newcrop\ppt\egypt-agriculture_pptx\Media.ppcx"/>
</p:tagLst>
</file>

<file path=ppt/tags/tag58.xml><?xml version="1.0" encoding="utf-8"?>
<p:tagLst xmlns:a="http://schemas.openxmlformats.org/drawingml/2006/main" xmlns:r="http://schemas.openxmlformats.org/officeDocument/2006/relationships" xmlns:p="http://schemas.openxmlformats.org/presentationml/2006/main">
  <p:tag name="PPSNARRATION" val="26,752833596,\\www.hort.purdue.edu\www\www.hort.purdue.edu\newcrop\ppt\egypt-agriculture_pptx\Media.ppcx"/>
</p:tagLst>
</file>

<file path=ppt/tags/tag59.xml><?xml version="1.0" encoding="utf-8"?>
<p:tagLst xmlns:a="http://schemas.openxmlformats.org/drawingml/2006/main" xmlns:r="http://schemas.openxmlformats.org/officeDocument/2006/relationships" xmlns:p="http://schemas.openxmlformats.org/presentationml/2006/main">
  <p:tag name="PPSNARRATION" val="27,752833596,\\www.hort.purdue.edu\www\www.hort.purdue.edu\newcrop\ppt\egypt-agriculture_pptx\Media.ppcx"/>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4D838A5C-2206-46B8-8FB0-32FD9E9D8007}"/>
</p:tagLst>
</file>

<file path=ppt/tags/tag60.xml><?xml version="1.0" encoding="utf-8"?>
<p:tagLst xmlns:a="http://schemas.openxmlformats.org/drawingml/2006/main" xmlns:r="http://schemas.openxmlformats.org/officeDocument/2006/relationships" xmlns:p="http://schemas.openxmlformats.org/presentationml/2006/main">
  <p:tag name="PPSNARRATION" val="28,752833596,\\www.hort.purdue.edu\www\www.hort.purdue.edu\newcrop\ppt\egypt-agriculture_pptx\Media.ppcx"/>
</p:tagLst>
</file>

<file path=ppt/tags/tag61.xml><?xml version="1.0" encoding="utf-8"?>
<p:tagLst xmlns:a="http://schemas.openxmlformats.org/drawingml/2006/main" xmlns:r="http://schemas.openxmlformats.org/officeDocument/2006/relationships" xmlns:p="http://schemas.openxmlformats.org/presentationml/2006/main">
  <p:tag name="MMPROD_SUBSTITUTION_ID" val="{4366AC16-B6BC-4C19-8BD6-B2A610547DF7}"/>
</p:tagLst>
</file>

<file path=ppt/tags/tag62.xml><?xml version="1.0" encoding="utf-8"?>
<p:tagLst xmlns:a="http://schemas.openxmlformats.org/drawingml/2006/main" xmlns:r="http://schemas.openxmlformats.org/officeDocument/2006/relationships" xmlns:p="http://schemas.openxmlformats.org/presentationml/2006/main">
  <p:tag name="PPSNARRATION" val="29,752833596,\\www.hort.purdue.edu\www\www.hort.purdue.edu\newcrop\ppt\egypt-agriculture_pptx\Media.ppcx"/>
</p:tagLst>
</file>

<file path=ppt/tags/tag63.xml><?xml version="1.0" encoding="utf-8"?>
<p:tagLst xmlns:a="http://schemas.openxmlformats.org/drawingml/2006/main" xmlns:r="http://schemas.openxmlformats.org/officeDocument/2006/relationships" xmlns:p="http://schemas.openxmlformats.org/presentationml/2006/main">
  <p:tag name="PPSNARRATION" val="30,752833596,\\www.hort.purdue.edu\www\www.hort.purdue.edu\newcrop\ppt\egypt-agriculture_pptx\Media.ppcx"/>
</p:tagLst>
</file>

<file path=ppt/tags/tag64.xml><?xml version="1.0" encoding="utf-8"?>
<p:tagLst xmlns:a="http://schemas.openxmlformats.org/drawingml/2006/main" xmlns:r="http://schemas.openxmlformats.org/officeDocument/2006/relationships" xmlns:p="http://schemas.openxmlformats.org/presentationml/2006/main">
  <p:tag name="PPSNARRATION" val="31,752833596,\\www.hort.purdue.edu\www\www.hort.purdue.edu\newcrop\ppt\egypt-agriculture_pptx\Media.ppcx"/>
</p:tagLst>
</file>

<file path=ppt/tags/tag65.xml><?xml version="1.0" encoding="utf-8"?>
<p:tagLst xmlns:a="http://schemas.openxmlformats.org/drawingml/2006/main" xmlns:r="http://schemas.openxmlformats.org/officeDocument/2006/relationships" xmlns:p="http://schemas.openxmlformats.org/presentationml/2006/main">
  <p:tag name="PPSNARRATION" val="32,752833596,\\www.hort.purdue.edu\www\www.hort.purdue.edu\newcrop\ppt\egypt-agriculture_pptx\Media.ppcx"/>
</p:tagLst>
</file>

<file path=ppt/tags/tag66.xml><?xml version="1.0" encoding="utf-8"?>
<p:tagLst xmlns:a="http://schemas.openxmlformats.org/drawingml/2006/main" xmlns:r="http://schemas.openxmlformats.org/officeDocument/2006/relationships" xmlns:p="http://schemas.openxmlformats.org/presentationml/2006/main">
  <p:tag name="MMPROD_SUBSTITUTION_ID" val="{DD544834-B018-49C4-8B58-18297A4A0E6F}"/>
</p:tagLst>
</file>

<file path=ppt/tags/tag67.xml><?xml version="1.0" encoding="utf-8"?>
<p:tagLst xmlns:a="http://schemas.openxmlformats.org/drawingml/2006/main" xmlns:r="http://schemas.openxmlformats.org/officeDocument/2006/relationships" xmlns:p="http://schemas.openxmlformats.org/presentationml/2006/main">
  <p:tag name="MMPROD_SUBSTITUTION_ID" val="{B8C0CEAB-A0E5-408F-9496-354788E0ADF0}"/>
</p:tagLst>
</file>

<file path=ppt/tags/tag68.xml><?xml version="1.0" encoding="utf-8"?>
<p:tagLst xmlns:a="http://schemas.openxmlformats.org/drawingml/2006/main" xmlns:r="http://schemas.openxmlformats.org/officeDocument/2006/relationships" xmlns:p="http://schemas.openxmlformats.org/presentationml/2006/main">
  <p:tag name="MMPROD_SUBSTITUTION_ID" val="{D40A0DCC-8274-482F-87D4-11FAA85D0CF1}"/>
</p:tagLst>
</file>

<file path=ppt/tags/tag69.xml><?xml version="1.0" encoding="utf-8"?>
<p:tagLst xmlns:a="http://schemas.openxmlformats.org/drawingml/2006/main" xmlns:r="http://schemas.openxmlformats.org/officeDocument/2006/relationships" xmlns:p="http://schemas.openxmlformats.org/presentationml/2006/main">
  <p:tag name="PPSNARRATION" val="33,752833596,\\www.hort.purdue.edu\www\www.hort.purdue.edu\newcrop\ppt\egypt-agriculture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2,752833596,\\www.hort.purdue.edu\www\www.hort.purdue.edu\newcrop\ppt\egypt-agriculture_pptx\Media.ppcx"/>
</p:tagLst>
</file>

<file path=ppt/tags/tag70.xml><?xml version="1.0" encoding="utf-8"?>
<p:tagLst xmlns:a="http://schemas.openxmlformats.org/drawingml/2006/main" xmlns:r="http://schemas.openxmlformats.org/officeDocument/2006/relationships" xmlns:p="http://schemas.openxmlformats.org/presentationml/2006/main">
  <p:tag name="MMPROD_SUBSTITUTION_ID" val="{05814629-1528-4A4E-9397-6FDFAA3EA816}"/>
</p:tagLst>
</file>

<file path=ppt/tags/tag71.xml><?xml version="1.0" encoding="utf-8"?>
<p:tagLst xmlns:a="http://schemas.openxmlformats.org/drawingml/2006/main" xmlns:r="http://schemas.openxmlformats.org/officeDocument/2006/relationships" xmlns:p="http://schemas.openxmlformats.org/presentationml/2006/main">
  <p:tag name="MMPROD_SUBSTITUTION_ID" val="{9E98B0F3-02C1-413B-9455-99CD634FDE1E}"/>
</p:tagLst>
</file>

<file path=ppt/tags/tag72.xml><?xml version="1.0" encoding="utf-8"?>
<p:tagLst xmlns:a="http://schemas.openxmlformats.org/drawingml/2006/main" xmlns:r="http://schemas.openxmlformats.org/officeDocument/2006/relationships" xmlns:p="http://schemas.openxmlformats.org/presentationml/2006/main">
  <p:tag name="MMPROD_SUBSTITUTION_ID" val="{7DC08B1F-C18D-4A81-82E3-CC4A461E560B}"/>
</p:tagLst>
</file>

<file path=ppt/tags/tag73.xml><?xml version="1.0" encoding="utf-8"?>
<p:tagLst xmlns:a="http://schemas.openxmlformats.org/drawingml/2006/main" xmlns:r="http://schemas.openxmlformats.org/officeDocument/2006/relationships" xmlns:p="http://schemas.openxmlformats.org/presentationml/2006/main">
  <p:tag name="PPSNARRATION" val="34,752833596,\\www.hort.purdue.edu\www\www.hort.purdue.edu\newcrop\ppt\egypt-agriculture_pptx\Media.ppcx"/>
</p:tagLst>
</file>

<file path=ppt/tags/tag74.xml><?xml version="1.0" encoding="utf-8"?>
<p:tagLst xmlns:a="http://schemas.openxmlformats.org/drawingml/2006/main" xmlns:r="http://schemas.openxmlformats.org/officeDocument/2006/relationships" xmlns:p="http://schemas.openxmlformats.org/presentationml/2006/main">
  <p:tag name="MMPROD_SUBSTITUTION_ID" val="{C2927B2A-8B39-4E08-8B0D-D3393D83C395}"/>
</p:tagLst>
</file>

<file path=ppt/tags/tag75.xml><?xml version="1.0" encoding="utf-8"?>
<p:tagLst xmlns:a="http://schemas.openxmlformats.org/drawingml/2006/main" xmlns:r="http://schemas.openxmlformats.org/officeDocument/2006/relationships" xmlns:p="http://schemas.openxmlformats.org/presentationml/2006/main">
  <p:tag name="MMPROD_SUBSTITUTION_ID" val="{C9F884D7-6FD4-40D4-8C22-7D68A902DA0B}"/>
</p:tagLst>
</file>

<file path=ppt/tags/tag76.xml><?xml version="1.0" encoding="utf-8"?>
<p:tagLst xmlns:a="http://schemas.openxmlformats.org/drawingml/2006/main" xmlns:r="http://schemas.openxmlformats.org/officeDocument/2006/relationships" xmlns:p="http://schemas.openxmlformats.org/presentationml/2006/main">
  <p:tag name="MMPROD_SUBSTITUTION_ID" val="{2A8CD696-AB0E-43DF-98B7-E4ED1087FDF3}"/>
</p:tagLst>
</file>

<file path=ppt/tags/tag77.xml><?xml version="1.0" encoding="utf-8"?>
<p:tagLst xmlns:a="http://schemas.openxmlformats.org/drawingml/2006/main" xmlns:r="http://schemas.openxmlformats.org/officeDocument/2006/relationships" xmlns:p="http://schemas.openxmlformats.org/presentationml/2006/main">
  <p:tag name="PPSNARRATION" val="35,752833596,\\www.hort.purdue.edu\www\www.hort.purdue.edu\newcrop\ppt\egypt-agriculture_pptx\Media.ppcx"/>
</p:tagLst>
</file>

<file path=ppt/tags/tag78.xml><?xml version="1.0" encoding="utf-8"?>
<p:tagLst xmlns:a="http://schemas.openxmlformats.org/drawingml/2006/main" xmlns:r="http://schemas.openxmlformats.org/officeDocument/2006/relationships" xmlns:p="http://schemas.openxmlformats.org/presentationml/2006/main">
  <p:tag name="MMPROD_SUBSTITUTION_ID" val="{751A032E-4F23-44C1-8C50-5C4A0DC98218}"/>
</p:tagLst>
</file>

<file path=ppt/tags/tag79.xml><?xml version="1.0" encoding="utf-8"?>
<p:tagLst xmlns:a="http://schemas.openxmlformats.org/drawingml/2006/main" xmlns:r="http://schemas.openxmlformats.org/officeDocument/2006/relationships" xmlns:p="http://schemas.openxmlformats.org/presentationml/2006/main">
  <p:tag name="MMPROD_SUBSTITUTION_ID" val="{FD9549F8-185A-4B4E-BCD5-D6596EECF879}"/>
</p:tagLst>
</file>

<file path=ppt/tags/tag8.xml><?xml version="1.0" encoding="utf-8"?>
<p:tagLst xmlns:a="http://schemas.openxmlformats.org/drawingml/2006/main" xmlns:r="http://schemas.openxmlformats.org/officeDocument/2006/relationships" xmlns:p="http://schemas.openxmlformats.org/presentationml/2006/main">
  <p:tag name="PPSNARRATION" val="3,752833596,\\www.hort.purdue.edu\www\www.hort.purdue.edu\newcrop\ppt\egypt-agriculture_pptx\Media.ppcx"/>
</p:tagLst>
</file>

<file path=ppt/tags/tag80.xml><?xml version="1.0" encoding="utf-8"?>
<p:tagLst xmlns:a="http://schemas.openxmlformats.org/drawingml/2006/main" xmlns:r="http://schemas.openxmlformats.org/officeDocument/2006/relationships" xmlns:p="http://schemas.openxmlformats.org/presentationml/2006/main">
  <p:tag name="MMPROD_SUBSTITUTION_ID" val="{5D95E669-D292-4A74-987E-BB78B7AF0380}"/>
</p:tagLst>
</file>

<file path=ppt/tags/tag81.xml><?xml version="1.0" encoding="utf-8"?>
<p:tagLst xmlns:a="http://schemas.openxmlformats.org/drawingml/2006/main" xmlns:r="http://schemas.openxmlformats.org/officeDocument/2006/relationships" xmlns:p="http://schemas.openxmlformats.org/presentationml/2006/main">
  <p:tag name="PPSNARRATION" val="36,752833596,\\www.hort.purdue.edu\www\www.hort.purdue.edu\newcrop\ppt\egypt-agriculture_pptx\Media.ppcx"/>
</p:tagLst>
</file>

<file path=ppt/tags/tag82.xml><?xml version="1.0" encoding="utf-8"?>
<p:tagLst xmlns:a="http://schemas.openxmlformats.org/drawingml/2006/main" xmlns:r="http://schemas.openxmlformats.org/officeDocument/2006/relationships" xmlns:p="http://schemas.openxmlformats.org/presentationml/2006/main">
  <p:tag name="MMPROD_SUBSTITUTION_ID" val="{3692FB45-BF23-4140-ACD9-AD7A24AC4812}"/>
</p:tagLst>
</file>

<file path=ppt/tags/tag83.xml><?xml version="1.0" encoding="utf-8"?>
<p:tagLst xmlns:a="http://schemas.openxmlformats.org/drawingml/2006/main" xmlns:r="http://schemas.openxmlformats.org/officeDocument/2006/relationships" xmlns:p="http://schemas.openxmlformats.org/presentationml/2006/main">
  <p:tag name="PPSNARRATION" val="37,752833596,\\www.hort.purdue.edu\www\www.hort.purdue.edu\newcrop\ppt\egypt-agriculture_pptx\Media.ppcx"/>
</p:tagLst>
</file>

<file path=ppt/tags/tag84.xml><?xml version="1.0" encoding="utf-8"?>
<p:tagLst xmlns:a="http://schemas.openxmlformats.org/drawingml/2006/main" xmlns:r="http://schemas.openxmlformats.org/officeDocument/2006/relationships" xmlns:p="http://schemas.openxmlformats.org/presentationml/2006/main">
  <p:tag name="MMPROD_SUBSTITUTION_ID" val="{3AF5C855-BD0C-4F4F-9D65-7673F96BA8EE}"/>
</p:tagLst>
</file>

<file path=ppt/tags/tag85.xml><?xml version="1.0" encoding="utf-8"?>
<p:tagLst xmlns:a="http://schemas.openxmlformats.org/drawingml/2006/main" xmlns:r="http://schemas.openxmlformats.org/officeDocument/2006/relationships" xmlns:p="http://schemas.openxmlformats.org/presentationml/2006/main">
  <p:tag name="MMPROD_SUBSTITUTION_ID" val="{184EAAE6-641F-4A43-953F-390D10719107}"/>
</p:tagLst>
</file>

<file path=ppt/tags/tag86.xml><?xml version="1.0" encoding="utf-8"?>
<p:tagLst xmlns:a="http://schemas.openxmlformats.org/drawingml/2006/main" xmlns:r="http://schemas.openxmlformats.org/officeDocument/2006/relationships" xmlns:p="http://schemas.openxmlformats.org/presentationml/2006/main">
  <p:tag name="PPSNARRATION" val="38,752833596,\\www.hort.purdue.edu\www\www.hort.purdue.edu\newcrop\ppt\egypt-agriculture_pptx\Media.ppcx"/>
</p:tagLst>
</file>

<file path=ppt/tags/tag87.xml><?xml version="1.0" encoding="utf-8"?>
<p:tagLst xmlns:a="http://schemas.openxmlformats.org/drawingml/2006/main" xmlns:r="http://schemas.openxmlformats.org/officeDocument/2006/relationships" xmlns:p="http://schemas.openxmlformats.org/presentationml/2006/main">
  <p:tag name="MMPROD_SUBSTITUTION_ID" val="{B926288F-6AE1-47AA-B2B9-9C51DA34DF5C}"/>
</p:tagLst>
</file>

<file path=ppt/tags/tag88.xml><?xml version="1.0" encoding="utf-8"?>
<p:tagLst xmlns:a="http://schemas.openxmlformats.org/drawingml/2006/main" xmlns:r="http://schemas.openxmlformats.org/officeDocument/2006/relationships" xmlns:p="http://schemas.openxmlformats.org/presentationml/2006/main">
  <p:tag name="PPSNARRATION" val="39,752833596,\\www.hort.purdue.edu\www\www.hort.purdue.edu\newcrop\ppt\egypt-agriculture_pptx\Media.ppcx"/>
</p:tagLst>
</file>

<file path=ppt/tags/tag89.xml><?xml version="1.0" encoding="utf-8"?>
<p:tagLst xmlns:a="http://schemas.openxmlformats.org/drawingml/2006/main" xmlns:r="http://schemas.openxmlformats.org/officeDocument/2006/relationships" xmlns:p="http://schemas.openxmlformats.org/presentationml/2006/main">
  <p:tag name="MMPROD_SUBSTITUTION_ID" val="{B5892249-2F9E-44E6-96C1-C6B0AC6E66DA}"/>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0E689F1A-50F0-43C7-AE98-85E53E2B8CD2}"/>
</p:tagLst>
</file>

<file path=ppt/tags/tag90.xml><?xml version="1.0" encoding="utf-8"?>
<p:tagLst xmlns:a="http://schemas.openxmlformats.org/drawingml/2006/main" xmlns:r="http://schemas.openxmlformats.org/officeDocument/2006/relationships" xmlns:p="http://schemas.openxmlformats.org/presentationml/2006/main">
  <p:tag name="PPSNARRATION" val="40,752833596,\\www.hort.purdue.edu\www\www.hort.purdue.edu\newcrop\ppt\egypt-agriculture_pptx\Media.ppcx"/>
</p:tagLst>
</file>

<file path=ppt/tags/tag91.xml><?xml version="1.0" encoding="utf-8"?>
<p:tagLst xmlns:a="http://schemas.openxmlformats.org/drawingml/2006/main" xmlns:r="http://schemas.openxmlformats.org/officeDocument/2006/relationships" xmlns:p="http://schemas.openxmlformats.org/presentationml/2006/main">
  <p:tag name="MMPROD_SUBSTITUTION_ID" val="{7031FAAF-012F-4C8D-A780-DEE00CAABB49}"/>
</p:tagLst>
</file>

<file path=ppt/tags/tag92.xml><?xml version="1.0" encoding="utf-8"?>
<p:tagLst xmlns:a="http://schemas.openxmlformats.org/drawingml/2006/main" xmlns:r="http://schemas.openxmlformats.org/officeDocument/2006/relationships" xmlns:p="http://schemas.openxmlformats.org/presentationml/2006/main">
  <p:tag name="MMPROD_SUBSTITUTION_ID" val="{34268AB2-8778-4EF2-A4B8-3A2D1295FA2C}"/>
</p:tagLst>
</file>

<file path=ppt/tags/tag93.xml><?xml version="1.0" encoding="utf-8"?>
<p:tagLst xmlns:a="http://schemas.openxmlformats.org/drawingml/2006/main" xmlns:r="http://schemas.openxmlformats.org/officeDocument/2006/relationships" xmlns:p="http://schemas.openxmlformats.org/presentationml/2006/main">
  <p:tag name="PPSNARRATION" val="41,752833596,\\www.hort.purdue.edu\www\www.hort.purdue.edu\newcrop\ppt\egypt-agriculture_pptx\Media.ppcx"/>
</p:tagLst>
</file>

<file path=ppt/tags/tag94.xml><?xml version="1.0" encoding="utf-8"?>
<p:tagLst xmlns:a="http://schemas.openxmlformats.org/drawingml/2006/main" xmlns:r="http://schemas.openxmlformats.org/officeDocument/2006/relationships" xmlns:p="http://schemas.openxmlformats.org/presentationml/2006/main">
  <p:tag name="MMPROD_SUBSTITUTION_ID" val="{939D2675-990F-47ED-A885-87B37278012E}"/>
</p:tagLst>
</file>

<file path=ppt/tags/tag95.xml><?xml version="1.0" encoding="utf-8"?>
<p:tagLst xmlns:a="http://schemas.openxmlformats.org/drawingml/2006/main" xmlns:r="http://schemas.openxmlformats.org/officeDocument/2006/relationships" xmlns:p="http://schemas.openxmlformats.org/presentationml/2006/main">
  <p:tag name="MMPROD_SUBSTITUTION_ID" val="{604B254C-1135-4675-AE68-4BA2508634CA}"/>
</p:tagLst>
</file>

<file path=ppt/tags/tag96.xml><?xml version="1.0" encoding="utf-8"?>
<p:tagLst xmlns:a="http://schemas.openxmlformats.org/drawingml/2006/main" xmlns:r="http://schemas.openxmlformats.org/officeDocument/2006/relationships" xmlns:p="http://schemas.openxmlformats.org/presentationml/2006/main">
  <p:tag name="MMPROD_SUBSTITUTION_ID" val="{BB2EF0D4-1DFA-4C78-AFFC-0D24F0AD70AB}"/>
</p:tagLst>
</file>

<file path=ppt/tags/tag97.xml><?xml version="1.0" encoding="utf-8"?>
<p:tagLst xmlns:a="http://schemas.openxmlformats.org/drawingml/2006/main" xmlns:r="http://schemas.openxmlformats.org/officeDocument/2006/relationships" xmlns:p="http://schemas.openxmlformats.org/presentationml/2006/main">
  <p:tag name="PPSNARRATION" val="42,752833596,\\www.hort.purdue.edu\www\www.hort.purdue.edu\newcrop\ppt\egypt-agriculture_pptx\Media.ppcx"/>
</p:tagLst>
</file>

<file path=ppt/tags/tag98.xml><?xml version="1.0" encoding="utf-8"?>
<p:tagLst xmlns:a="http://schemas.openxmlformats.org/drawingml/2006/main" xmlns:r="http://schemas.openxmlformats.org/officeDocument/2006/relationships" xmlns:p="http://schemas.openxmlformats.org/presentationml/2006/main">
  <p:tag name="MMPROD_SUBSTITUTION_ID" val="{D6B8AA9A-AC0C-4F3B-8CB6-A203274CBEEE}"/>
</p:tagLst>
</file>

<file path=ppt/tags/tag99.xml><?xml version="1.0" encoding="utf-8"?>
<p:tagLst xmlns:a="http://schemas.openxmlformats.org/drawingml/2006/main" xmlns:r="http://schemas.openxmlformats.org/officeDocument/2006/relationships" xmlns:p="http://schemas.openxmlformats.org/presentationml/2006/main">
  <p:tag name="PPSNARRATION" val="43,752833596,\\www.hort.purdue.edu\www\www.hort.purdue.edu\newcrop\ppt\egypt-agriculture_pptx\Media.ppcx"/>
</p:tagLst>
</file>

<file path=ppt/theme/theme1.xml><?xml version="1.0" encoding="utf-8"?>
<a:theme xmlns:a="http://schemas.openxmlformats.org/drawingml/2006/main" name="Blank Presentation.pot">
  <a:themeElements>
    <a:clrScheme name="Blank Presentation.pot 8">
      <a:dk1>
        <a:srgbClr val="808080"/>
      </a:dk1>
      <a:lt1>
        <a:srgbClr val="FFFF66"/>
      </a:lt1>
      <a:dk2>
        <a:srgbClr val="000099"/>
      </a:dk2>
      <a:lt2>
        <a:srgbClr val="000000"/>
      </a:lt2>
      <a:accent1>
        <a:srgbClr val="00CC99"/>
      </a:accent1>
      <a:accent2>
        <a:srgbClr val="3333CC"/>
      </a:accent2>
      <a:accent3>
        <a:srgbClr val="AAAACA"/>
      </a:accent3>
      <a:accent4>
        <a:srgbClr val="DADA56"/>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8">
        <a:dk1>
          <a:srgbClr val="808080"/>
        </a:dk1>
        <a:lt1>
          <a:srgbClr val="FFFF66"/>
        </a:lt1>
        <a:dk2>
          <a:srgbClr val="000099"/>
        </a:dk2>
        <a:lt2>
          <a:srgbClr val="000000"/>
        </a:lt2>
        <a:accent1>
          <a:srgbClr val="00CC99"/>
        </a:accent1>
        <a:accent2>
          <a:srgbClr val="3333CC"/>
        </a:accent2>
        <a:accent3>
          <a:srgbClr val="AAAACA"/>
        </a:accent3>
        <a:accent4>
          <a:srgbClr val="DADA56"/>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pot 8">
    <a:dk1>
      <a:srgbClr val="808080"/>
    </a:dk1>
    <a:lt1>
      <a:srgbClr val="FFFF66"/>
    </a:lt1>
    <a:dk2>
      <a:srgbClr val="000099"/>
    </a:dk2>
    <a:lt2>
      <a:srgbClr val="000000"/>
    </a:lt2>
    <a:accent1>
      <a:srgbClr val="00CC99"/>
    </a:accent1>
    <a:accent2>
      <a:srgbClr val="3333CC"/>
    </a:accent2>
    <a:accent3>
      <a:srgbClr val="AAAACA"/>
    </a:accent3>
    <a:accent4>
      <a:srgbClr val="DADA56"/>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pot 8">
    <a:dk1>
      <a:srgbClr val="808080"/>
    </a:dk1>
    <a:lt1>
      <a:srgbClr val="FFFF66"/>
    </a:lt1>
    <a:dk2>
      <a:srgbClr val="000099"/>
    </a:dk2>
    <a:lt2>
      <a:srgbClr val="000000"/>
    </a:lt2>
    <a:accent1>
      <a:srgbClr val="00CC99"/>
    </a:accent1>
    <a:accent2>
      <a:srgbClr val="3333CC"/>
    </a:accent2>
    <a:accent3>
      <a:srgbClr val="AAAACA"/>
    </a:accent3>
    <a:accent4>
      <a:srgbClr val="DADA56"/>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pot 8">
    <a:dk1>
      <a:srgbClr val="808080"/>
    </a:dk1>
    <a:lt1>
      <a:srgbClr val="FFFF66"/>
    </a:lt1>
    <a:dk2>
      <a:srgbClr val="000099"/>
    </a:dk2>
    <a:lt2>
      <a:srgbClr val="000000"/>
    </a:lt2>
    <a:accent1>
      <a:srgbClr val="00CC99"/>
    </a:accent1>
    <a:accent2>
      <a:srgbClr val="3333CC"/>
    </a:accent2>
    <a:accent3>
      <a:srgbClr val="AAAACA"/>
    </a:accent3>
    <a:accent4>
      <a:srgbClr val="DADA56"/>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4648</TotalTime>
  <Words>4453</Words>
  <Application>Microsoft Office PowerPoint</Application>
  <PresentationFormat>On-screen Show (4:3)</PresentationFormat>
  <Paragraphs>517</Paragraphs>
  <Slides>109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109</vt:i4>
      </vt:variant>
    </vt:vector>
  </HeadingPairs>
  <TitlesOfParts>
    <vt:vector size="112" baseType="lpstr">
      <vt:lpstr>Arial</vt:lpstr>
      <vt:lpstr>Times New Roman</vt:lpstr>
      <vt:lpstr>Blank Presentation.pot</vt:lpstr>
      <vt:lpstr>Ancient Egyptian Agriculture and the Origins of Horticulture</vt:lpstr>
      <vt:lpstr>PowerPoint Presentation</vt:lpstr>
      <vt:lpstr>Pyramids at Giza</vt:lpstr>
      <vt:lpstr>PowerPoint Presentation</vt:lpstr>
      <vt:lpstr>PowerPoint Presentation</vt:lpstr>
      <vt:lpstr>Diorite head of the Pharaoh Khafre  4th Dynasty Reigned 2558–2532 BCE</vt:lpstr>
      <vt:lpstr>Painted limestone head of Ikhnaton’s Queen Nofretete ca. 1370–1330 BCE</vt:lpstr>
      <vt:lpstr>The Rosetta Stone</vt:lpstr>
      <vt:lpstr>Plants as Symbols</vt:lpstr>
      <vt:lpstr>Intertwining of lotus and papyrus symbolizing the reunification of upper and lower Egypt</vt:lpstr>
      <vt:lpstr>The unification of upper and lower Egypt was celebrated by the design of a new crown fusing the design of each</vt:lpstr>
      <vt:lpstr>The Temple of Khnum (Kom Ombo), at Esna showing columns representing papyrus and lotus</vt:lpstr>
      <vt:lpstr>The Temple of Khnum (Kom Ombo), at Esna showing columns representing papyrus and lotus</vt:lpstr>
      <vt:lpstr>Cat watching his prey</vt:lpstr>
      <vt:lpstr>Different representations of plants</vt:lpstr>
      <vt:lpstr>Servants bringing necklaces of flowers</vt:lpstr>
      <vt:lpstr>Egyptian Religion</vt:lpstr>
      <vt:lpstr>PowerPoint Presentation</vt:lpstr>
      <vt:lpstr>PowerPoint Presentation</vt:lpstr>
      <vt:lpstr>PowerPoint Presentation</vt:lpstr>
      <vt:lpstr>Agriculture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Egyptian Grains</vt:lpstr>
      <vt:lpstr>Egyptian Vegetables</vt:lpstr>
      <vt:lpstr>PowerPoint Presentation</vt:lpstr>
      <vt:lpstr>Preparing the flax, beating it, and making it into twine and cloth</vt:lpstr>
      <vt:lpstr>Women weaving and using the spindle</vt:lpstr>
      <vt:lpstr>A piece of cloth on  a frame (top)  a loom (bottom)</vt:lpstr>
      <vt:lpstr>Men engaged in spinning, and making a sort of network (top) The horizontal loom, or perhaps mat-making (bottom)</vt:lpstr>
      <vt:lpstr>Bandaging Mummies (New Kingdom, Thebes)</vt:lpstr>
      <vt:lpstr>Cultivation Technology</vt:lpstr>
      <vt:lpstr>Cultivation Technology</vt:lpstr>
      <vt:lpstr>Land Reclamation</vt:lpstr>
      <vt:lpstr>Cultivation, Hoeing, and Plowing</vt:lpstr>
      <vt:lpstr>Chariot with Umbrella</vt:lpstr>
      <vt:lpstr>Seeding (Saqqara, ca. 2400 BCE)</vt:lpstr>
      <vt:lpstr>PowerPoint Presentation</vt:lpstr>
      <vt:lpstr>Irrigation Technology (Thebes, ca 1450 BCE)</vt:lpstr>
      <vt:lpstr>Irrigation Technology: The Yoke</vt:lpstr>
      <vt:lpstr>Irrigation Technology (Beni Hasan, ca. 1900 BCE)</vt:lpstr>
      <vt:lpstr>A contemporary scene of garden irrigation in Sumatra. Cabbage is being grown for shipment to Singapore.</vt:lpstr>
      <vt:lpstr>Irrigation Technology: The Shaduf (Thebes ca. 1500 BCE)</vt:lpstr>
      <vt:lpstr>Shaduf (Thebes ca. 1300 BCE)</vt:lpstr>
      <vt:lpstr>Modern shaduf, or pole and bucket, used for raising water, in Upper and Lower Egypt. </vt:lpstr>
      <vt:lpstr>Present day garden at Neve Firan, Sinai showing irrigation channels.</vt:lpstr>
      <vt:lpstr>Irrigation Technology: Water Storage</vt:lpstr>
      <vt:lpstr>Surveying Fields (Thebes ca. 1400 BCE)</vt:lpstr>
      <vt:lpstr>Surveying Fields (ca. 1400 BCE)</vt:lpstr>
      <vt:lpstr>PowerPoint Presentation</vt:lpstr>
      <vt:lpstr>Harvesting and Handling Grain</vt:lpstr>
      <vt:lpstr>Gathering the doora and wheat</vt:lpstr>
      <vt:lpstr>Wheat bound in sheaves</vt:lpstr>
      <vt:lpstr>Gathering the Doora, and stripping off the grain</vt:lpstr>
      <vt:lpstr>Harvesting and Handling Grain  (Saqqara, ca. 2400 BCE)</vt:lpstr>
      <vt:lpstr>Harvesting and Handling Grain  (Thebes ca. 1420 BCE)</vt:lpstr>
      <vt:lpstr>Threshing</vt:lpstr>
      <vt:lpstr>Harvesting and Handling Grain</vt:lpstr>
      <vt:lpstr>Harvesting and Handling Grain (Thebes ca. 1420 BCE)</vt:lpstr>
      <vt:lpstr>Harvest Scene</vt:lpstr>
      <vt:lpstr>Rooms for housing the grain, apparently vaulted</vt:lpstr>
      <vt:lpstr>Storing the Harvest and Quality Control</vt:lpstr>
      <vt:lpstr>Storage</vt:lpstr>
      <vt:lpstr>Storage (Beni Hasan, ca. 1900 BCE)</vt:lpstr>
      <vt:lpstr>Processing Grain</vt:lpstr>
      <vt:lpstr>Harvesting Fruit Crops</vt:lpstr>
      <vt:lpstr>Harvesting Fruit Crops and Flax</vt:lpstr>
      <vt:lpstr>Harvesting Fruit from Trellis and Free-standing Trees</vt:lpstr>
      <vt:lpstr>Grape Harvest and Training</vt:lpstr>
      <vt:lpstr>Grape Harvest and Wine Making (Thebes, ca. 1500 BCE)</vt:lpstr>
      <vt:lpstr>Large footpress; the amphorae; and the asp, or Agathodaemon, the protecting deity of the store-room</vt:lpstr>
      <vt:lpstr>Wine Manufacture and Registration</vt:lpstr>
      <vt:lpstr>Wine Making: Grape Pressing</vt:lpstr>
      <vt:lpstr>Wine Making: Grape Pressing</vt:lpstr>
      <vt:lpstr>Wine Making: Grape Pressing (Beni Hasan, ca. 1500 BCE)</vt:lpstr>
      <vt:lpstr>A modern juice extraction machine showing the same principle as the previous figures</vt:lpstr>
      <vt:lpstr>A modern continuous cider machine that operates by squeezing fruit in a cloth press</vt:lpstr>
      <vt:lpstr>Wine Making</vt:lpstr>
      <vt:lpstr>Storing Wine</vt:lpstr>
      <vt:lpstr>Blending Wines</vt:lpstr>
      <vt:lpstr>Offering wine to a guest</vt:lpstr>
      <vt:lpstr>Men carried home from drinking</vt:lpstr>
      <vt:lpstr>A servant called to support her mistress</vt:lpstr>
      <vt:lpstr>Perfume and Cosmetics</vt:lpstr>
      <vt:lpstr>Perfume and Cosmetics</vt:lpstr>
      <vt:lpstr>Perfume and Cosmetics</vt:lpstr>
      <vt:lpstr>Compounding Ointments and Perfumes (Thebes 1500 BCE)</vt:lpstr>
      <vt:lpstr>Plant Exploration (ca 2000 BCE)</vt:lpstr>
      <vt:lpstr>Queen Hatshepsut’s Temple (El-Deir El-Bahari)</vt:lpstr>
      <vt:lpstr>Close up of Queen Hatshepsut</vt:lpstr>
      <vt:lpstr>Plant Exploration</vt:lpstr>
      <vt:lpstr>An Early Botanical Collection</vt:lpstr>
      <vt:lpstr>Oasis at El Tor, Sinai peninsula</vt:lpstr>
      <vt:lpstr>Ancient Egyptian Garden Scenes</vt:lpstr>
      <vt:lpstr>Ancient Egyptian Garden Scenes</vt:lpstr>
      <vt:lpstr>Ancient Egyptian Garden Scenes</vt:lpstr>
      <vt:lpstr>Ancient Egyptian Garden Scenes (Thebes, ca. 1300 BCE)</vt:lpstr>
      <vt:lpstr>Formal Egyptian garden (Thebes ca. 1450 BCE)</vt:lpstr>
      <vt:lpstr>A late 19th century impression (1883) of a bird’s eye view of a high official’s garden</vt:lpstr>
      <vt:lpstr>A Complete Egyptian Temple</vt:lpstr>
      <vt:lpstr>Garden Plan for a Wealthy Egyptian Estate</vt:lpstr>
      <vt:lpstr>Tomb painting of an Egyptian garden</vt:lpstr>
      <vt:lpstr>Villa, with obelisks and towers, like a temple</vt:lpstr>
      <vt:lpstr>A noble couple, surrounded by farm scenes give thanks for the harvest by anointing an array of fruit, vegetables, bread, and meat.</vt:lpstr>
    </vt:vector>
  </TitlesOfParts>
  <Company>New Crop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Anna Whipkey</dc:creator>
  <cp:lastModifiedBy>Whipkey, Anna L</cp:lastModifiedBy>
  <cp:revision>105</cp:revision>
  <cp:lastPrinted>2002-01-08T17:40:21Z</cp:lastPrinted>
  <dcterms:created xsi:type="dcterms:W3CDTF">2001-12-21T17:39:12Z</dcterms:created>
  <dcterms:modified xsi:type="dcterms:W3CDTF">2013-10-24T15:19:39Z</dcterms:modified>
</cp:coreProperties>
</file>