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8"/>
  </p:notesMasterIdLst>
  <p:handoutMasterIdLst>
    <p:handoutMasterId r:id="rId49"/>
  </p:handoutMasterIdLst>
  <p:sldIdLst>
    <p:sldId id="371" r:id="rId2"/>
    <p:sldId id="366" r:id="rId3"/>
    <p:sldId id="367" r:id="rId4"/>
    <p:sldId id="257" r:id="rId5"/>
    <p:sldId id="306" r:id="rId6"/>
    <p:sldId id="310" r:id="rId7"/>
    <p:sldId id="330" r:id="rId8"/>
    <p:sldId id="335" r:id="rId9"/>
    <p:sldId id="355" r:id="rId10"/>
    <p:sldId id="356" r:id="rId11"/>
    <p:sldId id="336" r:id="rId12"/>
    <p:sldId id="337" r:id="rId13"/>
    <p:sldId id="338" r:id="rId14"/>
    <p:sldId id="339" r:id="rId15"/>
    <p:sldId id="281" r:id="rId16"/>
    <p:sldId id="283" r:id="rId17"/>
    <p:sldId id="284" r:id="rId18"/>
    <p:sldId id="340" r:id="rId19"/>
    <p:sldId id="341" r:id="rId20"/>
    <p:sldId id="345" r:id="rId21"/>
    <p:sldId id="285" r:id="rId22"/>
    <p:sldId id="297" r:id="rId23"/>
    <p:sldId id="316" r:id="rId24"/>
    <p:sldId id="287" r:id="rId25"/>
    <p:sldId id="346" r:id="rId26"/>
    <p:sldId id="343" r:id="rId27"/>
    <p:sldId id="348" r:id="rId28"/>
    <p:sldId id="301" r:id="rId29"/>
    <p:sldId id="331" r:id="rId30"/>
    <p:sldId id="349" r:id="rId31"/>
    <p:sldId id="350" r:id="rId32"/>
    <p:sldId id="351" r:id="rId33"/>
    <p:sldId id="352" r:id="rId34"/>
    <p:sldId id="353" r:id="rId35"/>
    <p:sldId id="354" r:id="rId36"/>
    <p:sldId id="305" r:id="rId37"/>
    <p:sldId id="357" r:id="rId38"/>
    <p:sldId id="296" r:id="rId39"/>
    <p:sldId id="358" r:id="rId40"/>
    <p:sldId id="359" r:id="rId41"/>
    <p:sldId id="360" r:id="rId42"/>
    <p:sldId id="363" r:id="rId43"/>
    <p:sldId id="370" r:id="rId44"/>
    <p:sldId id="369" r:id="rId45"/>
    <p:sldId id="361" r:id="rId46"/>
    <p:sldId id="372" r:id="rId47"/>
  </p:sldIdLst>
  <p:sldSz cx="12192000" cy="6858000"/>
  <p:notesSz cx="6858000" cy="9144000"/>
  <p:custDataLst>
    <p:tags r:id="rId50"/>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F9100"/>
    <a:srgbClr val="A3F25F"/>
    <a:srgbClr val="09409E"/>
    <a:srgbClr val="F6BF69"/>
    <a:srgbClr val="B50069"/>
    <a:srgbClr val="E70086"/>
    <a:srgbClr val="FCE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6" autoAdjust="0"/>
    <p:restoredTop sz="94660"/>
  </p:normalViewPr>
  <p:slideViewPr>
    <p:cSldViewPr snapToGrid="0">
      <p:cViewPr varScale="1">
        <p:scale>
          <a:sx n="75" d="100"/>
          <a:sy n="75" d="100"/>
        </p:scale>
        <p:origin x="58" y="1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883"/>
    </p:cViewPr>
  </p:sorterViewPr>
  <p:notesViewPr>
    <p:cSldViewPr snapToGrid="0">
      <p:cViewPr varScale="1">
        <p:scale>
          <a:sx n="82" d="100"/>
          <a:sy n="82" d="100"/>
        </p:scale>
        <p:origin x="-2802" y="-84"/>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07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fld id="{41B5E994-B10A-49D3-84A8-B32FCE12D2F2}" type="datetime1">
              <a:rPr lang="en-US"/>
              <a:pPr>
                <a:defRPr/>
              </a:pPr>
              <a:t>5/1/2014</a:t>
            </a:fld>
            <a:endParaRPr lang="en-US"/>
          </a:p>
        </p:txBody>
      </p:sp>
      <p:sp>
        <p:nvSpPr>
          <p:cNvPr id="307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1AB5A02-2791-42A9-B31E-A1A47F6B7191}" type="slidenum">
              <a:rPr lang="en-US"/>
              <a:pPr/>
              <a:t>‹#›</a:t>
            </a:fld>
            <a:endParaRPr lang="en-US"/>
          </a:p>
        </p:txBody>
      </p:sp>
    </p:spTree>
    <p:extLst>
      <p:ext uri="{BB962C8B-B14F-4D97-AF65-F5344CB8AC3E}">
        <p14:creationId xmlns:p14="http://schemas.microsoft.com/office/powerpoint/2010/main" val="6772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3315" name="Rectangle 3"/>
          <p:cNvSpPr>
            <a:spLocks noGrp="1" noRot="1" noChangeAspect="1" noChangeArrowheads="1" noTextEdit="1"/>
          </p:cNvSpPr>
          <p:nvPr>
            <p:ph type="sldImg" idx="2"/>
          </p:nvPr>
        </p:nvSpPr>
        <p:spPr bwMode="auto">
          <a:xfrm>
            <a:off x="384175" y="687388"/>
            <a:ext cx="6089650" cy="34258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4497067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384175" y="687388"/>
            <a:ext cx="6089650" cy="3425825"/>
          </a:xfrm>
          <a:ln/>
        </p:spPr>
      </p:sp>
      <p:sp>
        <p:nvSpPr>
          <p:cNvPr id="14339" name="Rectangle 3"/>
          <p:cNvSpPr>
            <a:spLocks noGrp="1" noChangeArrowheads="1"/>
          </p:cNvSpPr>
          <p:nvPr>
            <p:ph type="body" idx="1"/>
          </p:nvPr>
        </p:nvSpPr>
        <p:spPr>
          <a:noFill/>
        </p:spPr>
        <p:txBody>
          <a:bodyPr/>
          <a:lstStyle/>
          <a:p>
            <a:r>
              <a:rPr lang="en-US" smtClean="0"/>
              <a:t>It is a pleasured to be here in Providence at this celebration of the ASHS Centennial.  I have been a member of ASHS for 51 years, and I am proud to be affiliated with this venerable Society.  Now, 100 Years is a long time but yet I feel a connection to 1903.  When I was a student at Cornell University Liberty Hyde Bailey was brought in to speak to my Vegetable Crops class, taught by Bob Sweet. Think of it; Bailey was born in 1858. The mystic chords of memory will be stretched today. </a:t>
            </a:r>
          </a:p>
        </p:txBody>
      </p:sp>
    </p:spTree>
    <p:extLst>
      <p:ext uri="{BB962C8B-B14F-4D97-AF65-F5344CB8AC3E}">
        <p14:creationId xmlns:p14="http://schemas.microsoft.com/office/powerpoint/2010/main" val="281749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089650" cy="3425825"/>
          </a:xfrm>
        </p:spPr>
      </p:sp>
      <p:sp>
        <p:nvSpPr>
          <p:cNvPr id="3" name="Notes Placeholder 2"/>
          <p:cNvSpPr>
            <a:spLocks noGrp="1"/>
          </p:cNvSpPr>
          <p:nvPr>
            <p:ph type="body" idx="1"/>
          </p:nvPr>
        </p:nvSpPr>
        <p:spPr/>
        <p:txBody>
          <a:bodyPr>
            <a:normAutofit/>
          </a:bodyPr>
          <a:lstStyle/>
          <a:p>
            <a:r>
              <a:rPr lang="en-US" dirty="0" smtClean="0"/>
              <a:t>Received more than several hundred</a:t>
            </a:r>
            <a:r>
              <a:rPr lang="en-US" baseline="0" dirty="0" smtClean="0"/>
              <a:t> medals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DB77593-A600-454D-B7C7-DDA553CBC277}" type="slidenum">
              <a:rPr lang="en-US" smtClean="0"/>
              <a:pPr/>
              <a:t>12</a:t>
            </a:fld>
            <a:endParaRPr lang="en-US"/>
          </a:p>
        </p:txBody>
      </p:sp>
    </p:spTree>
    <p:extLst>
      <p:ext uri="{BB962C8B-B14F-4D97-AF65-F5344CB8AC3E}">
        <p14:creationId xmlns:p14="http://schemas.microsoft.com/office/powerpoint/2010/main" val="259655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089650" cy="3425825"/>
          </a:xfrm>
        </p:spPr>
      </p:sp>
      <p:sp>
        <p:nvSpPr>
          <p:cNvPr id="3" name="Notes Placeholder 2"/>
          <p:cNvSpPr>
            <a:spLocks noGrp="1"/>
          </p:cNvSpPr>
          <p:nvPr>
            <p:ph type="body" idx="1"/>
          </p:nvPr>
        </p:nvSpPr>
        <p:spPr/>
        <p:txBody>
          <a:bodyPr>
            <a:normAutofit/>
          </a:bodyPr>
          <a:lstStyle/>
          <a:p>
            <a:r>
              <a:rPr lang="en-US" dirty="0" smtClean="0"/>
              <a:t>Burbank</a:t>
            </a:r>
            <a:r>
              <a:rPr lang="en-US" baseline="0" dirty="0" smtClean="0"/>
              <a:t> homestead at Lancaster, Massachusetts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DB77593-A600-454D-B7C7-DDA553CBC277}" type="slidenum">
              <a:rPr lang="en-US" smtClean="0"/>
              <a:pPr/>
              <a:t>15</a:t>
            </a:fld>
            <a:endParaRPr lang="en-US"/>
          </a:p>
        </p:txBody>
      </p:sp>
    </p:spTree>
    <p:extLst>
      <p:ext uri="{BB962C8B-B14F-4D97-AF65-F5344CB8AC3E}">
        <p14:creationId xmlns:p14="http://schemas.microsoft.com/office/powerpoint/2010/main" val="50251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089650" cy="3425825"/>
          </a:xfrm>
        </p:spPr>
      </p:sp>
      <p:sp>
        <p:nvSpPr>
          <p:cNvPr id="3" name="Notes Placeholder 2"/>
          <p:cNvSpPr>
            <a:spLocks noGrp="1"/>
          </p:cNvSpPr>
          <p:nvPr>
            <p:ph type="body" idx="1"/>
          </p:nvPr>
        </p:nvSpPr>
        <p:spPr/>
        <p:txBody>
          <a:bodyPr>
            <a:normAutofit/>
          </a:bodyPr>
          <a:lstStyle/>
          <a:p>
            <a:r>
              <a:rPr lang="en-US" dirty="0" smtClean="0"/>
              <a:t>Olive had borne 2 children before Luther – both</a:t>
            </a:r>
            <a:r>
              <a:rPr lang="en-US" baseline="0" dirty="0" smtClean="0"/>
              <a:t> died in infancy.</a:t>
            </a:r>
          </a:p>
          <a:p>
            <a:r>
              <a:rPr lang="en-US" baseline="0" dirty="0" smtClean="0"/>
              <a:t>Two children followed Luther. Burbank grew up as the “elder” of the set of 3 children.</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DB77593-A600-454D-B7C7-DDA553CBC277}" type="slidenum">
              <a:rPr lang="en-US" smtClean="0"/>
              <a:pPr/>
              <a:t>16</a:t>
            </a:fld>
            <a:endParaRPr lang="en-US"/>
          </a:p>
        </p:txBody>
      </p:sp>
    </p:spTree>
    <p:extLst>
      <p:ext uri="{BB962C8B-B14F-4D97-AF65-F5344CB8AC3E}">
        <p14:creationId xmlns:p14="http://schemas.microsoft.com/office/powerpoint/2010/main" val="243235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089650" cy="3425825"/>
          </a:xfrm>
        </p:spPr>
      </p:sp>
      <p:sp>
        <p:nvSpPr>
          <p:cNvPr id="3" name="Notes Placeholder 2"/>
          <p:cNvSpPr>
            <a:spLocks noGrp="1"/>
          </p:cNvSpPr>
          <p:nvPr>
            <p:ph type="body" idx="1"/>
          </p:nvPr>
        </p:nvSpPr>
        <p:spPr/>
        <p:txBody>
          <a:bodyPr>
            <a:normAutofit/>
          </a:bodyPr>
          <a:lstStyle/>
          <a:p>
            <a:r>
              <a:rPr lang="en-US" dirty="0" smtClean="0"/>
              <a:t>At</a:t>
            </a:r>
            <a:r>
              <a:rPr lang="en-US" baseline="0" dirty="0" smtClean="0"/>
              <a:t> 25 he had his first success with the release of the Burbank Potato</a:t>
            </a:r>
          </a:p>
          <a:p>
            <a:r>
              <a:rPr lang="en-US" baseline="0" dirty="0" smtClean="0"/>
              <a:t>Following year 1825 he migrated to California to take up residence in Santa Rosa</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DB77593-A600-454D-B7C7-DDA553CBC277}" type="slidenum">
              <a:rPr lang="en-US" smtClean="0"/>
              <a:pPr/>
              <a:t>17</a:t>
            </a:fld>
            <a:endParaRPr lang="en-US"/>
          </a:p>
        </p:txBody>
      </p:sp>
    </p:spTree>
    <p:extLst>
      <p:ext uri="{BB962C8B-B14F-4D97-AF65-F5344CB8AC3E}">
        <p14:creationId xmlns:p14="http://schemas.microsoft.com/office/powerpoint/2010/main" val="225770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089650" cy="3425825"/>
          </a:xfrm>
        </p:spPr>
      </p:sp>
      <p:sp>
        <p:nvSpPr>
          <p:cNvPr id="3" name="Notes Placeholder 2"/>
          <p:cNvSpPr>
            <a:spLocks noGrp="1"/>
          </p:cNvSpPr>
          <p:nvPr>
            <p:ph type="body" idx="1"/>
          </p:nvPr>
        </p:nvSpPr>
        <p:spPr/>
        <p:txBody>
          <a:bodyPr>
            <a:normAutofit/>
          </a:bodyPr>
          <a:lstStyle/>
          <a:p>
            <a:r>
              <a:rPr lang="en-US" dirty="0" smtClean="0"/>
              <a:t>Burbank used the money to fund his moving to California</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DB77593-A600-454D-B7C7-DDA553CBC277}" type="slidenum">
              <a:rPr lang="en-US" smtClean="0"/>
              <a:pPr/>
              <a:t>21</a:t>
            </a:fld>
            <a:endParaRPr lang="en-US"/>
          </a:p>
        </p:txBody>
      </p:sp>
    </p:spTree>
    <p:extLst>
      <p:ext uri="{BB962C8B-B14F-4D97-AF65-F5344CB8AC3E}">
        <p14:creationId xmlns:p14="http://schemas.microsoft.com/office/powerpoint/2010/main" val="57089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7511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471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4085" y="450850"/>
            <a:ext cx="2865967" cy="564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1951" y="450850"/>
            <a:ext cx="8398933" cy="5645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88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631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52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90133" y="1981200"/>
            <a:ext cx="45042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45042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513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032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392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78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251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7740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61951" y="450850"/>
            <a:ext cx="114681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490134" y="1981200"/>
            <a:ext cx="921173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i="0" u="none">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Times New Roman" pitchFamily="18" charset="0"/>
        </a:defRPr>
      </a:lvl2pPr>
      <a:lvl3pPr algn="ctr" rtl="0" eaLnBrk="0" fontAlgn="base" hangingPunct="0">
        <a:spcBef>
          <a:spcPct val="0"/>
        </a:spcBef>
        <a:spcAft>
          <a:spcPct val="0"/>
        </a:spcAft>
        <a:defRPr sz="3600" b="1">
          <a:solidFill>
            <a:schemeClr val="tx1"/>
          </a:solidFill>
          <a:latin typeface="Times New Roman" pitchFamily="18" charset="0"/>
        </a:defRPr>
      </a:lvl3pPr>
      <a:lvl4pPr algn="ctr" rtl="0" eaLnBrk="0" fontAlgn="base" hangingPunct="0">
        <a:spcBef>
          <a:spcPct val="0"/>
        </a:spcBef>
        <a:spcAft>
          <a:spcPct val="0"/>
        </a:spcAft>
        <a:defRPr sz="3600" b="1">
          <a:solidFill>
            <a:schemeClr val="tx1"/>
          </a:solidFill>
          <a:latin typeface="Times New Roman" pitchFamily="18" charset="0"/>
        </a:defRPr>
      </a:lvl4pPr>
      <a:lvl5pPr algn="ctr" rtl="0" eaLnBrk="0" fontAlgn="base" hangingPunct="0">
        <a:spcBef>
          <a:spcPct val="0"/>
        </a:spcBef>
        <a:spcAft>
          <a:spcPct val="0"/>
        </a:spcAft>
        <a:defRPr sz="3600" b="1">
          <a:solidFill>
            <a:schemeClr val="tx1"/>
          </a:solidFill>
          <a:latin typeface="Times New Roman" pitchFamily="18" charset="0"/>
        </a:defRPr>
      </a:lvl5pPr>
      <a:lvl6pPr marL="457200" algn="ctr" rtl="0" eaLnBrk="0" fontAlgn="base" hangingPunct="0">
        <a:spcBef>
          <a:spcPct val="0"/>
        </a:spcBef>
        <a:spcAft>
          <a:spcPct val="0"/>
        </a:spcAft>
        <a:defRPr sz="3600" b="1">
          <a:solidFill>
            <a:schemeClr val="tx1"/>
          </a:solidFill>
          <a:latin typeface="Times New Roman" pitchFamily="18" charset="0"/>
        </a:defRPr>
      </a:lvl6pPr>
      <a:lvl7pPr marL="914400" algn="ctr" rtl="0" eaLnBrk="0" fontAlgn="base" hangingPunct="0">
        <a:spcBef>
          <a:spcPct val="0"/>
        </a:spcBef>
        <a:spcAft>
          <a:spcPct val="0"/>
        </a:spcAft>
        <a:defRPr sz="3600" b="1">
          <a:solidFill>
            <a:schemeClr val="tx1"/>
          </a:solidFill>
          <a:latin typeface="Times New Roman" pitchFamily="18" charset="0"/>
        </a:defRPr>
      </a:lvl7pPr>
      <a:lvl8pPr marL="1371600" algn="ctr" rtl="0" eaLnBrk="0" fontAlgn="base" hangingPunct="0">
        <a:spcBef>
          <a:spcPct val="0"/>
        </a:spcBef>
        <a:spcAft>
          <a:spcPct val="0"/>
        </a:spcAft>
        <a:defRPr sz="3600" b="1">
          <a:solidFill>
            <a:schemeClr val="tx1"/>
          </a:solidFill>
          <a:latin typeface="Times New Roman" pitchFamily="18" charset="0"/>
        </a:defRPr>
      </a:lvl8pPr>
      <a:lvl9pPr marL="1828800" algn="ctr" rtl="0" eaLnBrk="0" fontAlgn="base" hangingPunct="0">
        <a:spcBef>
          <a:spcPct val="0"/>
        </a:spcBef>
        <a:spcAft>
          <a:spcPct val="0"/>
        </a:spcAft>
        <a:defRPr sz="3600" b="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SzPct val="100000"/>
        <a:defRPr sz="2800" b="1">
          <a:solidFill>
            <a:schemeClr val="tx1"/>
          </a:solidFill>
          <a:latin typeface="+mn-lt"/>
          <a:ea typeface="+mn-ea"/>
          <a:cs typeface="+mn-cs"/>
        </a:defRPr>
      </a:lvl1pPr>
      <a:lvl2pPr marL="742950" indent="-285750" algn="l" rtl="0" eaLnBrk="0" fontAlgn="base" hangingPunct="0">
        <a:spcBef>
          <a:spcPct val="20000"/>
        </a:spcBef>
        <a:spcAft>
          <a:spcPct val="0"/>
        </a:spcAft>
        <a:buSzPct val="100000"/>
        <a:defRPr sz="2800" b="1" i="0" u="none">
          <a:solidFill>
            <a:schemeClr val="tx1"/>
          </a:solidFill>
          <a:latin typeface="+mn-lt"/>
        </a:defRPr>
      </a:lvl2pPr>
      <a:lvl3pPr marL="1143000" indent="-228600" algn="l" rtl="0" eaLnBrk="0" fontAlgn="base" hangingPunct="0">
        <a:spcBef>
          <a:spcPct val="20000"/>
        </a:spcBef>
        <a:spcAft>
          <a:spcPct val="0"/>
        </a:spcAft>
        <a:buSzPct val="100000"/>
        <a:defRPr sz="2800" b="1">
          <a:solidFill>
            <a:schemeClr val="tx1"/>
          </a:solidFill>
          <a:latin typeface="+mn-lt"/>
        </a:defRPr>
      </a:lvl3pPr>
      <a:lvl4pPr marL="1600200" indent="-228600" algn="l" rtl="0" eaLnBrk="0" fontAlgn="base" hangingPunct="0">
        <a:spcBef>
          <a:spcPct val="20000"/>
        </a:spcBef>
        <a:spcAft>
          <a:spcPct val="0"/>
        </a:spcAft>
        <a:buSzPct val="100000"/>
        <a:defRPr sz="2800" b="1">
          <a:solidFill>
            <a:schemeClr val="tx1"/>
          </a:solidFill>
          <a:latin typeface="+mn-lt"/>
        </a:defRPr>
      </a:lvl4pPr>
      <a:lvl5pPr marL="2057400" indent="-228600" algn="l" rtl="0" eaLnBrk="0" fontAlgn="base" hangingPunct="0">
        <a:spcBef>
          <a:spcPct val="20000"/>
        </a:spcBef>
        <a:spcAft>
          <a:spcPct val="0"/>
        </a:spcAft>
        <a:buSzPct val="100000"/>
        <a:defRPr sz="2800" b="1">
          <a:solidFill>
            <a:schemeClr val="tx1"/>
          </a:solidFill>
          <a:latin typeface="+mn-lt"/>
        </a:defRPr>
      </a:lvl5pPr>
      <a:lvl6pPr marL="2514600" indent="-228600" algn="l" rtl="0" eaLnBrk="0" fontAlgn="base" hangingPunct="0">
        <a:spcBef>
          <a:spcPct val="20000"/>
        </a:spcBef>
        <a:spcAft>
          <a:spcPct val="0"/>
        </a:spcAft>
        <a:buSzPct val="100000"/>
        <a:defRPr sz="2800" b="1">
          <a:solidFill>
            <a:schemeClr val="tx1"/>
          </a:solidFill>
          <a:latin typeface="+mn-lt"/>
        </a:defRPr>
      </a:lvl6pPr>
      <a:lvl7pPr marL="2971800" indent="-228600" algn="l" rtl="0" eaLnBrk="0" fontAlgn="base" hangingPunct="0">
        <a:spcBef>
          <a:spcPct val="20000"/>
        </a:spcBef>
        <a:spcAft>
          <a:spcPct val="0"/>
        </a:spcAft>
        <a:buSzPct val="100000"/>
        <a:defRPr sz="2800" b="1">
          <a:solidFill>
            <a:schemeClr val="tx1"/>
          </a:solidFill>
          <a:latin typeface="+mn-lt"/>
        </a:defRPr>
      </a:lvl7pPr>
      <a:lvl8pPr marL="3429000" indent="-228600" algn="l" rtl="0" eaLnBrk="0" fontAlgn="base" hangingPunct="0">
        <a:spcBef>
          <a:spcPct val="20000"/>
        </a:spcBef>
        <a:spcAft>
          <a:spcPct val="0"/>
        </a:spcAft>
        <a:buSzPct val="100000"/>
        <a:defRPr sz="2800" b="1">
          <a:solidFill>
            <a:schemeClr val="tx1"/>
          </a:solidFill>
          <a:latin typeface="+mn-lt"/>
        </a:defRPr>
      </a:lvl8pPr>
      <a:lvl9pPr marL="3886200" indent="-228600" algn="l" rtl="0" eaLnBrk="0" fontAlgn="base" hangingPunct="0">
        <a:spcBef>
          <a:spcPct val="20000"/>
        </a:spcBef>
        <a:spcAft>
          <a:spcPct val="0"/>
        </a:spcAft>
        <a:buSzPct val="100000"/>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Workshop: History of Horticultural Science Working Group</a:t>
            </a:r>
            <a:endParaRPr lang="en-US" sz="3200" dirty="0"/>
          </a:p>
        </p:txBody>
      </p:sp>
      <p:sp>
        <p:nvSpPr>
          <p:cNvPr id="3" name="Content Placeholder 2"/>
          <p:cNvSpPr>
            <a:spLocks noGrp="1"/>
          </p:cNvSpPr>
          <p:nvPr>
            <p:ph idx="1"/>
          </p:nvPr>
        </p:nvSpPr>
        <p:spPr>
          <a:xfrm>
            <a:off x="1490134" y="1185487"/>
            <a:ext cx="9211733" cy="1516423"/>
          </a:xfrm>
        </p:spPr>
        <p:txBody>
          <a:bodyPr/>
          <a:lstStyle/>
          <a:p>
            <a:pPr marL="0" indent="0" algn="ctr"/>
            <a:r>
              <a:rPr lang="en-US" sz="4400" dirty="0"/>
              <a:t>Contributions of Luther Burbank: Plant Breeding Artist and Legend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467" b="15273"/>
          <a:stretch/>
        </p:blipFill>
        <p:spPr>
          <a:xfrm>
            <a:off x="4451884" y="2759060"/>
            <a:ext cx="3288232" cy="3820849"/>
          </a:xfrm>
          <a:prstGeom prst="rect">
            <a:avLst/>
          </a:prstGeom>
        </p:spPr>
      </p:pic>
    </p:spTree>
    <p:extLst>
      <p:ext uri="{BB962C8B-B14F-4D97-AF65-F5344CB8AC3E}">
        <p14:creationId xmlns:p14="http://schemas.microsoft.com/office/powerpoint/2010/main" val="3567287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940" y="196327"/>
            <a:ext cx="11468100" cy="692150"/>
          </a:xfrm>
        </p:spPr>
        <p:txBody>
          <a:bodyPr/>
          <a:lstStyle/>
          <a:p>
            <a:r>
              <a:rPr lang="en-US" dirty="0" smtClean="0"/>
              <a:t>Burbank’s garden shovel, 1928, Ford Museum</a:t>
            </a:r>
            <a:endParaRPr lang="en-US" dirty="0"/>
          </a:p>
        </p:txBody>
      </p:sp>
      <p:pic>
        <p:nvPicPr>
          <p:cNvPr id="2052" name="Picture 4" descr="http://delbourg-delphis.com/wp-content/uploads/2009/09/shovel-300x1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808"/>
            <a:ext cx="6433127" cy="3838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612" y="1165808"/>
            <a:ext cx="5603552" cy="3838434"/>
          </a:xfrm>
          <a:prstGeom prst="rect">
            <a:avLst/>
          </a:prstGeom>
        </p:spPr>
      </p:pic>
      <p:sp>
        <p:nvSpPr>
          <p:cNvPr id="4" name="TextBox 3"/>
          <p:cNvSpPr txBox="1"/>
          <p:nvPr/>
        </p:nvSpPr>
        <p:spPr>
          <a:xfrm>
            <a:off x="216816" y="5209834"/>
            <a:ext cx="11868348" cy="1569660"/>
          </a:xfrm>
          <a:prstGeom prst="rect">
            <a:avLst/>
          </a:prstGeom>
          <a:noFill/>
        </p:spPr>
        <p:txBody>
          <a:bodyPr wrap="square" rtlCol="0">
            <a:spAutoFit/>
          </a:bodyPr>
          <a:lstStyle/>
          <a:p>
            <a:r>
              <a:rPr lang="en-US" b="1" dirty="0"/>
              <a:t>Thomas Edison planted </a:t>
            </a:r>
            <a:r>
              <a:rPr lang="en-US" b="1" dirty="0" smtClean="0"/>
              <a:t>Burbank’s </a:t>
            </a:r>
            <a:r>
              <a:rPr lang="en-US" b="1" dirty="0"/>
              <a:t>garden shovel in </a:t>
            </a:r>
            <a:r>
              <a:rPr lang="en-US" b="1" dirty="0" smtClean="0"/>
              <a:t>Ford’s </a:t>
            </a:r>
            <a:r>
              <a:rPr lang="en-US" b="1" dirty="0"/>
              <a:t>museum, thrusting it into the new cement at a 1928 groundbreaking ceremony witnessed by an international crowd of celebrities and dignitaries. As the accompanying sign reports, “</a:t>
            </a:r>
            <a:r>
              <a:rPr lang="en-US" b="1" dirty="0" smtClean="0"/>
              <a:t>Edison’s </a:t>
            </a:r>
            <a:r>
              <a:rPr lang="en-US" b="1" dirty="0"/>
              <a:t>act set in motion Henry Ford’s vision to honor the common genius of the American people.”</a:t>
            </a:r>
          </a:p>
        </p:txBody>
      </p:sp>
    </p:spTree>
    <p:extLst>
      <p:ext uri="{BB962C8B-B14F-4D97-AF65-F5344CB8AC3E}">
        <p14:creationId xmlns:p14="http://schemas.microsoft.com/office/powerpoint/2010/main" val="496596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688" y="1591495"/>
            <a:ext cx="4633616" cy="2895663"/>
          </a:xfrm>
        </p:spPr>
        <p:txBody>
          <a:bodyPr/>
          <a:lstStyle/>
          <a:p>
            <a:r>
              <a:rPr lang="en-US" dirty="0" smtClean="0"/>
              <a:t>Helen Keller and Luther Burbank, 1925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608" y="0"/>
            <a:ext cx="6598392" cy="6858000"/>
          </a:xfrm>
          <a:prstGeom prst="rect">
            <a:avLst/>
          </a:prstGeom>
        </p:spPr>
      </p:pic>
    </p:spTree>
    <p:extLst>
      <p:ext uri="{BB962C8B-B14F-4D97-AF65-F5344CB8AC3E}">
        <p14:creationId xmlns:p14="http://schemas.microsoft.com/office/powerpoint/2010/main" val="741275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54" y="262313"/>
            <a:ext cx="10641634" cy="906610"/>
          </a:xfrm>
        </p:spPr>
        <p:txBody>
          <a:bodyPr>
            <a:normAutofit/>
          </a:bodyPr>
          <a:lstStyle/>
          <a:p>
            <a:r>
              <a:rPr lang="en-US" dirty="0" smtClean="0"/>
              <a:t>Burbank Received Several Hundred Awards</a:t>
            </a:r>
            <a:endParaRPr lang="en-US" dirty="0"/>
          </a:p>
        </p:txBody>
      </p:sp>
      <p:sp>
        <p:nvSpPr>
          <p:cNvPr id="3" name="Content Placeholder 2"/>
          <p:cNvSpPr>
            <a:spLocks noGrp="1"/>
          </p:cNvSpPr>
          <p:nvPr>
            <p:ph idx="1"/>
          </p:nvPr>
        </p:nvSpPr>
        <p:spPr>
          <a:xfrm>
            <a:off x="1260665" y="1233733"/>
            <a:ext cx="9687612" cy="5279010"/>
          </a:xfrm>
        </p:spPr>
        <p:txBody>
          <a:bodyPr>
            <a:noAutofit/>
          </a:bodyPr>
          <a:lstStyle/>
          <a:p>
            <a:pPr>
              <a:lnSpc>
                <a:spcPct val="120000"/>
              </a:lnSpc>
              <a:spcBef>
                <a:spcPts val="0"/>
              </a:spcBef>
            </a:pPr>
            <a:r>
              <a:rPr lang="en-US" sz="3200" dirty="0" smtClean="0"/>
              <a:t>Diploma issued by the Lewis &amp; Clark Exposition to a grower for the Burbank Crimson Winter Rhubarb</a:t>
            </a:r>
          </a:p>
          <a:p>
            <a:pPr>
              <a:lnSpc>
                <a:spcPct val="120000"/>
              </a:lnSpc>
              <a:spcBef>
                <a:spcPts val="0"/>
              </a:spcBef>
            </a:pPr>
            <a:r>
              <a:rPr lang="en-US" sz="3200" dirty="0" smtClean="0"/>
              <a:t>Wilder medal (American Pomological Society)</a:t>
            </a:r>
          </a:p>
          <a:p>
            <a:pPr>
              <a:lnSpc>
                <a:spcPct val="120000"/>
              </a:lnSpc>
              <a:spcBef>
                <a:spcPts val="0"/>
              </a:spcBef>
            </a:pPr>
            <a:r>
              <a:rPr lang="en-US" sz="3200" dirty="0" err="1" smtClean="0"/>
              <a:t>Gravenstein</a:t>
            </a:r>
            <a:r>
              <a:rPr lang="en-US" sz="3200" dirty="0" smtClean="0"/>
              <a:t> Apple Show Association</a:t>
            </a:r>
          </a:p>
          <a:p>
            <a:pPr>
              <a:lnSpc>
                <a:spcPct val="120000"/>
              </a:lnSpc>
              <a:spcBef>
                <a:spcPts val="0"/>
              </a:spcBef>
            </a:pPr>
            <a:r>
              <a:rPr lang="en-US" sz="3200" dirty="0" smtClean="0"/>
              <a:t>California Academy of Science </a:t>
            </a:r>
          </a:p>
          <a:p>
            <a:pPr>
              <a:lnSpc>
                <a:spcPct val="120000"/>
              </a:lnSpc>
              <a:spcBef>
                <a:spcPts val="0"/>
              </a:spcBef>
            </a:pPr>
            <a:r>
              <a:rPr lang="en-US" sz="3200" dirty="0" smtClean="0"/>
              <a:t>Pan American Exposition</a:t>
            </a:r>
          </a:p>
          <a:p>
            <a:pPr>
              <a:lnSpc>
                <a:spcPct val="120000"/>
              </a:lnSpc>
              <a:spcBef>
                <a:spcPts val="0"/>
              </a:spcBef>
            </a:pPr>
            <a:r>
              <a:rPr lang="en-US" sz="3200" dirty="0" smtClean="0"/>
              <a:t>California State Agricultural Society</a:t>
            </a:r>
          </a:p>
          <a:p>
            <a:pPr>
              <a:lnSpc>
                <a:spcPct val="120000"/>
              </a:lnSpc>
              <a:spcBef>
                <a:spcPts val="0"/>
              </a:spcBef>
            </a:pPr>
            <a:r>
              <a:rPr lang="en-US" sz="3200" dirty="0" smtClean="0"/>
              <a:t>California State Floral Society</a:t>
            </a:r>
          </a:p>
          <a:p>
            <a:pPr>
              <a:lnSpc>
                <a:spcPct val="120000"/>
              </a:lnSpc>
              <a:spcBef>
                <a:spcPts val="0"/>
              </a:spcBef>
            </a:pPr>
            <a:r>
              <a:rPr lang="en-US" sz="3200" dirty="0" smtClean="0"/>
              <a:t>ASHS Hall of Fame 1991</a:t>
            </a:r>
            <a:endParaRPr lang="en-US" sz="3200" dirty="0"/>
          </a:p>
        </p:txBody>
      </p:sp>
    </p:spTree>
    <p:extLst>
      <p:ext uri="{BB962C8B-B14F-4D97-AF65-F5344CB8AC3E}">
        <p14:creationId xmlns:p14="http://schemas.microsoft.com/office/powerpoint/2010/main" val="2917551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1983" y="5804452"/>
            <a:ext cx="5178219" cy="894893"/>
          </a:xfrm>
        </p:spPr>
        <p:txBody>
          <a:bodyPr/>
          <a:lstStyle/>
          <a:p>
            <a:r>
              <a:rPr lang="en-US" sz="2800" dirty="0"/>
              <a:t>Grace Cathedral, San Francisco</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8020" y="41881"/>
            <a:ext cx="2130891" cy="68161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927" y="885921"/>
            <a:ext cx="5270882" cy="4526623"/>
          </a:xfrm>
          <a:prstGeom prst="rect">
            <a:avLst/>
          </a:prstGeom>
        </p:spPr>
      </p:pic>
      <p:sp>
        <p:nvSpPr>
          <p:cNvPr id="5" name="TextBox 4"/>
          <p:cNvSpPr txBox="1"/>
          <p:nvPr/>
        </p:nvSpPr>
        <p:spPr>
          <a:xfrm>
            <a:off x="1260662" y="184756"/>
            <a:ext cx="5733411" cy="523220"/>
          </a:xfrm>
          <a:prstGeom prst="rect">
            <a:avLst/>
          </a:prstGeom>
          <a:noFill/>
        </p:spPr>
        <p:txBody>
          <a:bodyPr wrap="square" rtlCol="0">
            <a:spAutoFit/>
          </a:bodyPr>
          <a:lstStyle/>
          <a:p>
            <a:r>
              <a:rPr lang="en-US" sz="2800" b="1" dirty="0"/>
              <a:t>All Saints Episcopal Church, Detroit</a:t>
            </a:r>
          </a:p>
        </p:txBody>
      </p:sp>
    </p:spTree>
    <p:extLst>
      <p:ext uri="{BB962C8B-B14F-4D97-AF65-F5344CB8AC3E}">
        <p14:creationId xmlns:p14="http://schemas.microsoft.com/office/powerpoint/2010/main" val="1578702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725" y="5768285"/>
            <a:ext cx="3994794" cy="622576"/>
          </a:xfrm>
        </p:spPr>
        <p:txBody>
          <a:bodyPr/>
          <a:lstStyle/>
          <a:p>
            <a:r>
              <a:rPr lang="en-US" sz="3200" dirty="0"/>
              <a:t>Jane S. Smith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207" y="1186596"/>
            <a:ext cx="3963313" cy="4484802"/>
          </a:xfrm>
          <a:prstGeom prst="rect">
            <a:avLst/>
          </a:prstGeom>
        </p:spPr>
      </p:pic>
      <p:pic>
        <p:nvPicPr>
          <p:cNvPr id="3074" name="Picture 2" descr="http://ecx.images-amazon.com/images/I/51iJDbWs06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49" y="0"/>
            <a:ext cx="4780501" cy="6374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59367" y="6374001"/>
            <a:ext cx="800219" cy="461665"/>
          </a:xfrm>
          <a:prstGeom prst="rect">
            <a:avLst/>
          </a:prstGeom>
          <a:noFill/>
        </p:spPr>
        <p:txBody>
          <a:bodyPr wrap="none" rtlCol="0">
            <a:spAutoFit/>
          </a:bodyPr>
          <a:lstStyle/>
          <a:p>
            <a:r>
              <a:rPr lang="en-US" b="1" dirty="0"/>
              <a:t>2009</a:t>
            </a:r>
          </a:p>
        </p:txBody>
      </p:sp>
    </p:spTree>
    <p:extLst>
      <p:ext uri="{BB962C8B-B14F-4D97-AF65-F5344CB8AC3E}">
        <p14:creationId xmlns:p14="http://schemas.microsoft.com/office/powerpoint/2010/main" val="21131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2290"/>
            <a:ext cx="2865748" cy="3442422"/>
          </a:xfrm>
        </p:spPr>
        <p:txBody>
          <a:bodyPr/>
          <a:lstStyle/>
          <a:p>
            <a:r>
              <a:rPr lang="en-US" sz="3200" dirty="0" smtClean="0"/>
              <a:t>Burbank’s Childhood Home</a:t>
            </a:r>
            <a:r>
              <a:rPr lang="en-US" sz="2800" dirty="0" smtClean="0"/>
              <a:t/>
            </a:r>
            <a:br>
              <a:rPr lang="en-US" sz="2800" dirty="0" smtClean="0"/>
            </a:br>
            <a:r>
              <a:rPr lang="en-US" sz="2800" dirty="0" smtClean="0"/>
              <a:t>Lancaster, Massachusetts</a:t>
            </a:r>
            <a:endParaRPr lang="en-US" sz="2800" dirty="0"/>
          </a:p>
        </p:txBody>
      </p:sp>
      <p:pic>
        <p:nvPicPr>
          <p:cNvPr id="17410" name="Picture 2" descr="C:\Users\kim.hummer\Desktop\burbank\IMG_6135.JPG"/>
          <p:cNvPicPr>
            <a:picLocks noGrp="1" noChangeAspect="1" noChangeArrowheads="1"/>
          </p:cNvPicPr>
          <p:nvPr>
            <p:ph idx="1"/>
          </p:nvPr>
        </p:nvPicPr>
        <p:blipFill>
          <a:blip r:embed="rId3" cstate="screen"/>
          <a:srcRect/>
          <a:stretch>
            <a:fillRect/>
          </a:stretch>
        </p:blipFill>
        <p:spPr bwMode="auto">
          <a:xfrm>
            <a:off x="2865748" y="414779"/>
            <a:ext cx="9326252" cy="6081728"/>
          </a:xfrm>
          <a:prstGeom prst="rect">
            <a:avLst/>
          </a:prstGeom>
          <a:noFill/>
        </p:spPr>
      </p:pic>
    </p:spTree>
    <p:extLst>
      <p:ext uri="{BB962C8B-B14F-4D97-AF65-F5344CB8AC3E}">
        <p14:creationId xmlns:p14="http://schemas.microsoft.com/office/powerpoint/2010/main" val="2850344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1" y="347153"/>
            <a:ext cx="11468100" cy="692150"/>
          </a:xfrm>
        </p:spPr>
        <p:txBody>
          <a:bodyPr/>
          <a:lstStyle/>
          <a:p>
            <a:r>
              <a:rPr lang="en-US" dirty="0" smtClean="0"/>
              <a:t>Burbank Grows up  9, 14, 17</a:t>
            </a:r>
            <a:endParaRPr lang="en-US" dirty="0"/>
          </a:p>
        </p:txBody>
      </p:sp>
      <p:pic>
        <p:nvPicPr>
          <p:cNvPr id="2050" name="Picture 2" descr="C:\Users\kim.hummer\Desktop\burbank\IMG_6137.JPG"/>
          <p:cNvPicPr>
            <a:picLocks noGrp="1" noChangeAspect="1" noChangeArrowheads="1"/>
          </p:cNvPicPr>
          <p:nvPr>
            <p:ph idx="1"/>
          </p:nvPr>
        </p:nvPicPr>
        <p:blipFill rotWithShape="1">
          <a:blip r:embed="rId3" cstate="screen"/>
          <a:srcRect b="3040"/>
          <a:stretch/>
        </p:blipFill>
        <p:spPr bwMode="auto">
          <a:xfrm>
            <a:off x="279783" y="1230900"/>
            <a:ext cx="3869021" cy="5627099"/>
          </a:xfrm>
          <a:prstGeom prst="rect">
            <a:avLst/>
          </a:prstGeom>
          <a:noFill/>
        </p:spPr>
      </p:pic>
      <p:pic>
        <p:nvPicPr>
          <p:cNvPr id="5" name="Picture 2" descr="C:\Users\kim.hummer\Desktop\burbank\IMG_6138.JPG"/>
          <p:cNvPicPr>
            <a:picLocks noChangeAspect="1" noChangeArrowheads="1"/>
          </p:cNvPicPr>
          <p:nvPr/>
        </p:nvPicPr>
        <p:blipFill>
          <a:blip r:embed="rId4" cstate="screen"/>
          <a:srcRect/>
          <a:stretch>
            <a:fillRect/>
          </a:stretch>
        </p:blipFill>
        <p:spPr bwMode="auto">
          <a:xfrm>
            <a:off x="4346296" y="1230901"/>
            <a:ext cx="3752846" cy="5629270"/>
          </a:xfrm>
          <a:prstGeom prst="rect">
            <a:avLst/>
          </a:prstGeom>
          <a:noFill/>
        </p:spPr>
      </p:pic>
      <p:pic>
        <p:nvPicPr>
          <p:cNvPr id="6" name="Picture 2" descr="C:\Users\kim.hummer\Desktop\burbank\IMG_6139.JPG"/>
          <p:cNvPicPr>
            <a:picLocks noChangeAspect="1" noChangeArrowheads="1"/>
          </p:cNvPicPr>
          <p:nvPr/>
        </p:nvPicPr>
        <p:blipFill>
          <a:blip r:embed="rId5" cstate="screen"/>
          <a:srcRect/>
          <a:stretch>
            <a:fillRect/>
          </a:stretch>
        </p:blipFill>
        <p:spPr bwMode="auto">
          <a:xfrm>
            <a:off x="8286161" y="1230901"/>
            <a:ext cx="3704733" cy="5629270"/>
          </a:xfrm>
          <a:prstGeom prst="rect">
            <a:avLst/>
          </a:prstGeom>
          <a:noFill/>
        </p:spPr>
      </p:pic>
    </p:spTree>
    <p:extLst>
      <p:ext uri="{BB962C8B-B14F-4D97-AF65-F5344CB8AC3E}">
        <p14:creationId xmlns:p14="http://schemas.microsoft.com/office/powerpoint/2010/main" val="349084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im.hummer\Desktop\burbank\IMG_6140.JPG"/>
          <p:cNvPicPr>
            <a:picLocks noGrp="1" noChangeAspect="1" noChangeArrowheads="1"/>
          </p:cNvPicPr>
          <p:nvPr>
            <p:ph idx="1"/>
          </p:nvPr>
        </p:nvPicPr>
        <p:blipFill>
          <a:blip r:embed="rId3" cstate="screen"/>
          <a:srcRect/>
          <a:stretch>
            <a:fillRect/>
          </a:stretch>
        </p:blipFill>
        <p:spPr bwMode="auto">
          <a:xfrm>
            <a:off x="0" y="539367"/>
            <a:ext cx="3850594" cy="5775891"/>
          </a:xfrm>
          <a:prstGeom prst="rect">
            <a:avLst/>
          </a:prstGeom>
          <a:noFill/>
        </p:spPr>
      </p:pic>
      <p:pic>
        <p:nvPicPr>
          <p:cNvPr id="6" name="Picture 2" descr="C:\Users\kim.hummer\Desktop\burbank\IMG_6150.JPG"/>
          <p:cNvPicPr>
            <a:picLocks noChangeAspect="1" noChangeArrowheads="1"/>
          </p:cNvPicPr>
          <p:nvPr/>
        </p:nvPicPr>
        <p:blipFill rotWithShape="1">
          <a:blip r:embed="rId4" cstate="screen"/>
          <a:srcRect t="7339"/>
          <a:stretch/>
        </p:blipFill>
        <p:spPr bwMode="auto">
          <a:xfrm>
            <a:off x="8220175" y="537325"/>
            <a:ext cx="3971825" cy="5779148"/>
          </a:xfrm>
          <a:prstGeom prst="rect">
            <a:avLst/>
          </a:prstGeom>
          <a:noFill/>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9096" t="6000" r="6812"/>
          <a:stretch/>
        </p:blipFill>
        <p:spPr>
          <a:xfrm>
            <a:off x="3916871" y="539368"/>
            <a:ext cx="4237027" cy="5775890"/>
          </a:xfrm>
          <a:prstGeom prst="rect">
            <a:avLst/>
          </a:prstGeom>
        </p:spPr>
      </p:pic>
    </p:spTree>
    <p:extLst>
      <p:ext uri="{BB962C8B-B14F-4D97-AF65-F5344CB8AC3E}">
        <p14:creationId xmlns:p14="http://schemas.microsoft.com/office/powerpoint/2010/main" val="2544708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0198" y="10600"/>
            <a:ext cx="4617126" cy="685537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864" y="10600"/>
            <a:ext cx="5467063" cy="6855251"/>
          </a:xfrm>
          <a:prstGeom prst="rect">
            <a:avLst/>
          </a:prstGeom>
        </p:spPr>
      </p:pic>
    </p:spTree>
    <p:extLst>
      <p:ext uri="{BB962C8B-B14F-4D97-AF65-F5344CB8AC3E}">
        <p14:creationId xmlns:p14="http://schemas.microsoft.com/office/powerpoint/2010/main" val="3255293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35" y="1065948"/>
            <a:ext cx="3879474" cy="4090513"/>
          </a:xfrm>
        </p:spPr>
        <p:txBody>
          <a:bodyPr/>
          <a:lstStyle/>
          <a:p>
            <a:r>
              <a:rPr lang="en-US" sz="3200" dirty="0"/>
              <a:t>Burbank Golden Jubilee </a:t>
            </a:r>
            <a:r>
              <a:rPr lang="en-US" sz="3200" dirty="0" smtClean="0"/>
              <a:t>Celebration </a:t>
            </a:r>
            <a:r>
              <a:rPr lang="en-US" sz="3200" dirty="0"/>
              <a:t>1923</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31" t="824" b="12165"/>
          <a:stretch/>
        </p:blipFill>
        <p:spPr>
          <a:xfrm>
            <a:off x="4337415" y="0"/>
            <a:ext cx="7854585" cy="6858000"/>
          </a:xfrm>
          <a:prstGeom prst="rect">
            <a:avLst/>
          </a:prstGeom>
        </p:spPr>
      </p:pic>
    </p:spTree>
    <p:extLst>
      <p:ext uri="{BB962C8B-B14F-4D97-AF65-F5344CB8AC3E}">
        <p14:creationId xmlns:p14="http://schemas.microsoft.com/office/powerpoint/2010/main" val="3544239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359525"/>
            <a:ext cx="11468100" cy="1278559"/>
          </a:xfrm>
        </p:spPr>
        <p:txBody>
          <a:bodyPr/>
          <a:lstStyle/>
          <a:p>
            <a:r>
              <a:rPr lang="en-US" dirty="0"/>
              <a:t>Contributions of Luther Burbank: </a:t>
            </a:r>
            <a:r>
              <a:rPr lang="en-US" dirty="0" smtClean="0"/>
              <a:t/>
            </a:r>
            <a:br>
              <a:rPr lang="en-US" dirty="0" smtClean="0"/>
            </a:br>
            <a:r>
              <a:rPr lang="en-US" dirty="0" smtClean="0"/>
              <a:t>Plant </a:t>
            </a:r>
            <a:r>
              <a:rPr lang="en-US" dirty="0"/>
              <a:t>Breeding Artist and Legend</a:t>
            </a:r>
          </a:p>
        </p:txBody>
      </p:sp>
      <p:sp>
        <p:nvSpPr>
          <p:cNvPr id="3" name="Content Placeholder 2"/>
          <p:cNvSpPr>
            <a:spLocks noGrp="1"/>
          </p:cNvSpPr>
          <p:nvPr>
            <p:ph idx="1"/>
          </p:nvPr>
        </p:nvSpPr>
        <p:spPr>
          <a:xfrm>
            <a:off x="904875" y="1876916"/>
            <a:ext cx="10382251" cy="3961909"/>
          </a:xfrm>
        </p:spPr>
        <p:txBody>
          <a:bodyPr/>
          <a:lstStyle/>
          <a:p>
            <a:r>
              <a:rPr lang="en-US" sz="3200" dirty="0"/>
              <a:t>The objectives of this workshop are to:</a:t>
            </a:r>
          </a:p>
          <a:p>
            <a:pPr marL="511175" indent="-511175"/>
            <a:r>
              <a:rPr lang="en-US" sz="3200" dirty="0" smtClean="0"/>
              <a:t>1.</a:t>
            </a:r>
            <a:r>
              <a:rPr lang="en-US" sz="3200" dirty="0"/>
              <a:t>	</a:t>
            </a:r>
            <a:r>
              <a:rPr lang="en-US" sz="3200" dirty="0" smtClean="0"/>
              <a:t>Honor Luther </a:t>
            </a:r>
            <a:r>
              <a:rPr lang="en-US" sz="3200" dirty="0"/>
              <a:t>Burbank, legendary plant breeder and horticulturist.</a:t>
            </a:r>
          </a:p>
          <a:p>
            <a:pPr marL="511175" indent="-511175"/>
            <a:r>
              <a:rPr lang="en-US" sz="3200" dirty="0" smtClean="0"/>
              <a:t>2.</a:t>
            </a:r>
            <a:r>
              <a:rPr lang="en-US" sz="3200" dirty="0"/>
              <a:t>	</a:t>
            </a:r>
            <a:r>
              <a:rPr lang="en-US" sz="3200" dirty="0" smtClean="0"/>
              <a:t>Examine the </a:t>
            </a:r>
            <a:r>
              <a:rPr lang="en-US" sz="3200" dirty="0"/>
              <a:t>contributions and present fate of Luther Burbank’s creations.</a:t>
            </a:r>
          </a:p>
          <a:p>
            <a:pPr marL="511175" indent="-511175"/>
            <a:r>
              <a:rPr lang="en-US" sz="3200" dirty="0" smtClean="0"/>
              <a:t>3.</a:t>
            </a:r>
            <a:r>
              <a:rPr lang="en-US" sz="3200" dirty="0"/>
              <a:t>	</a:t>
            </a:r>
            <a:r>
              <a:rPr lang="en-US" sz="3200" dirty="0" smtClean="0"/>
              <a:t>Emphasize the </a:t>
            </a:r>
            <a:r>
              <a:rPr lang="en-US" sz="3200" dirty="0"/>
              <a:t>role of artistry and horticulture in plant breeding</a:t>
            </a:r>
            <a:r>
              <a:rPr lang="en-US" sz="3200" dirty="0" smtClean="0"/>
              <a:t>.</a:t>
            </a:r>
            <a:endParaRPr lang="en-US" sz="3200" dirty="0"/>
          </a:p>
        </p:txBody>
      </p:sp>
    </p:spTree>
    <p:extLst>
      <p:ext uri="{BB962C8B-B14F-4D97-AF65-F5344CB8AC3E}">
        <p14:creationId xmlns:p14="http://schemas.microsoft.com/office/powerpoint/2010/main" val="2900218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8488"/>
          <a:stretch/>
        </p:blipFill>
        <p:spPr>
          <a:xfrm>
            <a:off x="2045530" y="5427"/>
            <a:ext cx="8100941" cy="6150027"/>
          </a:xfrm>
          <a:prstGeom prst="rect">
            <a:avLst/>
          </a:prstGeom>
        </p:spPr>
      </p:pic>
      <p:sp>
        <p:nvSpPr>
          <p:cNvPr id="4" name="Title 3"/>
          <p:cNvSpPr>
            <a:spLocks noGrp="1"/>
          </p:cNvSpPr>
          <p:nvPr>
            <p:ph type="title"/>
          </p:nvPr>
        </p:nvSpPr>
        <p:spPr>
          <a:xfrm>
            <a:off x="361951" y="6160423"/>
            <a:ext cx="11468100" cy="692150"/>
          </a:xfrm>
        </p:spPr>
        <p:txBody>
          <a:bodyPr/>
          <a:lstStyle/>
          <a:p>
            <a:r>
              <a:rPr lang="en-US" dirty="0" smtClean="0"/>
              <a:t>Burbank seedling #15, 1873</a:t>
            </a:r>
            <a:endParaRPr lang="en-US" dirty="0"/>
          </a:p>
        </p:txBody>
      </p:sp>
    </p:spTree>
    <p:extLst>
      <p:ext uri="{BB962C8B-B14F-4D97-AF65-F5344CB8AC3E}">
        <p14:creationId xmlns:p14="http://schemas.microsoft.com/office/powerpoint/2010/main" val="3358600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21" y="188536"/>
            <a:ext cx="11921762" cy="622169"/>
          </a:xfrm>
        </p:spPr>
        <p:txBody>
          <a:bodyPr>
            <a:normAutofit fontScale="90000"/>
          </a:bodyPr>
          <a:lstStyle/>
          <a:p>
            <a:r>
              <a:rPr lang="en-US" dirty="0" smtClean="0"/>
              <a:t>James J.H. Gregory, Purchaser of the Burbank Potato ($150)</a:t>
            </a:r>
            <a:endParaRPr lang="en-US" dirty="0"/>
          </a:p>
        </p:txBody>
      </p:sp>
      <p:pic>
        <p:nvPicPr>
          <p:cNvPr id="6146" name="Picture 2" descr="C:\Users\kim.hummer\Desktop\burbank\IMG_6143.JPG"/>
          <p:cNvPicPr>
            <a:picLocks noGrp="1" noChangeAspect="1" noChangeArrowheads="1"/>
          </p:cNvPicPr>
          <p:nvPr>
            <p:ph idx="1"/>
          </p:nvPr>
        </p:nvPicPr>
        <p:blipFill rotWithShape="1">
          <a:blip r:embed="rId3" cstate="screen"/>
          <a:srcRect l="1824"/>
          <a:stretch/>
        </p:blipFill>
        <p:spPr bwMode="auto">
          <a:xfrm>
            <a:off x="1982294" y="971944"/>
            <a:ext cx="3870166" cy="5886058"/>
          </a:xfrm>
          <a:prstGeom prst="rect">
            <a:avLst/>
          </a:prstGeom>
          <a:noFill/>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84" t="670" r="1591" b="1731"/>
          <a:stretch/>
        </p:blipFill>
        <p:spPr>
          <a:xfrm>
            <a:off x="6275109" y="971944"/>
            <a:ext cx="4047242" cy="5886058"/>
          </a:xfrm>
          <a:prstGeom prst="rect">
            <a:avLst/>
          </a:prstGeom>
        </p:spPr>
      </p:pic>
    </p:spTree>
    <p:extLst>
      <p:ext uri="{BB962C8B-B14F-4D97-AF65-F5344CB8AC3E}">
        <p14:creationId xmlns:p14="http://schemas.microsoft.com/office/powerpoint/2010/main" val="2281587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464" y="108617"/>
            <a:ext cx="8601075" cy="560684"/>
          </a:xfrm>
        </p:spPr>
        <p:txBody>
          <a:bodyPr/>
          <a:lstStyle/>
          <a:p>
            <a:r>
              <a:rPr lang="en-US" sz="3200" dirty="0" smtClean="0"/>
              <a:t>Santa Rosa, California</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74" t="1592" r="972" b="1511"/>
          <a:stretch/>
        </p:blipFill>
        <p:spPr>
          <a:xfrm>
            <a:off x="1396480" y="763164"/>
            <a:ext cx="9267066" cy="6094836"/>
          </a:xfrm>
          <a:prstGeom prst="rect">
            <a:avLst/>
          </a:prstGeom>
        </p:spPr>
      </p:pic>
    </p:spTree>
    <p:extLst>
      <p:ext uri="{BB962C8B-B14F-4D97-AF65-F5344CB8AC3E}">
        <p14:creationId xmlns:p14="http://schemas.microsoft.com/office/powerpoint/2010/main" val="3432213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364" y="1247714"/>
            <a:ext cx="4291110" cy="4366247"/>
          </a:xfrm>
        </p:spPr>
        <p:txBody>
          <a:bodyPr/>
          <a:lstStyle/>
          <a:p>
            <a:r>
              <a:rPr lang="en-US" dirty="0" smtClean="0"/>
              <a:t>Burbank Nursery Plan Book </a:t>
            </a:r>
            <a:br>
              <a:rPr lang="en-US" dirty="0" smtClean="0"/>
            </a:br>
            <a:r>
              <a:rPr lang="en-US" dirty="0" smtClean="0"/>
              <a:t>1881–1882</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4764" y="1"/>
            <a:ext cx="4048875" cy="6861675"/>
          </a:xfrm>
          <a:prstGeom prst="rect">
            <a:avLst/>
          </a:prstGeom>
        </p:spPr>
      </p:pic>
    </p:spTree>
    <p:extLst>
      <p:ext uri="{BB962C8B-B14F-4D97-AF65-F5344CB8AC3E}">
        <p14:creationId xmlns:p14="http://schemas.microsoft.com/office/powerpoint/2010/main" val="3478490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464" y="139763"/>
            <a:ext cx="8601075" cy="595526"/>
          </a:xfrm>
        </p:spPr>
        <p:txBody>
          <a:bodyPr/>
          <a:lstStyle/>
          <a:p>
            <a:r>
              <a:rPr lang="en-US" sz="3200" dirty="0" smtClean="0"/>
              <a:t>Burbank’s first advertisement</a:t>
            </a:r>
            <a:endParaRPr lang="en-US" sz="3200" dirty="0"/>
          </a:p>
        </p:txBody>
      </p:sp>
      <p:pic>
        <p:nvPicPr>
          <p:cNvPr id="8194" name="Picture 2" descr="C:\Users\kim.hummer\Desktop\burbank\IMG_6147.JPG"/>
          <p:cNvPicPr>
            <a:picLocks noGrp="1" noChangeAspect="1" noChangeArrowheads="1"/>
          </p:cNvPicPr>
          <p:nvPr>
            <p:ph idx="1"/>
          </p:nvPr>
        </p:nvPicPr>
        <p:blipFill rotWithShape="1">
          <a:blip r:embed="rId2" cstate="screen"/>
          <a:srcRect l="4643" t="3968" r="7790" b="12533"/>
          <a:stretch/>
        </p:blipFill>
        <p:spPr bwMode="auto">
          <a:xfrm>
            <a:off x="1336664" y="791852"/>
            <a:ext cx="9542652" cy="6066148"/>
          </a:xfrm>
          <a:prstGeom prst="rect">
            <a:avLst/>
          </a:prstGeom>
          <a:noFill/>
        </p:spPr>
      </p:pic>
    </p:spTree>
    <p:extLst>
      <p:ext uri="{BB962C8B-B14F-4D97-AF65-F5344CB8AC3E}">
        <p14:creationId xmlns:p14="http://schemas.microsoft.com/office/powerpoint/2010/main" val="414279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928"/>
          <a:stretch/>
        </p:blipFill>
        <p:spPr>
          <a:xfrm>
            <a:off x="1644635" y="0"/>
            <a:ext cx="3587954" cy="685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577" t="3848" r="14872" b="19725"/>
          <a:stretch/>
        </p:blipFill>
        <p:spPr>
          <a:xfrm>
            <a:off x="5774860" y="0"/>
            <a:ext cx="4983153" cy="6858000"/>
          </a:xfrm>
          <a:prstGeom prst="rect">
            <a:avLst/>
          </a:prstGeom>
        </p:spPr>
      </p:pic>
    </p:spTree>
    <p:extLst>
      <p:ext uri="{BB962C8B-B14F-4D97-AF65-F5344CB8AC3E}">
        <p14:creationId xmlns:p14="http://schemas.microsoft.com/office/powerpoint/2010/main" val="1796483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2273"/>
          <a:stretch/>
        </p:blipFill>
        <p:spPr>
          <a:xfrm>
            <a:off x="1468495" y="0"/>
            <a:ext cx="3999793" cy="684168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1046"/>
          <a:stretch/>
        </p:blipFill>
        <p:spPr>
          <a:xfrm>
            <a:off x="6402596" y="0"/>
            <a:ext cx="4405750" cy="6841686"/>
          </a:xfrm>
          <a:prstGeom prst="rect">
            <a:avLst/>
          </a:prstGeom>
        </p:spPr>
      </p:pic>
    </p:spTree>
    <p:extLst>
      <p:ext uri="{BB962C8B-B14F-4D97-AF65-F5344CB8AC3E}">
        <p14:creationId xmlns:p14="http://schemas.microsoft.com/office/powerpoint/2010/main" val="2091103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6942"/>
          <a:stretch/>
        </p:blipFill>
        <p:spPr>
          <a:xfrm>
            <a:off x="3666680" y="-1"/>
            <a:ext cx="4858640" cy="6869683"/>
          </a:xfrm>
          <a:prstGeom prst="rect">
            <a:avLst/>
          </a:prstGeom>
        </p:spPr>
      </p:pic>
      <p:sp>
        <p:nvSpPr>
          <p:cNvPr id="2" name="Title 1"/>
          <p:cNvSpPr>
            <a:spLocks noGrp="1"/>
          </p:cNvSpPr>
          <p:nvPr>
            <p:ph type="title"/>
          </p:nvPr>
        </p:nvSpPr>
        <p:spPr>
          <a:xfrm>
            <a:off x="361951" y="450850"/>
            <a:ext cx="2967658" cy="5880376"/>
          </a:xfrm>
        </p:spPr>
        <p:txBody>
          <a:bodyPr/>
          <a:lstStyle/>
          <a:p>
            <a:r>
              <a:rPr lang="en-US" dirty="0" smtClean="0"/>
              <a:t>1893</a:t>
            </a:r>
            <a:endParaRPr lang="en-US" dirty="0"/>
          </a:p>
        </p:txBody>
      </p:sp>
    </p:spTree>
    <p:extLst>
      <p:ext uri="{BB962C8B-B14F-4D97-AF65-F5344CB8AC3E}">
        <p14:creationId xmlns:p14="http://schemas.microsoft.com/office/powerpoint/2010/main" val="1712482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57" y="0"/>
            <a:ext cx="10450286" cy="6858000"/>
          </a:xfrm>
          <a:prstGeom prst="rect">
            <a:avLst/>
          </a:prstGeom>
        </p:spPr>
      </p:pic>
    </p:spTree>
    <p:extLst>
      <p:ext uri="{BB962C8B-B14F-4D97-AF65-F5344CB8AC3E}">
        <p14:creationId xmlns:p14="http://schemas.microsoft.com/office/powerpoint/2010/main" val="636142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8901"/>
          <a:stretch/>
        </p:blipFill>
        <p:spPr>
          <a:xfrm>
            <a:off x="1177630" y="0"/>
            <a:ext cx="9793610" cy="6858000"/>
          </a:xfrm>
          <a:prstGeom prst="rect">
            <a:avLst/>
          </a:prstGeom>
        </p:spPr>
      </p:pic>
    </p:spTree>
    <p:extLst>
      <p:ext uri="{BB962C8B-B14F-4D97-AF65-F5344CB8AC3E}">
        <p14:creationId xmlns:p14="http://schemas.microsoft.com/office/powerpoint/2010/main" val="3881916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0728" y="329938"/>
            <a:ext cx="10790546" cy="6457360"/>
          </a:xfrm>
        </p:spPr>
        <p:txBody>
          <a:bodyPr/>
          <a:lstStyle/>
          <a:p>
            <a:pPr marL="1376363" indent="-1376363">
              <a:spcBef>
                <a:spcPts val="600"/>
              </a:spcBef>
              <a:tabLst>
                <a:tab pos="1376363" algn="l"/>
              </a:tabLst>
            </a:pPr>
            <a:r>
              <a:rPr lang="en-US" sz="2300" dirty="0"/>
              <a:t>1:45–2:05 </a:t>
            </a:r>
            <a:r>
              <a:rPr lang="en-US" sz="2300" dirty="0" smtClean="0"/>
              <a:t>	Luther </a:t>
            </a:r>
            <a:r>
              <a:rPr lang="en-US" sz="2300" dirty="0"/>
              <a:t>Burbank: Plant Breeding Artist, Horticulturist, and </a:t>
            </a:r>
            <a:r>
              <a:rPr lang="en-US" sz="2300" dirty="0" smtClean="0"/>
              <a:t>Legend</a:t>
            </a:r>
            <a:br>
              <a:rPr lang="en-US" sz="2300" dirty="0" smtClean="0"/>
            </a:br>
            <a:r>
              <a:rPr lang="en-US" sz="2300" dirty="0" smtClean="0">
                <a:solidFill>
                  <a:srgbClr val="FFFFFF"/>
                </a:solidFill>
              </a:rPr>
              <a:t>Jules </a:t>
            </a:r>
            <a:r>
              <a:rPr lang="en-US" sz="2300" dirty="0">
                <a:solidFill>
                  <a:srgbClr val="FFFFFF"/>
                </a:solidFill>
              </a:rPr>
              <a:t>Janick</a:t>
            </a:r>
          </a:p>
          <a:p>
            <a:pPr marL="1376363" indent="-1376363">
              <a:spcBef>
                <a:spcPts val="600"/>
              </a:spcBef>
              <a:tabLst>
                <a:tab pos="1376363" algn="l"/>
              </a:tabLst>
            </a:pPr>
            <a:r>
              <a:rPr lang="en-US" sz="2300" dirty="0"/>
              <a:t>2:05–2:20 </a:t>
            </a:r>
            <a:r>
              <a:rPr lang="en-US" sz="2300" dirty="0" smtClean="0"/>
              <a:t>	Russet </a:t>
            </a:r>
            <a:r>
              <a:rPr lang="en-US" sz="2300" dirty="0"/>
              <a:t>Burbank: No Ordinary </a:t>
            </a:r>
            <a:r>
              <a:rPr lang="en-US" sz="2300" dirty="0" smtClean="0"/>
              <a:t>Potato</a:t>
            </a:r>
            <a:br>
              <a:rPr lang="en-US" sz="2300" dirty="0" smtClean="0"/>
            </a:br>
            <a:r>
              <a:rPr lang="en-US" sz="2300" dirty="0" smtClean="0">
                <a:solidFill>
                  <a:srgbClr val="FFFFFF"/>
                </a:solidFill>
              </a:rPr>
              <a:t>Charles </a:t>
            </a:r>
            <a:r>
              <a:rPr lang="en-US" sz="2300" dirty="0">
                <a:solidFill>
                  <a:srgbClr val="FFFFFF"/>
                </a:solidFill>
              </a:rPr>
              <a:t>R. Brown</a:t>
            </a:r>
          </a:p>
          <a:p>
            <a:pPr marL="1376363" indent="-1376363">
              <a:spcBef>
                <a:spcPts val="600"/>
              </a:spcBef>
              <a:tabLst>
                <a:tab pos="1376363" algn="l"/>
              </a:tabLst>
            </a:pPr>
            <a:r>
              <a:rPr lang="en-US" sz="2300" dirty="0"/>
              <a:t>2:20–2:35 </a:t>
            </a:r>
            <a:r>
              <a:rPr lang="en-US" sz="2300" dirty="0" smtClean="0"/>
              <a:t>	A </a:t>
            </a:r>
            <a:r>
              <a:rPr lang="en-US" sz="2300" dirty="0"/>
              <a:t>Vast Array of Beauty: The Accomplishments of the Father of American Ornamental Plant Breeding, Luther </a:t>
            </a:r>
            <a:r>
              <a:rPr lang="en-US" sz="2300" dirty="0" smtClean="0"/>
              <a:t>Burbank</a:t>
            </a:r>
            <a:br>
              <a:rPr lang="en-US" sz="2300" dirty="0" smtClean="0"/>
            </a:br>
            <a:r>
              <a:rPr lang="en-US" sz="2300" dirty="0" smtClean="0">
                <a:solidFill>
                  <a:srgbClr val="FFFFFF"/>
                </a:solidFill>
              </a:rPr>
              <a:t>Neil </a:t>
            </a:r>
            <a:r>
              <a:rPr lang="en-US" sz="2300" dirty="0">
                <a:solidFill>
                  <a:srgbClr val="FFFFFF"/>
                </a:solidFill>
              </a:rPr>
              <a:t>O. Anderson</a:t>
            </a:r>
            <a:r>
              <a:rPr lang="en-US" sz="2300" dirty="0"/>
              <a:t>, Richard T. Olsen</a:t>
            </a:r>
          </a:p>
          <a:p>
            <a:pPr marL="1376363" indent="-1376363">
              <a:spcBef>
                <a:spcPts val="600"/>
              </a:spcBef>
              <a:tabLst>
                <a:tab pos="1376363" algn="l"/>
              </a:tabLst>
            </a:pPr>
            <a:r>
              <a:rPr lang="en-US" sz="2300" dirty="0"/>
              <a:t>2:35–2:50 </a:t>
            </a:r>
            <a:r>
              <a:rPr lang="en-US" sz="2300" dirty="0" smtClean="0"/>
              <a:t>	Luther </a:t>
            </a:r>
            <a:r>
              <a:rPr lang="en-US" sz="2300" dirty="0"/>
              <a:t>Burbank’s </a:t>
            </a:r>
            <a:r>
              <a:rPr lang="en-US" sz="2300" dirty="0" smtClean="0"/>
              <a:t>Plums</a:t>
            </a:r>
            <a:br>
              <a:rPr lang="en-US" sz="2300" dirty="0" smtClean="0"/>
            </a:br>
            <a:r>
              <a:rPr lang="en-US" sz="2300" dirty="0" smtClean="0">
                <a:solidFill>
                  <a:srgbClr val="FFFFFF"/>
                </a:solidFill>
              </a:rPr>
              <a:t>David </a:t>
            </a:r>
            <a:r>
              <a:rPr lang="en-US" sz="2300" dirty="0">
                <a:solidFill>
                  <a:srgbClr val="FFFFFF"/>
                </a:solidFill>
              </a:rPr>
              <a:t>A. Karp</a:t>
            </a:r>
          </a:p>
          <a:p>
            <a:pPr marL="1376363" indent="-1376363">
              <a:spcBef>
                <a:spcPts val="600"/>
              </a:spcBef>
              <a:tabLst>
                <a:tab pos="1376363" algn="l"/>
              </a:tabLst>
            </a:pPr>
            <a:r>
              <a:rPr lang="en-US" sz="2300" dirty="0"/>
              <a:t>2:50–3:05 </a:t>
            </a:r>
            <a:r>
              <a:rPr lang="en-US" sz="2300" dirty="0" smtClean="0"/>
              <a:t>	21st </a:t>
            </a:r>
            <a:r>
              <a:rPr lang="en-US" sz="2300" dirty="0"/>
              <a:t>Century Approach to Improving Burbank’s ‘</a:t>
            </a:r>
            <a:r>
              <a:rPr lang="en-US" sz="2300" dirty="0" err="1"/>
              <a:t>Stoneless</a:t>
            </a:r>
            <a:r>
              <a:rPr lang="en-US" sz="2300" dirty="0"/>
              <a:t>’ </a:t>
            </a:r>
            <a:r>
              <a:rPr lang="en-US" sz="2300" dirty="0" smtClean="0"/>
              <a:t>Plum</a:t>
            </a:r>
            <a:br>
              <a:rPr lang="en-US" sz="2300" dirty="0" smtClean="0"/>
            </a:br>
            <a:r>
              <a:rPr lang="en-US" sz="2300" dirty="0" smtClean="0">
                <a:solidFill>
                  <a:srgbClr val="FFFFFF"/>
                </a:solidFill>
              </a:rPr>
              <a:t>Ann </a:t>
            </a:r>
            <a:r>
              <a:rPr lang="en-US" sz="2300" dirty="0">
                <a:solidFill>
                  <a:srgbClr val="FFFFFF"/>
                </a:solidFill>
              </a:rPr>
              <a:t>Callahan</a:t>
            </a:r>
            <a:r>
              <a:rPr lang="en-US" sz="2300" dirty="0"/>
              <a:t>, Chris </a:t>
            </a:r>
            <a:r>
              <a:rPr lang="en-US" sz="2300" dirty="0" err="1"/>
              <a:t>Dardick</a:t>
            </a:r>
            <a:r>
              <a:rPr lang="en-US" sz="2300" dirty="0"/>
              <a:t>, Ralph </a:t>
            </a:r>
            <a:r>
              <a:rPr lang="en-US" sz="2300" dirty="0" err="1"/>
              <a:t>Scorza</a:t>
            </a:r>
            <a:endParaRPr lang="en-US" sz="2300" dirty="0"/>
          </a:p>
          <a:p>
            <a:pPr marL="1376363" indent="-1376363">
              <a:spcBef>
                <a:spcPts val="600"/>
              </a:spcBef>
              <a:tabLst>
                <a:tab pos="1376363" algn="l"/>
              </a:tabLst>
            </a:pPr>
            <a:r>
              <a:rPr lang="en-US" sz="2300" dirty="0"/>
              <a:t>3:05–3:20 </a:t>
            </a:r>
            <a:r>
              <a:rPr lang="en-US" sz="2300" dirty="0" smtClean="0"/>
              <a:t>	Luther </a:t>
            </a:r>
            <a:r>
              <a:rPr lang="en-US" sz="2300" dirty="0"/>
              <a:t>Burbank’s Contributions to </a:t>
            </a:r>
            <a:r>
              <a:rPr lang="en-US" sz="2300" dirty="0" smtClean="0"/>
              <a:t>Walnuts</a:t>
            </a:r>
            <a:br>
              <a:rPr lang="en-US" sz="2300" dirty="0" smtClean="0"/>
            </a:br>
            <a:r>
              <a:rPr lang="en-US" sz="2300" dirty="0" smtClean="0">
                <a:solidFill>
                  <a:srgbClr val="FFFFFF"/>
                </a:solidFill>
              </a:rPr>
              <a:t>John </a:t>
            </a:r>
            <a:r>
              <a:rPr lang="en-US" sz="2300" dirty="0" err="1">
                <a:solidFill>
                  <a:srgbClr val="FFFFFF"/>
                </a:solidFill>
              </a:rPr>
              <a:t>Preece</a:t>
            </a:r>
            <a:r>
              <a:rPr lang="en-US" sz="2300" dirty="0"/>
              <a:t>, Gale H. </a:t>
            </a:r>
            <a:r>
              <a:rPr lang="en-US" sz="2300" dirty="0" err="1"/>
              <a:t>McGranahan</a:t>
            </a:r>
            <a:endParaRPr lang="en-US" sz="2300" dirty="0"/>
          </a:p>
          <a:p>
            <a:pPr marL="1376363" indent="-1376363">
              <a:spcBef>
                <a:spcPts val="600"/>
              </a:spcBef>
              <a:tabLst>
                <a:tab pos="1376363" algn="l"/>
              </a:tabLst>
            </a:pPr>
            <a:r>
              <a:rPr lang="en-US" sz="2300" dirty="0"/>
              <a:t>3:20–3:35 </a:t>
            </a:r>
            <a:r>
              <a:rPr lang="en-US" sz="2300" dirty="0" smtClean="0"/>
              <a:t>	Luther </a:t>
            </a:r>
            <a:r>
              <a:rPr lang="en-US" sz="2300" dirty="0"/>
              <a:t>Burbank’s </a:t>
            </a:r>
            <a:r>
              <a:rPr lang="en-US" sz="2300" dirty="0" smtClean="0"/>
              <a:t>Berries</a:t>
            </a:r>
            <a:br>
              <a:rPr lang="en-US" sz="2300" dirty="0" smtClean="0"/>
            </a:br>
            <a:r>
              <a:rPr lang="en-US" sz="2300" dirty="0" smtClean="0">
                <a:solidFill>
                  <a:srgbClr val="FFFFFF"/>
                </a:solidFill>
              </a:rPr>
              <a:t>Kim </a:t>
            </a:r>
            <a:r>
              <a:rPr lang="en-US" sz="2300" dirty="0">
                <a:solidFill>
                  <a:srgbClr val="FFFFFF"/>
                </a:solidFill>
              </a:rPr>
              <a:t>E. Hummer</a:t>
            </a:r>
            <a:r>
              <a:rPr lang="en-US" sz="2300" dirty="0"/>
              <a:t>, Chad E. Finn, Michael </a:t>
            </a:r>
            <a:r>
              <a:rPr lang="en-US" sz="2300" dirty="0" err="1" smtClean="0"/>
              <a:t>Dosett</a:t>
            </a:r>
            <a:endParaRPr lang="en-US" sz="2300" dirty="0" smtClean="0"/>
          </a:p>
          <a:p>
            <a:pPr marL="1376363" indent="-1376363">
              <a:spcBef>
                <a:spcPts val="600"/>
              </a:spcBef>
              <a:tabLst>
                <a:tab pos="1376363" algn="l"/>
              </a:tabLst>
            </a:pPr>
            <a:r>
              <a:rPr lang="en-US" sz="2300" dirty="0" smtClean="0"/>
              <a:t>3:35-3:45	Discussion</a:t>
            </a:r>
            <a:endParaRPr lang="en-US" sz="2300" dirty="0"/>
          </a:p>
        </p:txBody>
      </p:sp>
    </p:spTree>
    <p:extLst>
      <p:ext uri="{BB962C8B-B14F-4D97-AF65-F5344CB8AC3E}">
        <p14:creationId xmlns:p14="http://schemas.microsoft.com/office/powerpoint/2010/main" val="3578662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193469"/>
            <a:ext cx="11468100" cy="692150"/>
          </a:xfrm>
        </p:spPr>
        <p:txBody>
          <a:bodyPr/>
          <a:lstStyle/>
          <a:p>
            <a:r>
              <a:rPr lang="en-US" dirty="0" smtClean="0"/>
              <a:t>Hybrid Walnut</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 b="49523"/>
          <a:stretch/>
        </p:blipFill>
        <p:spPr>
          <a:xfrm>
            <a:off x="0" y="998058"/>
            <a:ext cx="12192000" cy="4343072"/>
          </a:xfrm>
          <a:prstGeom prst="rect">
            <a:avLst/>
          </a:prstGeom>
        </p:spPr>
      </p:pic>
      <p:sp>
        <p:nvSpPr>
          <p:cNvPr id="4" name="TextBox 3"/>
          <p:cNvSpPr txBox="1"/>
          <p:nvPr/>
        </p:nvSpPr>
        <p:spPr>
          <a:xfrm>
            <a:off x="162720" y="5548759"/>
            <a:ext cx="3009106" cy="830997"/>
          </a:xfrm>
          <a:prstGeom prst="rect">
            <a:avLst/>
          </a:prstGeom>
          <a:noFill/>
        </p:spPr>
        <p:txBody>
          <a:bodyPr wrap="square" rtlCol="0">
            <a:spAutoFit/>
          </a:bodyPr>
          <a:lstStyle/>
          <a:p>
            <a:pPr algn="ctr"/>
            <a:r>
              <a:rPr lang="en-US" b="1" i="1" dirty="0" err="1"/>
              <a:t>Juglans</a:t>
            </a:r>
            <a:r>
              <a:rPr lang="en-US" b="1" i="1" dirty="0"/>
              <a:t> </a:t>
            </a:r>
            <a:r>
              <a:rPr lang="en-US" b="1" i="1" dirty="0" err="1"/>
              <a:t>californica</a:t>
            </a:r>
            <a:r>
              <a:rPr lang="en-US" b="1" i="1" dirty="0"/>
              <a:t> </a:t>
            </a:r>
            <a:r>
              <a:rPr lang="en-US" b="1" dirty="0"/>
              <a:t>Staminate parent</a:t>
            </a:r>
          </a:p>
        </p:txBody>
      </p:sp>
      <p:sp>
        <p:nvSpPr>
          <p:cNvPr id="5" name="TextBox 4"/>
          <p:cNvSpPr txBox="1"/>
          <p:nvPr/>
        </p:nvSpPr>
        <p:spPr>
          <a:xfrm>
            <a:off x="3803530" y="5548759"/>
            <a:ext cx="3009106" cy="830997"/>
          </a:xfrm>
          <a:prstGeom prst="rect">
            <a:avLst/>
          </a:prstGeom>
          <a:noFill/>
        </p:spPr>
        <p:txBody>
          <a:bodyPr wrap="square" rtlCol="0">
            <a:spAutoFit/>
          </a:bodyPr>
          <a:lstStyle/>
          <a:p>
            <a:pPr algn="ctr"/>
            <a:r>
              <a:rPr lang="en-US" b="1" i="1" dirty="0" err="1"/>
              <a:t>Juglans</a:t>
            </a:r>
            <a:r>
              <a:rPr lang="en-US" b="1" i="1" dirty="0"/>
              <a:t> </a:t>
            </a:r>
            <a:r>
              <a:rPr lang="en-US" b="1" i="1" dirty="0" err="1"/>
              <a:t>nigra</a:t>
            </a:r>
            <a:r>
              <a:rPr lang="en-US" b="1" i="1" dirty="0"/>
              <a:t> </a:t>
            </a:r>
            <a:r>
              <a:rPr lang="en-US" b="1" dirty="0"/>
              <a:t>Pistillate parent</a:t>
            </a:r>
          </a:p>
        </p:txBody>
      </p:sp>
      <p:sp>
        <p:nvSpPr>
          <p:cNvPr id="6" name="TextBox 5"/>
          <p:cNvSpPr txBox="1"/>
          <p:nvPr/>
        </p:nvSpPr>
        <p:spPr>
          <a:xfrm>
            <a:off x="7884040" y="5548759"/>
            <a:ext cx="2568440" cy="461665"/>
          </a:xfrm>
          <a:prstGeom prst="rect">
            <a:avLst/>
          </a:prstGeom>
          <a:noFill/>
        </p:spPr>
        <p:txBody>
          <a:bodyPr wrap="square" rtlCol="0">
            <a:spAutoFit/>
          </a:bodyPr>
          <a:lstStyle/>
          <a:p>
            <a:pPr algn="ctr"/>
            <a:r>
              <a:rPr lang="en-US" b="1" dirty="0"/>
              <a:t>Hybrid Walnut</a:t>
            </a:r>
          </a:p>
        </p:txBody>
      </p:sp>
    </p:spTree>
    <p:extLst>
      <p:ext uri="{BB962C8B-B14F-4D97-AF65-F5344CB8AC3E}">
        <p14:creationId xmlns:p14="http://schemas.microsoft.com/office/powerpoint/2010/main" val="3148645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111" y="1073021"/>
            <a:ext cx="1981543" cy="5054402"/>
          </a:xfrm>
        </p:spPr>
        <p:txBody>
          <a:bodyPr/>
          <a:lstStyle/>
          <a:p>
            <a:r>
              <a:rPr lang="en-US" dirty="0" smtClean="0"/>
              <a:t>Satsuma Plums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2859" y="-1"/>
            <a:ext cx="6835142" cy="6858001"/>
          </a:xfrm>
          <a:prstGeom prst="rect">
            <a:avLst/>
          </a:prstGeom>
        </p:spPr>
      </p:pic>
    </p:spTree>
    <p:extLst>
      <p:ext uri="{BB962C8B-B14F-4D97-AF65-F5344CB8AC3E}">
        <p14:creationId xmlns:p14="http://schemas.microsoft.com/office/powerpoint/2010/main" val="31262397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03" y="827922"/>
            <a:ext cx="4159135" cy="4781026"/>
          </a:xfrm>
        </p:spPr>
        <p:txBody>
          <a:bodyPr/>
          <a:lstStyle/>
          <a:p>
            <a:r>
              <a:rPr lang="en-US" dirty="0" smtClean="0"/>
              <a:t>Japanese Plum Kelsey and Satsuma</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928"/>
          <a:stretch/>
        </p:blipFill>
        <p:spPr>
          <a:xfrm>
            <a:off x="5492685" y="0"/>
            <a:ext cx="4713402" cy="6904753"/>
          </a:xfrm>
          <a:prstGeom prst="rect">
            <a:avLst/>
          </a:prstGeom>
        </p:spPr>
      </p:pic>
    </p:spTree>
    <p:extLst>
      <p:ext uri="{BB962C8B-B14F-4D97-AF65-F5344CB8AC3E}">
        <p14:creationId xmlns:p14="http://schemas.microsoft.com/office/powerpoint/2010/main" val="2581219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015" y="922190"/>
            <a:ext cx="3734929" cy="4799880"/>
          </a:xfrm>
        </p:spPr>
        <p:txBody>
          <a:bodyPr/>
          <a:lstStyle/>
          <a:p>
            <a:r>
              <a:rPr lang="en-US" dirty="0" err="1" smtClean="0"/>
              <a:t>Thornless</a:t>
            </a:r>
            <a:r>
              <a:rPr lang="en-US" dirty="0" smtClean="0"/>
              <a:t> Cactus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57" t="2612" r="3061" b="6392"/>
          <a:stretch/>
        </p:blipFill>
        <p:spPr>
          <a:xfrm>
            <a:off x="5262140" y="0"/>
            <a:ext cx="4934520" cy="6862716"/>
          </a:xfrm>
          <a:prstGeom prst="rect">
            <a:avLst/>
          </a:prstGeom>
        </p:spPr>
      </p:pic>
    </p:spTree>
    <p:extLst>
      <p:ext uri="{BB962C8B-B14F-4D97-AF65-F5344CB8AC3E}">
        <p14:creationId xmlns:p14="http://schemas.microsoft.com/office/powerpoint/2010/main" val="105953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64" y="262314"/>
            <a:ext cx="11468100" cy="692150"/>
          </a:xfrm>
        </p:spPr>
        <p:txBody>
          <a:bodyPr/>
          <a:lstStyle/>
          <a:p>
            <a:r>
              <a:rPr lang="en-US" dirty="0" err="1" smtClean="0"/>
              <a:t>Sunberry</a:t>
            </a:r>
            <a:r>
              <a:rPr lang="en-US" dirty="0" smtClean="0"/>
              <a:t> (</a:t>
            </a:r>
            <a:r>
              <a:rPr lang="en-US" dirty="0" err="1" smtClean="0"/>
              <a:t>Wonderberry</a:t>
            </a:r>
            <a:r>
              <a:rPr lang="en-US" dirty="0" smtClean="0"/>
              <a:t>), </a:t>
            </a:r>
            <a:r>
              <a:rPr lang="en-US" i="1" dirty="0" err="1" smtClean="0"/>
              <a:t>Solanum</a:t>
            </a:r>
            <a:r>
              <a:rPr lang="en-US" dirty="0" smtClean="0"/>
              <a:t> hybrid</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4060"/>
          <a:stretch/>
        </p:blipFill>
        <p:spPr>
          <a:xfrm>
            <a:off x="-1" y="1143000"/>
            <a:ext cx="12203121" cy="5715000"/>
          </a:xfrm>
          <a:prstGeom prst="rect">
            <a:avLst/>
          </a:prstGeom>
        </p:spPr>
      </p:pic>
    </p:spTree>
    <p:extLst>
      <p:ext uri="{BB962C8B-B14F-4D97-AF65-F5344CB8AC3E}">
        <p14:creationId xmlns:p14="http://schemas.microsoft.com/office/powerpoint/2010/main" val="2083548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959" y="192136"/>
            <a:ext cx="7355064" cy="5833328"/>
          </a:xfrm>
          <a:prstGeom prst="rect">
            <a:avLst/>
          </a:prstGeom>
        </p:spPr>
      </p:pic>
      <p:sp>
        <p:nvSpPr>
          <p:cNvPr id="2" name="Title 1"/>
          <p:cNvSpPr>
            <a:spLocks noGrp="1"/>
          </p:cNvSpPr>
          <p:nvPr>
            <p:ph type="title"/>
          </p:nvPr>
        </p:nvSpPr>
        <p:spPr>
          <a:xfrm>
            <a:off x="373441" y="6082025"/>
            <a:ext cx="11468100" cy="600599"/>
          </a:xfrm>
        </p:spPr>
        <p:txBody>
          <a:bodyPr/>
          <a:lstStyle/>
          <a:p>
            <a:r>
              <a:rPr lang="en-US" sz="3200" i="1" dirty="0"/>
              <a:t>Luther Burbank: </a:t>
            </a:r>
            <a:r>
              <a:rPr lang="en-US" sz="3200" i="1" dirty="0" smtClean="0"/>
              <a:t>His </a:t>
            </a:r>
            <a:r>
              <a:rPr lang="en-US" sz="3200" i="1" dirty="0"/>
              <a:t>Methods and Discoveries</a:t>
            </a:r>
            <a:r>
              <a:rPr lang="en-US" sz="3200" dirty="0"/>
              <a:t> </a:t>
            </a:r>
            <a:r>
              <a:rPr lang="en-US" sz="3200" dirty="0" smtClean="0"/>
              <a:t>1914–1915</a:t>
            </a:r>
            <a:endParaRPr lang="en-US" sz="3200" dirty="0"/>
          </a:p>
        </p:txBody>
      </p:sp>
    </p:spTree>
    <p:extLst>
      <p:ext uri="{BB962C8B-B14F-4D97-AF65-F5344CB8AC3E}">
        <p14:creationId xmlns:p14="http://schemas.microsoft.com/office/powerpoint/2010/main" val="18947459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99" y="19196"/>
            <a:ext cx="5827098" cy="68393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531" y="19196"/>
            <a:ext cx="4506012" cy="6838804"/>
          </a:xfrm>
          <a:prstGeom prst="rect">
            <a:avLst/>
          </a:prstGeom>
        </p:spPr>
      </p:pic>
    </p:spTree>
    <p:extLst>
      <p:ext uri="{BB962C8B-B14F-4D97-AF65-F5344CB8AC3E}">
        <p14:creationId xmlns:p14="http://schemas.microsoft.com/office/powerpoint/2010/main" val="8101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756" y="78538"/>
            <a:ext cx="3067051" cy="692150"/>
          </a:xfrm>
        </p:spPr>
        <p:txBody>
          <a:bodyPr/>
          <a:lstStyle/>
          <a:p>
            <a:pPr>
              <a:tabLst>
                <a:tab pos="5086350" algn="l"/>
              </a:tabLst>
            </a:pPr>
            <a:r>
              <a:rPr lang="en-US" sz="2800" dirty="0" smtClean="0"/>
              <a:t>Charles Darwin </a:t>
            </a:r>
            <a:endParaRPr lang="en-US" sz="2800" dirty="0"/>
          </a:p>
        </p:txBody>
      </p:sp>
      <p:sp>
        <p:nvSpPr>
          <p:cNvPr id="3" name="Content Placeholder 2"/>
          <p:cNvSpPr>
            <a:spLocks noGrp="1"/>
          </p:cNvSpPr>
          <p:nvPr>
            <p:ph idx="1"/>
          </p:nvPr>
        </p:nvSpPr>
        <p:spPr>
          <a:xfrm>
            <a:off x="1096488" y="5991226"/>
            <a:ext cx="4837587" cy="771524"/>
          </a:xfrm>
        </p:spPr>
        <p:txBody>
          <a:bodyPr/>
          <a:lstStyle/>
          <a:p>
            <a:pPr marL="0" indent="0" algn="ctr"/>
            <a:r>
              <a:rPr lang="en-US" sz="2400" i="1" dirty="0"/>
              <a:t>The Variation of Animals and Plants under </a:t>
            </a:r>
            <a:r>
              <a:rPr lang="en-US" sz="2400" i="1" dirty="0" smtClean="0"/>
              <a:t>Domestication</a:t>
            </a:r>
            <a:r>
              <a:rPr lang="en-US" sz="2400" dirty="0" smtClean="0"/>
              <a:t>, 1868</a:t>
            </a:r>
            <a:endParaRPr lang="en-US" sz="2400" dirty="0"/>
          </a:p>
        </p:txBody>
      </p:sp>
      <p:pic>
        <p:nvPicPr>
          <p:cNvPr id="4098" name="Picture 2" descr="http://intranet.tdmu.edu.ua/data/kafedra/internal/med_biologia/classes_stud/ru/stomat/ptn/%D0%9C%D0%B5%D0%B4%D0%B8%D1%86%D0%B8%D0%BD%D1%81%D0%BA%D0%B0%D1%8F%20%D0%B1%D0%B8%D0%BE%D0%BB%D0%BE%D0%B3%D0%B8%D1%8F/1%20%D0%BA%D1%83%D1%80%D1%81/4.%20%D0%9E%D0%A1%D0%9E%D0%91%D0%95%D0%9D%D0%9D%D0%9E%D0%A1%D0%A2%D0%98%20%D0%93%D0%95%D0%9D%D0%95%D0%A2%D0%98%D0%9A%D0%98%20%D0%A7%D0%95%D0%9B%D0%9E%D0%92%D0%95%D0%9A%D0%90.%20%D0%9F%D0%A0%D0%9E%D0%AF%D0%92%D0%9B%D0%95%D0%9D%D0%98%D0%AF%20%D0%9E%D0%A1%D0%9D%D0%9E%D0%92%D0%9D%D0%AB%D0%A5%20%D0%97%D0%90%D0%9A%D0%9E%D0%9D%D0%9E%D0%9C%D0%95%D0%A0%D0%9D%D0%9E%D0%A1%D0%A2%D0%95%D0%99.files/image004.jpg"/>
          <p:cNvPicPr>
            <a:picLocks noChangeAspect="1" noChangeArrowheads="1"/>
          </p:cNvPicPr>
          <p:nvPr/>
        </p:nvPicPr>
        <p:blipFill rotWithShape="1">
          <a:blip r:embed="rId2">
            <a:extLst>
              <a:ext uri="{28A0092B-C50C-407E-A947-70E740481C1C}">
                <a14:useLocalDpi xmlns:a14="http://schemas.microsoft.com/office/drawing/2010/main" val="0"/>
              </a:ext>
            </a:extLst>
          </a:blip>
          <a:srcRect b="10158"/>
          <a:stretch/>
        </p:blipFill>
        <p:spPr bwMode="auto">
          <a:xfrm>
            <a:off x="6715348" y="895350"/>
            <a:ext cx="4107224" cy="50006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faz.net/polopoly_fs/1.887822!/image/245759599.jpg_gen/derivatives/gallery_full/245759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886" y="895349"/>
            <a:ext cx="3560791" cy="50006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03293" y="163003"/>
            <a:ext cx="2531334" cy="523220"/>
          </a:xfrm>
          <a:prstGeom prst="rect">
            <a:avLst/>
          </a:prstGeom>
        </p:spPr>
        <p:txBody>
          <a:bodyPr wrap="none">
            <a:spAutoFit/>
          </a:bodyPr>
          <a:lstStyle/>
          <a:p>
            <a:pPr algn="ctr"/>
            <a:r>
              <a:rPr lang="en-US" sz="2800" b="1" dirty="0" err="1"/>
              <a:t>Gregor</a:t>
            </a:r>
            <a:r>
              <a:rPr lang="en-US" sz="2800" b="1" dirty="0"/>
              <a:t> Mendel</a:t>
            </a:r>
          </a:p>
        </p:txBody>
      </p:sp>
    </p:spTree>
    <p:extLst>
      <p:ext uri="{BB962C8B-B14F-4D97-AF65-F5344CB8AC3E}">
        <p14:creationId xmlns:p14="http://schemas.microsoft.com/office/powerpoint/2010/main" val="400028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462" y="168043"/>
            <a:ext cx="8601075" cy="557821"/>
          </a:xfrm>
        </p:spPr>
        <p:txBody>
          <a:bodyPr/>
          <a:lstStyle/>
          <a:p>
            <a:r>
              <a:rPr lang="en-US" sz="3200" dirty="0"/>
              <a:t>Burbank, Hugo de </a:t>
            </a:r>
            <a:r>
              <a:rPr lang="en-US" sz="3200" dirty="0" err="1"/>
              <a:t>Vries</a:t>
            </a:r>
            <a:r>
              <a:rPr lang="en-US" sz="3200" dirty="0"/>
              <a:t>, George Shull, 1907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557" y="838986"/>
            <a:ext cx="9558884" cy="6019014"/>
          </a:xfrm>
          <a:prstGeom prst="rect">
            <a:avLst/>
          </a:prstGeom>
        </p:spPr>
      </p:pic>
    </p:spTree>
    <p:extLst>
      <p:ext uri="{BB962C8B-B14F-4D97-AF65-F5344CB8AC3E}">
        <p14:creationId xmlns:p14="http://schemas.microsoft.com/office/powerpoint/2010/main" val="1694346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818496"/>
            <a:ext cx="11468100" cy="692150"/>
          </a:xfrm>
        </p:spPr>
        <p:txBody>
          <a:bodyPr/>
          <a:lstStyle/>
          <a:p>
            <a:r>
              <a:rPr lang="en-US" sz="4000" dirty="0" smtClean="0"/>
              <a:t>Burbank Quotes</a:t>
            </a:r>
            <a:endParaRPr lang="en-US" sz="4000" dirty="0"/>
          </a:p>
        </p:txBody>
      </p:sp>
      <p:sp>
        <p:nvSpPr>
          <p:cNvPr id="3" name="Rectangle 2"/>
          <p:cNvSpPr/>
          <p:nvPr/>
        </p:nvSpPr>
        <p:spPr>
          <a:xfrm>
            <a:off x="1586845" y="2108640"/>
            <a:ext cx="9018310" cy="2768963"/>
          </a:xfrm>
          <a:prstGeom prst="rect">
            <a:avLst/>
          </a:prstGeom>
        </p:spPr>
        <p:txBody>
          <a:bodyPr wrap="square">
            <a:spAutoFit/>
          </a:bodyPr>
          <a:lstStyle/>
          <a:p>
            <a:pPr marL="457200" indent="-457200">
              <a:lnSpc>
                <a:spcPct val="115000"/>
              </a:lnSpc>
              <a:spcBef>
                <a:spcPts val="0"/>
              </a:spcBef>
              <a:spcAft>
                <a:spcPts val="1000"/>
              </a:spcAft>
            </a:pPr>
            <a:r>
              <a:rPr lang="en-US" sz="3600" b="1" dirty="0">
                <a:ea typeface="Calibri" panose="020F0502020204030204" pitchFamily="34" charset="0"/>
                <a:cs typeface="Arial" panose="020B0604020202020204" pitchFamily="34" charset="0"/>
              </a:rPr>
              <a:t>The scientist is a lover of truth for the very love of truth itself, wherever it may lead.  </a:t>
            </a:r>
          </a:p>
          <a:p>
            <a:pPr marL="457200" indent="-457200">
              <a:lnSpc>
                <a:spcPct val="115000"/>
              </a:lnSpc>
              <a:spcBef>
                <a:spcPts val="0"/>
              </a:spcBef>
              <a:spcAft>
                <a:spcPts val="1000"/>
              </a:spcAft>
            </a:pPr>
            <a:r>
              <a:rPr lang="en-US" sz="3600" b="1" dirty="0">
                <a:ea typeface="Calibri" panose="020F0502020204030204" pitchFamily="34" charset="0"/>
                <a:cs typeface="Arial" panose="020B0604020202020204" pitchFamily="34" charset="0"/>
              </a:rPr>
              <a:t>Every normal being has ideals, one or many, to look up to, to reach up to, to grow up to.</a:t>
            </a:r>
          </a:p>
        </p:txBody>
      </p:sp>
    </p:spTree>
    <p:extLst>
      <p:ext uri="{BB962C8B-B14F-4D97-AF65-F5344CB8AC3E}">
        <p14:creationId xmlns:p14="http://schemas.microsoft.com/office/powerpoint/2010/main" val="18299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730598" y="257176"/>
            <a:ext cx="107292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3600" b="1" dirty="0"/>
              <a:t>Luther Burbank: </a:t>
            </a:r>
            <a:r>
              <a:rPr lang="en-US" sz="3600" b="1" dirty="0" smtClean="0"/>
              <a:t/>
            </a:r>
            <a:br>
              <a:rPr lang="en-US" sz="3600" b="1" dirty="0" smtClean="0"/>
            </a:br>
            <a:r>
              <a:rPr lang="en-US" sz="3600" b="1" dirty="0" smtClean="0"/>
              <a:t>Plant </a:t>
            </a:r>
            <a:r>
              <a:rPr lang="en-US" sz="3600" b="1" dirty="0"/>
              <a:t>Breeding Artist, Horticulturalist, and Legend</a:t>
            </a:r>
            <a:endParaRPr lang="en-US" sz="3200" b="1" dirty="0">
              <a:solidFill>
                <a:srgbClr val="FFFFFF"/>
              </a:solidFill>
              <a:effectLst>
                <a:outerShdw blurRad="38100" dist="38100" dir="2700000" algn="tl">
                  <a:srgbClr val="000000"/>
                </a:outerShdw>
              </a:effectLst>
            </a:endParaRPr>
          </a:p>
        </p:txBody>
      </p:sp>
      <p:sp>
        <p:nvSpPr>
          <p:cNvPr id="29699" name="Rectangle 3"/>
          <p:cNvSpPr>
            <a:spLocks noChangeArrowheads="1"/>
          </p:cNvSpPr>
          <p:nvPr/>
        </p:nvSpPr>
        <p:spPr bwMode="auto">
          <a:xfrm>
            <a:off x="1070113" y="1783383"/>
            <a:ext cx="1005177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3200" b="1" dirty="0">
                <a:solidFill>
                  <a:srgbClr val="FFFFFF"/>
                </a:solidFill>
                <a:effectLst>
                  <a:outerShdw blurRad="38100" dist="38100" dir="2700000" algn="tl">
                    <a:srgbClr val="000000"/>
                  </a:outerShdw>
                </a:effectLst>
              </a:rPr>
              <a:t>Jules Janick</a:t>
            </a:r>
          </a:p>
          <a:p>
            <a:pPr algn="ctr">
              <a:defRPr/>
            </a:pPr>
            <a:r>
              <a:rPr lang="en-US" sz="3200" b="1" dirty="0">
                <a:effectLst>
                  <a:outerShdw blurRad="38100" dist="38100" dir="2700000" algn="tl">
                    <a:srgbClr val="000000"/>
                  </a:outerShdw>
                </a:effectLst>
              </a:rPr>
              <a:t>Department of Horticulture &amp; Landscape Architecture</a:t>
            </a:r>
          </a:p>
          <a:p>
            <a:pPr algn="ctr">
              <a:defRPr/>
            </a:pPr>
            <a:r>
              <a:rPr lang="en-US" sz="3200" b="1" dirty="0">
                <a:effectLst>
                  <a:outerShdw blurRad="38100" dist="38100" dir="2700000" algn="tl">
                    <a:srgbClr val="000000"/>
                  </a:outerShdw>
                </a:effectLst>
              </a:rPr>
              <a:t>Purdue University</a:t>
            </a:r>
          </a:p>
          <a:p>
            <a:pPr algn="ctr">
              <a:defRPr/>
            </a:pPr>
            <a:r>
              <a:rPr lang="en-US" sz="3200" b="1" dirty="0">
                <a:effectLst>
                  <a:outerShdw blurRad="38100" dist="38100" dir="2700000" algn="tl">
                    <a:srgbClr val="000000"/>
                  </a:outerShdw>
                </a:effectLst>
              </a:rPr>
              <a:t>West Lafayette, Indiana 47907</a:t>
            </a:r>
            <a:br>
              <a:rPr lang="en-US" sz="3200" b="1" dirty="0">
                <a:effectLst>
                  <a:outerShdw blurRad="38100" dist="38100" dir="2700000" algn="tl">
                    <a:srgbClr val="000000"/>
                  </a:outerShdw>
                </a:effectLst>
              </a:rPr>
            </a:br>
            <a:r>
              <a:rPr lang="en-US" sz="3200" b="1" dirty="0">
                <a:effectLst>
                  <a:outerShdw blurRad="38100" dist="38100" dir="2700000" algn="tl">
                    <a:srgbClr val="000000"/>
                  </a:outerShdw>
                </a:effectLst>
              </a:rPr>
              <a:t>www.hort.purdue.edu/newcrop</a:t>
            </a:r>
          </a:p>
        </p:txBody>
      </p:sp>
      <p:grpSp>
        <p:nvGrpSpPr>
          <p:cNvPr id="2052" name="Group 4"/>
          <p:cNvGrpSpPr>
            <a:grpSpLocks/>
          </p:cNvGrpSpPr>
          <p:nvPr/>
        </p:nvGrpSpPr>
        <p:grpSpPr bwMode="auto">
          <a:xfrm>
            <a:off x="5353050" y="4813300"/>
            <a:ext cx="1530350" cy="1481138"/>
            <a:chOff x="1103" y="83"/>
            <a:chExt cx="4273" cy="4153"/>
          </a:xfrm>
        </p:grpSpPr>
        <p:sp>
          <p:nvSpPr>
            <p:cNvPr id="2085" name="Freeform 5"/>
            <p:cNvSpPr>
              <a:spLocks/>
            </p:cNvSpPr>
            <p:nvPr/>
          </p:nvSpPr>
          <p:spPr bwMode="auto">
            <a:xfrm>
              <a:off x="2759" y="83"/>
              <a:ext cx="489" cy="376"/>
            </a:xfrm>
            <a:custGeom>
              <a:avLst/>
              <a:gdLst>
                <a:gd name="T0" fmla="*/ 360 w 489"/>
                <a:gd name="T1" fmla="*/ 0 h 376"/>
                <a:gd name="T2" fmla="*/ 440 w 489"/>
                <a:gd name="T3" fmla="*/ 16 h 376"/>
                <a:gd name="T4" fmla="*/ 472 w 489"/>
                <a:gd name="T5" fmla="*/ 40 h 376"/>
                <a:gd name="T6" fmla="*/ 481 w 489"/>
                <a:gd name="T7" fmla="*/ 80 h 376"/>
                <a:gd name="T8" fmla="*/ 472 w 489"/>
                <a:gd name="T9" fmla="*/ 112 h 376"/>
                <a:gd name="T10" fmla="*/ 440 w 489"/>
                <a:gd name="T11" fmla="*/ 136 h 376"/>
                <a:gd name="T12" fmla="*/ 368 w 489"/>
                <a:gd name="T13" fmla="*/ 168 h 376"/>
                <a:gd name="T14" fmla="*/ 392 w 489"/>
                <a:gd name="T15" fmla="*/ 176 h 376"/>
                <a:gd name="T16" fmla="*/ 489 w 489"/>
                <a:gd name="T17" fmla="*/ 160 h 376"/>
                <a:gd name="T18" fmla="*/ 464 w 489"/>
                <a:gd name="T19" fmla="*/ 192 h 376"/>
                <a:gd name="T20" fmla="*/ 432 w 489"/>
                <a:gd name="T21" fmla="*/ 208 h 376"/>
                <a:gd name="T22" fmla="*/ 368 w 489"/>
                <a:gd name="T23" fmla="*/ 216 h 376"/>
                <a:gd name="T24" fmla="*/ 216 w 489"/>
                <a:gd name="T25" fmla="*/ 216 h 376"/>
                <a:gd name="T26" fmla="*/ 152 w 489"/>
                <a:gd name="T27" fmla="*/ 224 h 376"/>
                <a:gd name="T28" fmla="*/ 128 w 489"/>
                <a:gd name="T29" fmla="*/ 232 h 376"/>
                <a:gd name="T30" fmla="*/ 120 w 489"/>
                <a:gd name="T31" fmla="*/ 256 h 376"/>
                <a:gd name="T32" fmla="*/ 128 w 489"/>
                <a:gd name="T33" fmla="*/ 296 h 376"/>
                <a:gd name="T34" fmla="*/ 160 w 489"/>
                <a:gd name="T35" fmla="*/ 320 h 376"/>
                <a:gd name="T36" fmla="*/ 248 w 489"/>
                <a:gd name="T37" fmla="*/ 344 h 376"/>
                <a:gd name="T38" fmla="*/ 360 w 489"/>
                <a:gd name="T39" fmla="*/ 320 h 376"/>
                <a:gd name="T40" fmla="*/ 448 w 489"/>
                <a:gd name="T41" fmla="*/ 256 h 376"/>
                <a:gd name="T42" fmla="*/ 400 w 489"/>
                <a:gd name="T43" fmla="*/ 328 h 376"/>
                <a:gd name="T44" fmla="*/ 360 w 489"/>
                <a:gd name="T45" fmla="*/ 344 h 376"/>
                <a:gd name="T46" fmla="*/ 320 w 489"/>
                <a:gd name="T47" fmla="*/ 360 h 376"/>
                <a:gd name="T48" fmla="*/ 232 w 489"/>
                <a:gd name="T49" fmla="*/ 376 h 376"/>
                <a:gd name="T50" fmla="*/ 136 w 489"/>
                <a:gd name="T51" fmla="*/ 376 h 376"/>
                <a:gd name="T52" fmla="*/ 80 w 489"/>
                <a:gd name="T53" fmla="*/ 360 h 376"/>
                <a:gd name="T54" fmla="*/ 40 w 489"/>
                <a:gd name="T55" fmla="*/ 328 h 376"/>
                <a:gd name="T56" fmla="*/ 8 w 489"/>
                <a:gd name="T57" fmla="*/ 280 h 376"/>
                <a:gd name="T58" fmla="*/ 0 w 489"/>
                <a:gd name="T59" fmla="*/ 216 h 376"/>
                <a:gd name="T60" fmla="*/ 8 w 489"/>
                <a:gd name="T61" fmla="*/ 160 h 376"/>
                <a:gd name="T62" fmla="*/ 32 w 489"/>
                <a:gd name="T63" fmla="*/ 112 h 376"/>
                <a:gd name="T64" fmla="*/ 72 w 489"/>
                <a:gd name="T65" fmla="*/ 72 h 376"/>
                <a:gd name="T66" fmla="*/ 120 w 489"/>
                <a:gd name="T67" fmla="*/ 48 h 376"/>
                <a:gd name="T68" fmla="*/ 176 w 489"/>
                <a:gd name="T69" fmla="*/ 24 h 376"/>
                <a:gd name="T70" fmla="*/ 240 w 489"/>
                <a:gd name="T71" fmla="*/ 8 h 376"/>
                <a:gd name="T72" fmla="*/ 360 w 489"/>
                <a:gd name="T73" fmla="*/ 0 h 3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 h="376">
                  <a:moveTo>
                    <a:pt x="360" y="0"/>
                  </a:moveTo>
                  <a:lnTo>
                    <a:pt x="440" y="16"/>
                  </a:lnTo>
                  <a:lnTo>
                    <a:pt x="472" y="40"/>
                  </a:lnTo>
                  <a:lnTo>
                    <a:pt x="481" y="80"/>
                  </a:lnTo>
                  <a:lnTo>
                    <a:pt x="472" y="112"/>
                  </a:lnTo>
                  <a:lnTo>
                    <a:pt x="440" y="136"/>
                  </a:lnTo>
                  <a:lnTo>
                    <a:pt x="368" y="168"/>
                  </a:lnTo>
                  <a:lnTo>
                    <a:pt x="392" y="176"/>
                  </a:lnTo>
                  <a:lnTo>
                    <a:pt x="489" y="160"/>
                  </a:lnTo>
                  <a:lnTo>
                    <a:pt x="464" y="192"/>
                  </a:lnTo>
                  <a:lnTo>
                    <a:pt x="432" y="208"/>
                  </a:lnTo>
                  <a:lnTo>
                    <a:pt x="368" y="216"/>
                  </a:lnTo>
                  <a:lnTo>
                    <a:pt x="216" y="216"/>
                  </a:lnTo>
                  <a:lnTo>
                    <a:pt x="152" y="224"/>
                  </a:lnTo>
                  <a:lnTo>
                    <a:pt x="128" y="232"/>
                  </a:lnTo>
                  <a:lnTo>
                    <a:pt x="120" y="256"/>
                  </a:lnTo>
                  <a:lnTo>
                    <a:pt x="128" y="296"/>
                  </a:lnTo>
                  <a:lnTo>
                    <a:pt x="160" y="320"/>
                  </a:lnTo>
                  <a:lnTo>
                    <a:pt x="248" y="344"/>
                  </a:lnTo>
                  <a:lnTo>
                    <a:pt x="360" y="320"/>
                  </a:lnTo>
                  <a:lnTo>
                    <a:pt x="448" y="256"/>
                  </a:lnTo>
                  <a:lnTo>
                    <a:pt x="400" y="328"/>
                  </a:lnTo>
                  <a:lnTo>
                    <a:pt x="360" y="344"/>
                  </a:lnTo>
                  <a:lnTo>
                    <a:pt x="320" y="360"/>
                  </a:lnTo>
                  <a:lnTo>
                    <a:pt x="232" y="376"/>
                  </a:lnTo>
                  <a:lnTo>
                    <a:pt x="136" y="376"/>
                  </a:lnTo>
                  <a:lnTo>
                    <a:pt x="80" y="360"/>
                  </a:lnTo>
                  <a:lnTo>
                    <a:pt x="40" y="328"/>
                  </a:lnTo>
                  <a:lnTo>
                    <a:pt x="8" y="280"/>
                  </a:lnTo>
                  <a:lnTo>
                    <a:pt x="0" y="216"/>
                  </a:lnTo>
                  <a:lnTo>
                    <a:pt x="8" y="160"/>
                  </a:lnTo>
                  <a:lnTo>
                    <a:pt x="32" y="112"/>
                  </a:lnTo>
                  <a:lnTo>
                    <a:pt x="72" y="72"/>
                  </a:lnTo>
                  <a:lnTo>
                    <a:pt x="120" y="48"/>
                  </a:lnTo>
                  <a:lnTo>
                    <a:pt x="176" y="24"/>
                  </a:lnTo>
                  <a:lnTo>
                    <a:pt x="240" y="8"/>
                  </a:lnTo>
                  <a:lnTo>
                    <a:pt x="36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6" name="Freeform 6"/>
            <p:cNvSpPr>
              <a:spLocks/>
            </p:cNvSpPr>
            <p:nvPr/>
          </p:nvSpPr>
          <p:spPr bwMode="auto">
            <a:xfrm>
              <a:off x="2879" y="107"/>
              <a:ext cx="232" cy="176"/>
            </a:xfrm>
            <a:custGeom>
              <a:avLst/>
              <a:gdLst>
                <a:gd name="T0" fmla="*/ 160 w 232"/>
                <a:gd name="T1" fmla="*/ 0 h 176"/>
                <a:gd name="T2" fmla="*/ 208 w 232"/>
                <a:gd name="T3" fmla="*/ 16 h 176"/>
                <a:gd name="T4" fmla="*/ 224 w 232"/>
                <a:gd name="T5" fmla="*/ 40 h 176"/>
                <a:gd name="T6" fmla="*/ 232 w 232"/>
                <a:gd name="T7" fmla="*/ 64 h 176"/>
                <a:gd name="T8" fmla="*/ 216 w 232"/>
                <a:gd name="T9" fmla="*/ 112 h 176"/>
                <a:gd name="T10" fmla="*/ 168 w 232"/>
                <a:gd name="T11" fmla="*/ 136 h 176"/>
                <a:gd name="T12" fmla="*/ 48 w 232"/>
                <a:gd name="T13" fmla="*/ 176 h 176"/>
                <a:gd name="T14" fmla="*/ 0 w 232"/>
                <a:gd name="T15" fmla="*/ 176 h 176"/>
                <a:gd name="T16" fmla="*/ 0 w 232"/>
                <a:gd name="T17" fmla="*/ 152 h 176"/>
                <a:gd name="T18" fmla="*/ 64 w 232"/>
                <a:gd name="T19" fmla="*/ 48 h 176"/>
                <a:gd name="T20" fmla="*/ 104 w 232"/>
                <a:gd name="T21" fmla="*/ 16 h 176"/>
                <a:gd name="T22" fmla="*/ 160 w 232"/>
                <a:gd name="T23" fmla="*/ 0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2" h="176">
                  <a:moveTo>
                    <a:pt x="160" y="0"/>
                  </a:moveTo>
                  <a:lnTo>
                    <a:pt x="208" y="16"/>
                  </a:lnTo>
                  <a:lnTo>
                    <a:pt x="224" y="40"/>
                  </a:lnTo>
                  <a:lnTo>
                    <a:pt x="232" y="64"/>
                  </a:lnTo>
                  <a:lnTo>
                    <a:pt x="216" y="112"/>
                  </a:lnTo>
                  <a:lnTo>
                    <a:pt x="168" y="136"/>
                  </a:lnTo>
                  <a:lnTo>
                    <a:pt x="48" y="176"/>
                  </a:lnTo>
                  <a:lnTo>
                    <a:pt x="0" y="176"/>
                  </a:lnTo>
                  <a:lnTo>
                    <a:pt x="0" y="152"/>
                  </a:lnTo>
                  <a:lnTo>
                    <a:pt x="64" y="48"/>
                  </a:lnTo>
                  <a:lnTo>
                    <a:pt x="104" y="16"/>
                  </a:lnTo>
                  <a:lnTo>
                    <a:pt x="16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7" name="Freeform 7"/>
            <p:cNvSpPr>
              <a:spLocks/>
            </p:cNvSpPr>
            <p:nvPr/>
          </p:nvSpPr>
          <p:spPr bwMode="auto">
            <a:xfrm>
              <a:off x="3504" y="131"/>
              <a:ext cx="600" cy="456"/>
            </a:xfrm>
            <a:custGeom>
              <a:avLst/>
              <a:gdLst>
                <a:gd name="T0" fmla="*/ 112 w 600"/>
                <a:gd name="T1" fmla="*/ 0 h 456"/>
                <a:gd name="T2" fmla="*/ 168 w 600"/>
                <a:gd name="T3" fmla="*/ 0 h 456"/>
                <a:gd name="T4" fmla="*/ 272 w 600"/>
                <a:gd name="T5" fmla="*/ 40 h 456"/>
                <a:gd name="T6" fmla="*/ 376 w 600"/>
                <a:gd name="T7" fmla="*/ 72 h 456"/>
                <a:gd name="T8" fmla="*/ 200 w 600"/>
                <a:gd name="T9" fmla="*/ 128 h 456"/>
                <a:gd name="T10" fmla="*/ 144 w 600"/>
                <a:gd name="T11" fmla="*/ 176 h 456"/>
                <a:gd name="T12" fmla="*/ 120 w 600"/>
                <a:gd name="T13" fmla="*/ 256 h 456"/>
                <a:gd name="T14" fmla="*/ 144 w 600"/>
                <a:gd name="T15" fmla="*/ 320 h 456"/>
                <a:gd name="T16" fmla="*/ 168 w 600"/>
                <a:gd name="T17" fmla="*/ 344 h 456"/>
                <a:gd name="T18" fmla="*/ 208 w 600"/>
                <a:gd name="T19" fmla="*/ 352 h 456"/>
                <a:gd name="T20" fmla="*/ 296 w 600"/>
                <a:gd name="T21" fmla="*/ 352 h 456"/>
                <a:gd name="T22" fmla="*/ 376 w 600"/>
                <a:gd name="T23" fmla="*/ 328 h 456"/>
                <a:gd name="T24" fmla="*/ 424 w 600"/>
                <a:gd name="T25" fmla="*/ 272 h 456"/>
                <a:gd name="T26" fmla="*/ 504 w 600"/>
                <a:gd name="T27" fmla="*/ 112 h 456"/>
                <a:gd name="T28" fmla="*/ 600 w 600"/>
                <a:gd name="T29" fmla="*/ 144 h 456"/>
                <a:gd name="T30" fmla="*/ 536 w 600"/>
                <a:gd name="T31" fmla="*/ 296 h 456"/>
                <a:gd name="T32" fmla="*/ 512 w 600"/>
                <a:gd name="T33" fmla="*/ 368 h 456"/>
                <a:gd name="T34" fmla="*/ 504 w 600"/>
                <a:gd name="T35" fmla="*/ 456 h 456"/>
                <a:gd name="T36" fmla="*/ 472 w 600"/>
                <a:gd name="T37" fmla="*/ 456 h 456"/>
                <a:gd name="T38" fmla="*/ 424 w 600"/>
                <a:gd name="T39" fmla="*/ 448 h 456"/>
                <a:gd name="T40" fmla="*/ 392 w 600"/>
                <a:gd name="T41" fmla="*/ 424 h 456"/>
                <a:gd name="T42" fmla="*/ 392 w 600"/>
                <a:gd name="T43" fmla="*/ 392 h 456"/>
                <a:gd name="T44" fmla="*/ 376 w 600"/>
                <a:gd name="T45" fmla="*/ 368 h 456"/>
                <a:gd name="T46" fmla="*/ 344 w 600"/>
                <a:gd name="T47" fmla="*/ 384 h 456"/>
                <a:gd name="T48" fmla="*/ 272 w 600"/>
                <a:gd name="T49" fmla="*/ 384 h 456"/>
                <a:gd name="T50" fmla="*/ 176 w 600"/>
                <a:gd name="T51" fmla="*/ 376 h 456"/>
                <a:gd name="T52" fmla="*/ 88 w 600"/>
                <a:gd name="T53" fmla="*/ 344 h 456"/>
                <a:gd name="T54" fmla="*/ 24 w 600"/>
                <a:gd name="T55" fmla="*/ 296 h 456"/>
                <a:gd name="T56" fmla="*/ 8 w 600"/>
                <a:gd name="T57" fmla="*/ 256 h 456"/>
                <a:gd name="T58" fmla="*/ 0 w 600"/>
                <a:gd name="T59" fmla="*/ 216 h 456"/>
                <a:gd name="T60" fmla="*/ 8 w 600"/>
                <a:gd name="T61" fmla="*/ 184 h 456"/>
                <a:gd name="T62" fmla="*/ 24 w 600"/>
                <a:gd name="T63" fmla="*/ 152 h 456"/>
                <a:gd name="T64" fmla="*/ 72 w 600"/>
                <a:gd name="T65" fmla="*/ 112 h 456"/>
                <a:gd name="T66" fmla="*/ 224 w 600"/>
                <a:gd name="T67" fmla="*/ 56 h 456"/>
                <a:gd name="T68" fmla="*/ 168 w 600"/>
                <a:gd name="T69" fmla="*/ 32 h 456"/>
                <a:gd name="T70" fmla="*/ 112 w 600"/>
                <a:gd name="T71" fmla="*/ 24 h 456"/>
                <a:gd name="T72" fmla="*/ 112 w 600"/>
                <a:gd name="T73" fmla="*/ 0 h 4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0" h="456">
                  <a:moveTo>
                    <a:pt x="112" y="0"/>
                  </a:moveTo>
                  <a:lnTo>
                    <a:pt x="168" y="0"/>
                  </a:lnTo>
                  <a:lnTo>
                    <a:pt x="272" y="40"/>
                  </a:lnTo>
                  <a:lnTo>
                    <a:pt x="376" y="72"/>
                  </a:lnTo>
                  <a:lnTo>
                    <a:pt x="200" y="128"/>
                  </a:lnTo>
                  <a:lnTo>
                    <a:pt x="144" y="176"/>
                  </a:lnTo>
                  <a:lnTo>
                    <a:pt x="120" y="256"/>
                  </a:lnTo>
                  <a:lnTo>
                    <a:pt x="144" y="320"/>
                  </a:lnTo>
                  <a:lnTo>
                    <a:pt x="168" y="344"/>
                  </a:lnTo>
                  <a:lnTo>
                    <a:pt x="208" y="352"/>
                  </a:lnTo>
                  <a:lnTo>
                    <a:pt x="296" y="352"/>
                  </a:lnTo>
                  <a:lnTo>
                    <a:pt x="376" y="328"/>
                  </a:lnTo>
                  <a:lnTo>
                    <a:pt x="424" y="272"/>
                  </a:lnTo>
                  <a:lnTo>
                    <a:pt x="504" y="112"/>
                  </a:lnTo>
                  <a:lnTo>
                    <a:pt x="600" y="144"/>
                  </a:lnTo>
                  <a:lnTo>
                    <a:pt x="536" y="296"/>
                  </a:lnTo>
                  <a:lnTo>
                    <a:pt x="512" y="368"/>
                  </a:lnTo>
                  <a:lnTo>
                    <a:pt x="504" y="456"/>
                  </a:lnTo>
                  <a:lnTo>
                    <a:pt x="472" y="456"/>
                  </a:lnTo>
                  <a:lnTo>
                    <a:pt x="424" y="448"/>
                  </a:lnTo>
                  <a:lnTo>
                    <a:pt x="392" y="424"/>
                  </a:lnTo>
                  <a:lnTo>
                    <a:pt x="392" y="392"/>
                  </a:lnTo>
                  <a:lnTo>
                    <a:pt x="376" y="368"/>
                  </a:lnTo>
                  <a:lnTo>
                    <a:pt x="344" y="384"/>
                  </a:lnTo>
                  <a:lnTo>
                    <a:pt x="272" y="384"/>
                  </a:lnTo>
                  <a:lnTo>
                    <a:pt x="176" y="376"/>
                  </a:lnTo>
                  <a:lnTo>
                    <a:pt x="88" y="344"/>
                  </a:lnTo>
                  <a:lnTo>
                    <a:pt x="24" y="296"/>
                  </a:lnTo>
                  <a:lnTo>
                    <a:pt x="8" y="256"/>
                  </a:lnTo>
                  <a:lnTo>
                    <a:pt x="0" y="216"/>
                  </a:lnTo>
                  <a:lnTo>
                    <a:pt x="8" y="184"/>
                  </a:lnTo>
                  <a:lnTo>
                    <a:pt x="24" y="152"/>
                  </a:lnTo>
                  <a:lnTo>
                    <a:pt x="72" y="112"/>
                  </a:lnTo>
                  <a:lnTo>
                    <a:pt x="224" y="56"/>
                  </a:lnTo>
                  <a:lnTo>
                    <a:pt x="168" y="32"/>
                  </a:lnTo>
                  <a:lnTo>
                    <a:pt x="112" y="24"/>
                  </a:lnTo>
                  <a:lnTo>
                    <a:pt x="11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8" name="Freeform 8"/>
            <p:cNvSpPr>
              <a:spLocks/>
            </p:cNvSpPr>
            <p:nvPr/>
          </p:nvSpPr>
          <p:spPr bwMode="auto">
            <a:xfrm>
              <a:off x="2135" y="187"/>
              <a:ext cx="592" cy="488"/>
            </a:xfrm>
            <a:custGeom>
              <a:avLst/>
              <a:gdLst>
                <a:gd name="T0" fmla="*/ 480 w 592"/>
                <a:gd name="T1" fmla="*/ 0 h 488"/>
                <a:gd name="T2" fmla="*/ 488 w 592"/>
                <a:gd name="T3" fmla="*/ 88 h 488"/>
                <a:gd name="T4" fmla="*/ 504 w 592"/>
                <a:gd name="T5" fmla="*/ 168 h 488"/>
                <a:gd name="T6" fmla="*/ 536 w 592"/>
                <a:gd name="T7" fmla="*/ 240 h 488"/>
                <a:gd name="T8" fmla="*/ 592 w 592"/>
                <a:gd name="T9" fmla="*/ 304 h 488"/>
                <a:gd name="T10" fmla="*/ 552 w 592"/>
                <a:gd name="T11" fmla="*/ 344 h 488"/>
                <a:gd name="T12" fmla="*/ 496 w 592"/>
                <a:gd name="T13" fmla="*/ 360 h 488"/>
                <a:gd name="T14" fmla="*/ 480 w 592"/>
                <a:gd name="T15" fmla="*/ 352 h 488"/>
                <a:gd name="T16" fmla="*/ 464 w 592"/>
                <a:gd name="T17" fmla="*/ 328 h 488"/>
                <a:gd name="T18" fmla="*/ 392 w 592"/>
                <a:gd name="T19" fmla="*/ 384 h 488"/>
                <a:gd name="T20" fmla="*/ 328 w 592"/>
                <a:gd name="T21" fmla="*/ 440 h 488"/>
                <a:gd name="T22" fmla="*/ 264 w 592"/>
                <a:gd name="T23" fmla="*/ 472 h 488"/>
                <a:gd name="T24" fmla="*/ 176 w 592"/>
                <a:gd name="T25" fmla="*/ 488 h 488"/>
                <a:gd name="T26" fmla="*/ 80 w 592"/>
                <a:gd name="T27" fmla="*/ 464 h 488"/>
                <a:gd name="T28" fmla="*/ 48 w 592"/>
                <a:gd name="T29" fmla="*/ 432 h 488"/>
                <a:gd name="T30" fmla="*/ 32 w 592"/>
                <a:gd name="T31" fmla="*/ 384 h 488"/>
                <a:gd name="T32" fmla="*/ 32 w 592"/>
                <a:gd name="T33" fmla="*/ 320 h 488"/>
                <a:gd name="T34" fmla="*/ 48 w 592"/>
                <a:gd name="T35" fmla="*/ 256 h 488"/>
                <a:gd name="T36" fmla="*/ 96 w 592"/>
                <a:gd name="T37" fmla="*/ 200 h 488"/>
                <a:gd name="T38" fmla="*/ 40 w 592"/>
                <a:gd name="T39" fmla="*/ 200 h 488"/>
                <a:gd name="T40" fmla="*/ 16 w 592"/>
                <a:gd name="T41" fmla="*/ 216 h 488"/>
                <a:gd name="T42" fmla="*/ 0 w 592"/>
                <a:gd name="T43" fmla="*/ 232 h 488"/>
                <a:gd name="T44" fmla="*/ 0 w 592"/>
                <a:gd name="T45" fmla="*/ 200 h 488"/>
                <a:gd name="T46" fmla="*/ 232 w 592"/>
                <a:gd name="T47" fmla="*/ 104 h 488"/>
                <a:gd name="T48" fmla="*/ 168 w 592"/>
                <a:gd name="T49" fmla="*/ 200 h 488"/>
                <a:gd name="T50" fmla="*/ 144 w 592"/>
                <a:gd name="T51" fmla="*/ 248 h 488"/>
                <a:gd name="T52" fmla="*/ 136 w 592"/>
                <a:gd name="T53" fmla="*/ 304 h 488"/>
                <a:gd name="T54" fmla="*/ 144 w 592"/>
                <a:gd name="T55" fmla="*/ 352 h 488"/>
                <a:gd name="T56" fmla="*/ 168 w 592"/>
                <a:gd name="T57" fmla="*/ 400 h 488"/>
                <a:gd name="T58" fmla="*/ 208 w 592"/>
                <a:gd name="T59" fmla="*/ 432 h 488"/>
                <a:gd name="T60" fmla="*/ 256 w 592"/>
                <a:gd name="T61" fmla="*/ 440 h 488"/>
                <a:gd name="T62" fmla="*/ 328 w 592"/>
                <a:gd name="T63" fmla="*/ 424 h 488"/>
                <a:gd name="T64" fmla="*/ 376 w 592"/>
                <a:gd name="T65" fmla="*/ 368 h 488"/>
                <a:gd name="T66" fmla="*/ 408 w 592"/>
                <a:gd name="T67" fmla="*/ 304 h 488"/>
                <a:gd name="T68" fmla="*/ 416 w 592"/>
                <a:gd name="T69" fmla="*/ 224 h 488"/>
                <a:gd name="T70" fmla="*/ 392 w 592"/>
                <a:gd name="T71" fmla="*/ 144 h 488"/>
                <a:gd name="T72" fmla="*/ 376 w 592"/>
                <a:gd name="T73" fmla="*/ 104 h 488"/>
                <a:gd name="T74" fmla="*/ 368 w 592"/>
                <a:gd name="T75" fmla="*/ 56 h 488"/>
                <a:gd name="T76" fmla="*/ 376 w 592"/>
                <a:gd name="T77" fmla="*/ 32 h 488"/>
                <a:gd name="T78" fmla="*/ 408 w 592"/>
                <a:gd name="T79" fmla="*/ 16 h 488"/>
                <a:gd name="T80" fmla="*/ 480 w 592"/>
                <a:gd name="T81" fmla="*/ 0 h 4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92" h="488">
                  <a:moveTo>
                    <a:pt x="480" y="0"/>
                  </a:moveTo>
                  <a:lnTo>
                    <a:pt x="488" y="88"/>
                  </a:lnTo>
                  <a:lnTo>
                    <a:pt x="504" y="168"/>
                  </a:lnTo>
                  <a:lnTo>
                    <a:pt x="536" y="240"/>
                  </a:lnTo>
                  <a:lnTo>
                    <a:pt x="592" y="304"/>
                  </a:lnTo>
                  <a:lnTo>
                    <a:pt x="552" y="344"/>
                  </a:lnTo>
                  <a:lnTo>
                    <a:pt x="496" y="360"/>
                  </a:lnTo>
                  <a:lnTo>
                    <a:pt x="480" y="352"/>
                  </a:lnTo>
                  <a:lnTo>
                    <a:pt x="464" y="328"/>
                  </a:lnTo>
                  <a:lnTo>
                    <a:pt x="392" y="384"/>
                  </a:lnTo>
                  <a:lnTo>
                    <a:pt x="328" y="440"/>
                  </a:lnTo>
                  <a:lnTo>
                    <a:pt x="264" y="472"/>
                  </a:lnTo>
                  <a:lnTo>
                    <a:pt x="176" y="488"/>
                  </a:lnTo>
                  <a:lnTo>
                    <a:pt x="80" y="464"/>
                  </a:lnTo>
                  <a:lnTo>
                    <a:pt x="48" y="432"/>
                  </a:lnTo>
                  <a:lnTo>
                    <a:pt x="32" y="384"/>
                  </a:lnTo>
                  <a:lnTo>
                    <a:pt x="32" y="320"/>
                  </a:lnTo>
                  <a:lnTo>
                    <a:pt x="48" y="256"/>
                  </a:lnTo>
                  <a:lnTo>
                    <a:pt x="96" y="200"/>
                  </a:lnTo>
                  <a:lnTo>
                    <a:pt x="40" y="200"/>
                  </a:lnTo>
                  <a:lnTo>
                    <a:pt x="16" y="216"/>
                  </a:lnTo>
                  <a:lnTo>
                    <a:pt x="0" y="232"/>
                  </a:lnTo>
                  <a:lnTo>
                    <a:pt x="0" y="200"/>
                  </a:lnTo>
                  <a:lnTo>
                    <a:pt x="232" y="104"/>
                  </a:lnTo>
                  <a:lnTo>
                    <a:pt x="168" y="200"/>
                  </a:lnTo>
                  <a:lnTo>
                    <a:pt x="144" y="248"/>
                  </a:lnTo>
                  <a:lnTo>
                    <a:pt x="136" y="304"/>
                  </a:lnTo>
                  <a:lnTo>
                    <a:pt x="144" y="352"/>
                  </a:lnTo>
                  <a:lnTo>
                    <a:pt x="168" y="400"/>
                  </a:lnTo>
                  <a:lnTo>
                    <a:pt x="208" y="432"/>
                  </a:lnTo>
                  <a:lnTo>
                    <a:pt x="256" y="440"/>
                  </a:lnTo>
                  <a:lnTo>
                    <a:pt x="328" y="424"/>
                  </a:lnTo>
                  <a:lnTo>
                    <a:pt x="376" y="368"/>
                  </a:lnTo>
                  <a:lnTo>
                    <a:pt x="408" y="304"/>
                  </a:lnTo>
                  <a:lnTo>
                    <a:pt x="416" y="224"/>
                  </a:lnTo>
                  <a:lnTo>
                    <a:pt x="392" y="144"/>
                  </a:lnTo>
                  <a:lnTo>
                    <a:pt x="376" y="104"/>
                  </a:lnTo>
                  <a:lnTo>
                    <a:pt x="368" y="56"/>
                  </a:lnTo>
                  <a:lnTo>
                    <a:pt x="376" y="32"/>
                  </a:lnTo>
                  <a:lnTo>
                    <a:pt x="408" y="16"/>
                  </a:lnTo>
                  <a:lnTo>
                    <a:pt x="48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9" name="Freeform 9"/>
            <p:cNvSpPr>
              <a:spLocks/>
            </p:cNvSpPr>
            <p:nvPr/>
          </p:nvSpPr>
          <p:spPr bwMode="auto">
            <a:xfrm>
              <a:off x="4072" y="371"/>
              <a:ext cx="616" cy="568"/>
            </a:xfrm>
            <a:custGeom>
              <a:avLst/>
              <a:gdLst>
                <a:gd name="T0" fmla="*/ 208 w 616"/>
                <a:gd name="T1" fmla="*/ 0 h 568"/>
                <a:gd name="T2" fmla="*/ 272 w 616"/>
                <a:gd name="T3" fmla="*/ 32 h 568"/>
                <a:gd name="T4" fmla="*/ 288 w 616"/>
                <a:gd name="T5" fmla="*/ 56 h 568"/>
                <a:gd name="T6" fmla="*/ 296 w 616"/>
                <a:gd name="T7" fmla="*/ 88 h 568"/>
                <a:gd name="T8" fmla="*/ 304 w 616"/>
                <a:gd name="T9" fmla="*/ 112 h 568"/>
                <a:gd name="T10" fmla="*/ 328 w 616"/>
                <a:gd name="T11" fmla="*/ 120 h 568"/>
                <a:gd name="T12" fmla="*/ 392 w 616"/>
                <a:gd name="T13" fmla="*/ 128 h 568"/>
                <a:gd name="T14" fmla="*/ 544 w 616"/>
                <a:gd name="T15" fmla="*/ 216 h 568"/>
                <a:gd name="T16" fmla="*/ 592 w 616"/>
                <a:gd name="T17" fmla="*/ 280 h 568"/>
                <a:gd name="T18" fmla="*/ 608 w 616"/>
                <a:gd name="T19" fmla="*/ 312 h 568"/>
                <a:gd name="T20" fmla="*/ 616 w 616"/>
                <a:gd name="T21" fmla="*/ 360 h 568"/>
                <a:gd name="T22" fmla="*/ 608 w 616"/>
                <a:gd name="T23" fmla="*/ 392 h 568"/>
                <a:gd name="T24" fmla="*/ 592 w 616"/>
                <a:gd name="T25" fmla="*/ 424 h 568"/>
                <a:gd name="T26" fmla="*/ 544 w 616"/>
                <a:gd name="T27" fmla="*/ 472 h 568"/>
                <a:gd name="T28" fmla="*/ 472 w 616"/>
                <a:gd name="T29" fmla="*/ 496 h 568"/>
                <a:gd name="T30" fmla="*/ 400 w 616"/>
                <a:gd name="T31" fmla="*/ 488 h 568"/>
                <a:gd name="T32" fmla="*/ 360 w 616"/>
                <a:gd name="T33" fmla="*/ 496 h 568"/>
                <a:gd name="T34" fmla="*/ 448 w 616"/>
                <a:gd name="T35" fmla="*/ 560 h 568"/>
                <a:gd name="T36" fmla="*/ 424 w 616"/>
                <a:gd name="T37" fmla="*/ 568 h 568"/>
                <a:gd name="T38" fmla="*/ 400 w 616"/>
                <a:gd name="T39" fmla="*/ 560 h 568"/>
                <a:gd name="T40" fmla="*/ 376 w 616"/>
                <a:gd name="T41" fmla="*/ 544 h 568"/>
                <a:gd name="T42" fmla="*/ 336 w 616"/>
                <a:gd name="T43" fmla="*/ 504 h 568"/>
                <a:gd name="T44" fmla="*/ 264 w 616"/>
                <a:gd name="T45" fmla="*/ 456 h 568"/>
                <a:gd name="T46" fmla="*/ 200 w 616"/>
                <a:gd name="T47" fmla="*/ 400 h 568"/>
                <a:gd name="T48" fmla="*/ 264 w 616"/>
                <a:gd name="T49" fmla="*/ 424 h 568"/>
                <a:gd name="T50" fmla="*/ 328 w 616"/>
                <a:gd name="T51" fmla="*/ 432 h 568"/>
                <a:gd name="T52" fmla="*/ 400 w 616"/>
                <a:gd name="T53" fmla="*/ 424 h 568"/>
                <a:gd name="T54" fmla="*/ 456 w 616"/>
                <a:gd name="T55" fmla="*/ 392 h 568"/>
                <a:gd name="T56" fmla="*/ 488 w 616"/>
                <a:gd name="T57" fmla="*/ 376 h 568"/>
                <a:gd name="T58" fmla="*/ 504 w 616"/>
                <a:gd name="T59" fmla="*/ 352 h 568"/>
                <a:gd name="T60" fmla="*/ 520 w 616"/>
                <a:gd name="T61" fmla="*/ 288 h 568"/>
                <a:gd name="T62" fmla="*/ 504 w 616"/>
                <a:gd name="T63" fmla="*/ 232 h 568"/>
                <a:gd name="T64" fmla="*/ 472 w 616"/>
                <a:gd name="T65" fmla="*/ 192 h 568"/>
                <a:gd name="T66" fmla="*/ 416 w 616"/>
                <a:gd name="T67" fmla="*/ 160 h 568"/>
                <a:gd name="T68" fmla="*/ 360 w 616"/>
                <a:gd name="T69" fmla="*/ 152 h 568"/>
                <a:gd name="T70" fmla="*/ 296 w 616"/>
                <a:gd name="T71" fmla="*/ 160 h 568"/>
                <a:gd name="T72" fmla="*/ 248 w 616"/>
                <a:gd name="T73" fmla="*/ 176 h 568"/>
                <a:gd name="T74" fmla="*/ 152 w 616"/>
                <a:gd name="T75" fmla="*/ 248 h 568"/>
                <a:gd name="T76" fmla="*/ 120 w 616"/>
                <a:gd name="T77" fmla="*/ 288 h 568"/>
                <a:gd name="T78" fmla="*/ 104 w 616"/>
                <a:gd name="T79" fmla="*/ 304 h 568"/>
                <a:gd name="T80" fmla="*/ 80 w 616"/>
                <a:gd name="T81" fmla="*/ 312 h 568"/>
                <a:gd name="T82" fmla="*/ 40 w 616"/>
                <a:gd name="T83" fmla="*/ 296 h 568"/>
                <a:gd name="T84" fmla="*/ 0 w 616"/>
                <a:gd name="T85" fmla="*/ 256 h 568"/>
                <a:gd name="T86" fmla="*/ 56 w 616"/>
                <a:gd name="T87" fmla="*/ 192 h 568"/>
                <a:gd name="T88" fmla="*/ 112 w 616"/>
                <a:gd name="T89" fmla="*/ 136 h 568"/>
                <a:gd name="T90" fmla="*/ 168 w 616"/>
                <a:gd name="T91" fmla="*/ 80 h 568"/>
                <a:gd name="T92" fmla="*/ 208 w 616"/>
                <a:gd name="T93" fmla="*/ 0 h 5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16" h="568">
                  <a:moveTo>
                    <a:pt x="208" y="0"/>
                  </a:moveTo>
                  <a:lnTo>
                    <a:pt x="272" y="32"/>
                  </a:lnTo>
                  <a:lnTo>
                    <a:pt x="288" y="56"/>
                  </a:lnTo>
                  <a:lnTo>
                    <a:pt x="296" y="88"/>
                  </a:lnTo>
                  <a:lnTo>
                    <a:pt x="304" y="112"/>
                  </a:lnTo>
                  <a:lnTo>
                    <a:pt x="328" y="120"/>
                  </a:lnTo>
                  <a:lnTo>
                    <a:pt x="392" y="128"/>
                  </a:lnTo>
                  <a:lnTo>
                    <a:pt x="544" y="216"/>
                  </a:lnTo>
                  <a:lnTo>
                    <a:pt x="592" y="280"/>
                  </a:lnTo>
                  <a:lnTo>
                    <a:pt x="608" y="312"/>
                  </a:lnTo>
                  <a:lnTo>
                    <a:pt x="616" y="360"/>
                  </a:lnTo>
                  <a:lnTo>
                    <a:pt x="608" y="392"/>
                  </a:lnTo>
                  <a:lnTo>
                    <a:pt x="592" y="424"/>
                  </a:lnTo>
                  <a:lnTo>
                    <a:pt x="544" y="472"/>
                  </a:lnTo>
                  <a:lnTo>
                    <a:pt x="472" y="496"/>
                  </a:lnTo>
                  <a:lnTo>
                    <a:pt x="400" y="488"/>
                  </a:lnTo>
                  <a:lnTo>
                    <a:pt x="360" y="496"/>
                  </a:lnTo>
                  <a:lnTo>
                    <a:pt x="448" y="560"/>
                  </a:lnTo>
                  <a:lnTo>
                    <a:pt x="424" y="568"/>
                  </a:lnTo>
                  <a:lnTo>
                    <a:pt x="400" y="560"/>
                  </a:lnTo>
                  <a:lnTo>
                    <a:pt x="376" y="544"/>
                  </a:lnTo>
                  <a:lnTo>
                    <a:pt x="336" y="504"/>
                  </a:lnTo>
                  <a:lnTo>
                    <a:pt x="264" y="456"/>
                  </a:lnTo>
                  <a:lnTo>
                    <a:pt x="200" y="400"/>
                  </a:lnTo>
                  <a:lnTo>
                    <a:pt x="264" y="424"/>
                  </a:lnTo>
                  <a:lnTo>
                    <a:pt x="328" y="432"/>
                  </a:lnTo>
                  <a:lnTo>
                    <a:pt x="400" y="424"/>
                  </a:lnTo>
                  <a:lnTo>
                    <a:pt x="456" y="392"/>
                  </a:lnTo>
                  <a:lnTo>
                    <a:pt x="488" y="376"/>
                  </a:lnTo>
                  <a:lnTo>
                    <a:pt x="504" y="352"/>
                  </a:lnTo>
                  <a:lnTo>
                    <a:pt x="520" y="288"/>
                  </a:lnTo>
                  <a:lnTo>
                    <a:pt x="504" y="232"/>
                  </a:lnTo>
                  <a:lnTo>
                    <a:pt x="472" y="192"/>
                  </a:lnTo>
                  <a:lnTo>
                    <a:pt x="416" y="160"/>
                  </a:lnTo>
                  <a:lnTo>
                    <a:pt x="360" y="152"/>
                  </a:lnTo>
                  <a:lnTo>
                    <a:pt x="296" y="160"/>
                  </a:lnTo>
                  <a:lnTo>
                    <a:pt x="248" y="176"/>
                  </a:lnTo>
                  <a:lnTo>
                    <a:pt x="152" y="248"/>
                  </a:lnTo>
                  <a:lnTo>
                    <a:pt x="120" y="288"/>
                  </a:lnTo>
                  <a:lnTo>
                    <a:pt x="104" y="304"/>
                  </a:lnTo>
                  <a:lnTo>
                    <a:pt x="80" y="312"/>
                  </a:lnTo>
                  <a:lnTo>
                    <a:pt x="40" y="296"/>
                  </a:lnTo>
                  <a:lnTo>
                    <a:pt x="0" y="256"/>
                  </a:lnTo>
                  <a:lnTo>
                    <a:pt x="56" y="192"/>
                  </a:lnTo>
                  <a:lnTo>
                    <a:pt x="112" y="136"/>
                  </a:lnTo>
                  <a:lnTo>
                    <a:pt x="168" y="80"/>
                  </a:lnTo>
                  <a:lnTo>
                    <a:pt x="20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0" name="Freeform 10"/>
            <p:cNvSpPr>
              <a:spLocks/>
            </p:cNvSpPr>
            <p:nvPr/>
          </p:nvSpPr>
          <p:spPr bwMode="auto">
            <a:xfrm>
              <a:off x="1239" y="547"/>
              <a:ext cx="912" cy="1048"/>
            </a:xfrm>
            <a:custGeom>
              <a:avLst/>
              <a:gdLst>
                <a:gd name="T0" fmla="*/ 744 w 912"/>
                <a:gd name="T1" fmla="*/ 0 h 1048"/>
                <a:gd name="T2" fmla="*/ 808 w 912"/>
                <a:gd name="T3" fmla="*/ 16 h 1048"/>
                <a:gd name="T4" fmla="*/ 864 w 912"/>
                <a:gd name="T5" fmla="*/ 56 h 1048"/>
                <a:gd name="T6" fmla="*/ 896 w 912"/>
                <a:gd name="T7" fmla="*/ 104 h 1048"/>
                <a:gd name="T8" fmla="*/ 912 w 912"/>
                <a:gd name="T9" fmla="*/ 176 h 1048"/>
                <a:gd name="T10" fmla="*/ 904 w 912"/>
                <a:gd name="T11" fmla="*/ 240 h 1048"/>
                <a:gd name="T12" fmla="*/ 880 w 912"/>
                <a:gd name="T13" fmla="*/ 288 h 1048"/>
                <a:gd name="T14" fmla="*/ 792 w 912"/>
                <a:gd name="T15" fmla="*/ 368 h 1048"/>
                <a:gd name="T16" fmla="*/ 688 w 912"/>
                <a:gd name="T17" fmla="*/ 448 h 1048"/>
                <a:gd name="T18" fmla="*/ 640 w 912"/>
                <a:gd name="T19" fmla="*/ 488 h 1048"/>
                <a:gd name="T20" fmla="*/ 600 w 912"/>
                <a:gd name="T21" fmla="*/ 544 h 1048"/>
                <a:gd name="T22" fmla="*/ 536 w 912"/>
                <a:gd name="T23" fmla="*/ 664 h 1048"/>
                <a:gd name="T24" fmla="*/ 504 w 912"/>
                <a:gd name="T25" fmla="*/ 720 h 1048"/>
                <a:gd name="T26" fmla="*/ 456 w 912"/>
                <a:gd name="T27" fmla="*/ 760 h 1048"/>
                <a:gd name="T28" fmla="*/ 328 w 912"/>
                <a:gd name="T29" fmla="*/ 808 h 1048"/>
                <a:gd name="T30" fmla="*/ 280 w 912"/>
                <a:gd name="T31" fmla="*/ 840 h 1048"/>
                <a:gd name="T32" fmla="*/ 264 w 912"/>
                <a:gd name="T33" fmla="*/ 896 h 1048"/>
                <a:gd name="T34" fmla="*/ 272 w 912"/>
                <a:gd name="T35" fmla="*/ 920 h 1048"/>
                <a:gd name="T36" fmla="*/ 288 w 912"/>
                <a:gd name="T37" fmla="*/ 936 h 1048"/>
                <a:gd name="T38" fmla="*/ 344 w 912"/>
                <a:gd name="T39" fmla="*/ 952 h 1048"/>
                <a:gd name="T40" fmla="*/ 288 w 912"/>
                <a:gd name="T41" fmla="*/ 1048 h 1048"/>
                <a:gd name="T42" fmla="*/ 0 w 912"/>
                <a:gd name="T43" fmla="*/ 872 h 1048"/>
                <a:gd name="T44" fmla="*/ 24 w 912"/>
                <a:gd name="T45" fmla="*/ 824 h 1048"/>
                <a:gd name="T46" fmla="*/ 40 w 912"/>
                <a:gd name="T47" fmla="*/ 800 h 1048"/>
                <a:gd name="T48" fmla="*/ 64 w 912"/>
                <a:gd name="T49" fmla="*/ 784 h 1048"/>
                <a:gd name="T50" fmla="*/ 88 w 912"/>
                <a:gd name="T51" fmla="*/ 784 h 1048"/>
                <a:gd name="T52" fmla="*/ 104 w 912"/>
                <a:gd name="T53" fmla="*/ 680 h 1048"/>
                <a:gd name="T54" fmla="*/ 136 w 912"/>
                <a:gd name="T55" fmla="*/ 584 h 1048"/>
                <a:gd name="T56" fmla="*/ 160 w 912"/>
                <a:gd name="T57" fmla="*/ 544 h 1048"/>
                <a:gd name="T58" fmla="*/ 184 w 912"/>
                <a:gd name="T59" fmla="*/ 512 h 1048"/>
                <a:gd name="T60" fmla="*/ 224 w 912"/>
                <a:gd name="T61" fmla="*/ 496 h 1048"/>
                <a:gd name="T62" fmla="*/ 272 w 912"/>
                <a:gd name="T63" fmla="*/ 488 h 1048"/>
                <a:gd name="T64" fmla="*/ 336 w 912"/>
                <a:gd name="T65" fmla="*/ 512 h 1048"/>
                <a:gd name="T66" fmla="*/ 368 w 912"/>
                <a:gd name="T67" fmla="*/ 576 h 1048"/>
                <a:gd name="T68" fmla="*/ 368 w 912"/>
                <a:gd name="T69" fmla="*/ 616 h 1048"/>
                <a:gd name="T70" fmla="*/ 352 w 912"/>
                <a:gd name="T71" fmla="*/ 656 h 1048"/>
                <a:gd name="T72" fmla="*/ 352 w 912"/>
                <a:gd name="T73" fmla="*/ 688 h 1048"/>
                <a:gd name="T74" fmla="*/ 368 w 912"/>
                <a:gd name="T75" fmla="*/ 704 h 1048"/>
                <a:gd name="T76" fmla="*/ 416 w 912"/>
                <a:gd name="T77" fmla="*/ 688 h 1048"/>
                <a:gd name="T78" fmla="*/ 456 w 912"/>
                <a:gd name="T79" fmla="*/ 656 h 1048"/>
                <a:gd name="T80" fmla="*/ 528 w 912"/>
                <a:gd name="T81" fmla="*/ 624 h 1048"/>
                <a:gd name="T82" fmla="*/ 552 w 912"/>
                <a:gd name="T83" fmla="*/ 592 h 1048"/>
                <a:gd name="T84" fmla="*/ 560 w 912"/>
                <a:gd name="T85" fmla="*/ 560 h 1048"/>
                <a:gd name="T86" fmla="*/ 544 w 912"/>
                <a:gd name="T87" fmla="*/ 504 h 1048"/>
                <a:gd name="T88" fmla="*/ 512 w 912"/>
                <a:gd name="T89" fmla="*/ 464 h 1048"/>
                <a:gd name="T90" fmla="*/ 416 w 912"/>
                <a:gd name="T91" fmla="*/ 384 h 1048"/>
                <a:gd name="T92" fmla="*/ 368 w 912"/>
                <a:gd name="T93" fmla="*/ 352 h 1048"/>
                <a:gd name="T94" fmla="*/ 352 w 912"/>
                <a:gd name="T95" fmla="*/ 344 h 1048"/>
                <a:gd name="T96" fmla="*/ 344 w 912"/>
                <a:gd name="T97" fmla="*/ 320 h 1048"/>
                <a:gd name="T98" fmla="*/ 352 w 912"/>
                <a:gd name="T99" fmla="*/ 288 h 1048"/>
                <a:gd name="T100" fmla="*/ 360 w 912"/>
                <a:gd name="T101" fmla="*/ 264 h 1048"/>
                <a:gd name="T102" fmla="*/ 416 w 912"/>
                <a:gd name="T103" fmla="*/ 240 h 1048"/>
                <a:gd name="T104" fmla="*/ 448 w 912"/>
                <a:gd name="T105" fmla="*/ 256 h 1048"/>
                <a:gd name="T106" fmla="*/ 512 w 912"/>
                <a:gd name="T107" fmla="*/ 168 h 1048"/>
                <a:gd name="T108" fmla="*/ 576 w 912"/>
                <a:gd name="T109" fmla="*/ 80 h 1048"/>
                <a:gd name="T110" fmla="*/ 648 w 912"/>
                <a:gd name="T111" fmla="*/ 24 h 1048"/>
                <a:gd name="T112" fmla="*/ 744 w 912"/>
                <a:gd name="T113" fmla="*/ 0 h 10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12" h="1048">
                  <a:moveTo>
                    <a:pt x="744" y="0"/>
                  </a:moveTo>
                  <a:lnTo>
                    <a:pt x="808" y="16"/>
                  </a:lnTo>
                  <a:lnTo>
                    <a:pt x="864" y="56"/>
                  </a:lnTo>
                  <a:lnTo>
                    <a:pt x="896" y="104"/>
                  </a:lnTo>
                  <a:lnTo>
                    <a:pt x="912" y="176"/>
                  </a:lnTo>
                  <a:lnTo>
                    <a:pt x="904" y="240"/>
                  </a:lnTo>
                  <a:lnTo>
                    <a:pt x="880" y="288"/>
                  </a:lnTo>
                  <a:lnTo>
                    <a:pt x="792" y="368"/>
                  </a:lnTo>
                  <a:lnTo>
                    <a:pt x="688" y="448"/>
                  </a:lnTo>
                  <a:lnTo>
                    <a:pt x="640" y="488"/>
                  </a:lnTo>
                  <a:lnTo>
                    <a:pt x="600" y="544"/>
                  </a:lnTo>
                  <a:lnTo>
                    <a:pt x="536" y="664"/>
                  </a:lnTo>
                  <a:lnTo>
                    <a:pt x="504" y="720"/>
                  </a:lnTo>
                  <a:lnTo>
                    <a:pt x="456" y="760"/>
                  </a:lnTo>
                  <a:lnTo>
                    <a:pt x="328" y="808"/>
                  </a:lnTo>
                  <a:lnTo>
                    <a:pt x="280" y="840"/>
                  </a:lnTo>
                  <a:lnTo>
                    <a:pt x="264" y="896"/>
                  </a:lnTo>
                  <a:lnTo>
                    <a:pt x="272" y="920"/>
                  </a:lnTo>
                  <a:lnTo>
                    <a:pt x="288" y="936"/>
                  </a:lnTo>
                  <a:lnTo>
                    <a:pt x="344" y="952"/>
                  </a:lnTo>
                  <a:lnTo>
                    <a:pt x="288" y="1048"/>
                  </a:lnTo>
                  <a:lnTo>
                    <a:pt x="0" y="872"/>
                  </a:lnTo>
                  <a:lnTo>
                    <a:pt x="24" y="824"/>
                  </a:lnTo>
                  <a:lnTo>
                    <a:pt x="40" y="800"/>
                  </a:lnTo>
                  <a:lnTo>
                    <a:pt x="64" y="784"/>
                  </a:lnTo>
                  <a:lnTo>
                    <a:pt x="88" y="784"/>
                  </a:lnTo>
                  <a:lnTo>
                    <a:pt x="104" y="680"/>
                  </a:lnTo>
                  <a:lnTo>
                    <a:pt x="136" y="584"/>
                  </a:lnTo>
                  <a:lnTo>
                    <a:pt x="160" y="544"/>
                  </a:lnTo>
                  <a:lnTo>
                    <a:pt x="184" y="512"/>
                  </a:lnTo>
                  <a:lnTo>
                    <a:pt x="224" y="496"/>
                  </a:lnTo>
                  <a:lnTo>
                    <a:pt x="272" y="488"/>
                  </a:lnTo>
                  <a:lnTo>
                    <a:pt x="336" y="512"/>
                  </a:lnTo>
                  <a:lnTo>
                    <a:pt x="368" y="576"/>
                  </a:lnTo>
                  <a:lnTo>
                    <a:pt x="368" y="616"/>
                  </a:lnTo>
                  <a:lnTo>
                    <a:pt x="352" y="656"/>
                  </a:lnTo>
                  <a:lnTo>
                    <a:pt x="352" y="688"/>
                  </a:lnTo>
                  <a:lnTo>
                    <a:pt x="368" y="704"/>
                  </a:lnTo>
                  <a:lnTo>
                    <a:pt x="416" y="688"/>
                  </a:lnTo>
                  <a:lnTo>
                    <a:pt x="456" y="656"/>
                  </a:lnTo>
                  <a:lnTo>
                    <a:pt x="528" y="624"/>
                  </a:lnTo>
                  <a:lnTo>
                    <a:pt x="552" y="592"/>
                  </a:lnTo>
                  <a:lnTo>
                    <a:pt x="560" y="560"/>
                  </a:lnTo>
                  <a:lnTo>
                    <a:pt x="544" y="504"/>
                  </a:lnTo>
                  <a:lnTo>
                    <a:pt x="512" y="464"/>
                  </a:lnTo>
                  <a:lnTo>
                    <a:pt x="416" y="384"/>
                  </a:lnTo>
                  <a:lnTo>
                    <a:pt x="368" y="352"/>
                  </a:lnTo>
                  <a:lnTo>
                    <a:pt x="352" y="344"/>
                  </a:lnTo>
                  <a:lnTo>
                    <a:pt x="344" y="320"/>
                  </a:lnTo>
                  <a:lnTo>
                    <a:pt x="352" y="288"/>
                  </a:lnTo>
                  <a:lnTo>
                    <a:pt x="360" y="264"/>
                  </a:lnTo>
                  <a:lnTo>
                    <a:pt x="416" y="240"/>
                  </a:lnTo>
                  <a:lnTo>
                    <a:pt x="448" y="256"/>
                  </a:lnTo>
                  <a:lnTo>
                    <a:pt x="512" y="168"/>
                  </a:lnTo>
                  <a:lnTo>
                    <a:pt x="576" y="80"/>
                  </a:lnTo>
                  <a:lnTo>
                    <a:pt x="648" y="24"/>
                  </a:lnTo>
                  <a:lnTo>
                    <a:pt x="7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1" name="Freeform 11"/>
            <p:cNvSpPr>
              <a:spLocks/>
            </p:cNvSpPr>
            <p:nvPr/>
          </p:nvSpPr>
          <p:spPr bwMode="auto">
            <a:xfrm>
              <a:off x="1783" y="643"/>
              <a:ext cx="256" cy="328"/>
            </a:xfrm>
            <a:custGeom>
              <a:avLst/>
              <a:gdLst>
                <a:gd name="T0" fmla="*/ 88 w 256"/>
                <a:gd name="T1" fmla="*/ 0 h 328"/>
                <a:gd name="T2" fmla="*/ 160 w 256"/>
                <a:gd name="T3" fmla="*/ 0 h 328"/>
                <a:gd name="T4" fmla="*/ 200 w 256"/>
                <a:gd name="T5" fmla="*/ 16 h 328"/>
                <a:gd name="T6" fmla="*/ 232 w 256"/>
                <a:gd name="T7" fmla="*/ 48 h 328"/>
                <a:gd name="T8" fmla="*/ 248 w 256"/>
                <a:gd name="T9" fmla="*/ 96 h 328"/>
                <a:gd name="T10" fmla="*/ 256 w 256"/>
                <a:gd name="T11" fmla="*/ 152 h 328"/>
                <a:gd name="T12" fmla="*/ 248 w 256"/>
                <a:gd name="T13" fmla="*/ 216 h 328"/>
                <a:gd name="T14" fmla="*/ 216 w 256"/>
                <a:gd name="T15" fmla="*/ 272 h 328"/>
                <a:gd name="T16" fmla="*/ 168 w 256"/>
                <a:gd name="T17" fmla="*/ 312 h 328"/>
                <a:gd name="T18" fmla="*/ 104 w 256"/>
                <a:gd name="T19" fmla="*/ 328 h 328"/>
                <a:gd name="T20" fmla="*/ 56 w 256"/>
                <a:gd name="T21" fmla="*/ 312 h 328"/>
                <a:gd name="T22" fmla="*/ 24 w 256"/>
                <a:gd name="T23" fmla="*/ 272 h 328"/>
                <a:gd name="T24" fmla="*/ 8 w 256"/>
                <a:gd name="T25" fmla="*/ 216 h 328"/>
                <a:gd name="T26" fmla="*/ 0 w 256"/>
                <a:gd name="T27" fmla="*/ 160 h 328"/>
                <a:gd name="T28" fmla="*/ 16 w 256"/>
                <a:gd name="T29" fmla="*/ 56 h 328"/>
                <a:gd name="T30" fmla="*/ 48 w 256"/>
                <a:gd name="T31" fmla="*/ 16 h 328"/>
                <a:gd name="T32" fmla="*/ 88 w 256"/>
                <a:gd name="T33" fmla="*/ 0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6" h="328">
                  <a:moveTo>
                    <a:pt x="88" y="0"/>
                  </a:moveTo>
                  <a:lnTo>
                    <a:pt x="160" y="0"/>
                  </a:lnTo>
                  <a:lnTo>
                    <a:pt x="200" y="16"/>
                  </a:lnTo>
                  <a:lnTo>
                    <a:pt x="232" y="48"/>
                  </a:lnTo>
                  <a:lnTo>
                    <a:pt x="248" y="96"/>
                  </a:lnTo>
                  <a:lnTo>
                    <a:pt x="256" y="152"/>
                  </a:lnTo>
                  <a:lnTo>
                    <a:pt x="248" y="216"/>
                  </a:lnTo>
                  <a:lnTo>
                    <a:pt x="216" y="272"/>
                  </a:lnTo>
                  <a:lnTo>
                    <a:pt x="168" y="312"/>
                  </a:lnTo>
                  <a:lnTo>
                    <a:pt x="104" y="328"/>
                  </a:lnTo>
                  <a:lnTo>
                    <a:pt x="56" y="312"/>
                  </a:lnTo>
                  <a:lnTo>
                    <a:pt x="24" y="272"/>
                  </a:lnTo>
                  <a:lnTo>
                    <a:pt x="8" y="216"/>
                  </a:lnTo>
                  <a:lnTo>
                    <a:pt x="0" y="160"/>
                  </a:lnTo>
                  <a:lnTo>
                    <a:pt x="16" y="56"/>
                  </a:lnTo>
                  <a:lnTo>
                    <a:pt x="48" y="16"/>
                  </a:lnTo>
                  <a:lnTo>
                    <a:pt x="8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2" name="Freeform 12"/>
            <p:cNvSpPr>
              <a:spLocks/>
            </p:cNvSpPr>
            <p:nvPr/>
          </p:nvSpPr>
          <p:spPr bwMode="auto">
            <a:xfrm>
              <a:off x="4584" y="803"/>
              <a:ext cx="336" cy="320"/>
            </a:xfrm>
            <a:custGeom>
              <a:avLst/>
              <a:gdLst>
                <a:gd name="T0" fmla="*/ 248 w 336"/>
                <a:gd name="T1" fmla="*/ 0 h 320"/>
                <a:gd name="T2" fmla="*/ 336 w 336"/>
                <a:gd name="T3" fmla="*/ 96 h 320"/>
                <a:gd name="T4" fmla="*/ 280 w 336"/>
                <a:gd name="T5" fmla="*/ 168 h 320"/>
                <a:gd name="T6" fmla="*/ 216 w 336"/>
                <a:gd name="T7" fmla="*/ 216 h 320"/>
                <a:gd name="T8" fmla="*/ 80 w 336"/>
                <a:gd name="T9" fmla="*/ 320 h 320"/>
                <a:gd name="T10" fmla="*/ 24 w 336"/>
                <a:gd name="T11" fmla="*/ 288 h 320"/>
                <a:gd name="T12" fmla="*/ 8 w 336"/>
                <a:gd name="T13" fmla="*/ 272 h 320"/>
                <a:gd name="T14" fmla="*/ 0 w 336"/>
                <a:gd name="T15" fmla="*/ 240 h 320"/>
                <a:gd name="T16" fmla="*/ 8 w 336"/>
                <a:gd name="T17" fmla="*/ 216 h 320"/>
                <a:gd name="T18" fmla="*/ 24 w 336"/>
                <a:gd name="T19" fmla="*/ 200 h 320"/>
                <a:gd name="T20" fmla="*/ 72 w 336"/>
                <a:gd name="T21" fmla="*/ 176 h 320"/>
                <a:gd name="T22" fmla="*/ 128 w 336"/>
                <a:gd name="T23" fmla="*/ 136 h 320"/>
                <a:gd name="T24" fmla="*/ 168 w 336"/>
                <a:gd name="T25" fmla="*/ 96 h 320"/>
                <a:gd name="T26" fmla="*/ 208 w 336"/>
                <a:gd name="T27" fmla="*/ 56 h 320"/>
                <a:gd name="T28" fmla="*/ 248 w 336"/>
                <a:gd name="T29" fmla="*/ 0 h 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6" h="320">
                  <a:moveTo>
                    <a:pt x="248" y="0"/>
                  </a:moveTo>
                  <a:lnTo>
                    <a:pt x="336" y="96"/>
                  </a:lnTo>
                  <a:lnTo>
                    <a:pt x="280" y="168"/>
                  </a:lnTo>
                  <a:lnTo>
                    <a:pt x="216" y="216"/>
                  </a:lnTo>
                  <a:lnTo>
                    <a:pt x="80" y="320"/>
                  </a:lnTo>
                  <a:lnTo>
                    <a:pt x="24" y="288"/>
                  </a:lnTo>
                  <a:lnTo>
                    <a:pt x="8" y="272"/>
                  </a:lnTo>
                  <a:lnTo>
                    <a:pt x="0" y="240"/>
                  </a:lnTo>
                  <a:lnTo>
                    <a:pt x="8" y="216"/>
                  </a:lnTo>
                  <a:lnTo>
                    <a:pt x="24" y="200"/>
                  </a:lnTo>
                  <a:lnTo>
                    <a:pt x="72" y="176"/>
                  </a:lnTo>
                  <a:lnTo>
                    <a:pt x="128" y="136"/>
                  </a:lnTo>
                  <a:lnTo>
                    <a:pt x="168" y="96"/>
                  </a:lnTo>
                  <a:lnTo>
                    <a:pt x="208" y="56"/>
                  </a:lnTo>
                  <a:lnTo>
                    <a:pt x="24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3" name="Freeform 13"/>
            <p:cNvSpPr>
              <a:spLocks/>
            </p:cNvSpPr>
            <p:nvPr/>
          </p:nvSpPr>
          <p:spPr bwMode="auto">
            <a:xfrm>
              <a:off x="1791" y="963"/>
              <a:ext cx="1585" cy="784"/>
            </a:xfrm>
            <a:custGeom>
              <a:avLst/>
              <a:gdLst>
                <a:gd name="T0" fmla="*/ 1416 w 1585"/>
                <a:gd name="T1" fmla="*/ 32 h 784"/>
                <a:gd name="T2" fmla="*/ 1440 w 1585"/>
                <a:gd name="T3" fmla="*/ 168 h 784"/>
                <a:gd name="T4" fmla="*/ 1416 w 1585"/>
                <a:gd name="T5" fmla="*/ 288 h 784"/>
                <a:gd name="T6" fmla="*/ 1521 w 1585"/>
                <a:gd name="T7" fmla="*/ 408 h 784"/>
                <a:gd name="T8" fmla="*/ 1585 w 1585"/>
                <a:gd name="T9" fmla="*/ 328 h 784"/>
                <a:gd name="T10" fmla="*/ 1537 w 1585"/>
                <a:gd name="T11" fmla="*/ 472 h 784"/>
                <a:gd name="T12" fmla="*/ 1497 w 1585"/>
                <a:gd name="T13" fmla="*/ 520 h 784"/>
                <a:gd name="T14" fmla="*/ 1432 w 1585"/>
                <a:gd name="T15" fmla="*/ 536 h 784"/>
                <a:gd name="T16" fmla="*/ 1256 w 1585"/>
                <a:gd name="T17" fmla="*/ 552 h 784"/>
                <a:gd name="T18" fmla="*/ 1360 w 1585"/>
                <a:gd name="T19" fmla="*/ 352 h 784"/>
                <a:gd name="T20" fmla="*/ 1360 w 1585"/>
                <a:gd name="T21" fmla="*/ 184 h 784"/>
                <a:gd name="T22" fmla="*/ 1312 w 1585"/>
                <a:gd name="T23" fmla="*/ 136 h 784"/>
                <a:gd name="T24" fmla="*/ 1240 w 1585"/>
                <a:gd name="T25" fmla="*/ 168 h 784"/>
                <a:gd name="T26" fmla="*/ 1136 w 1585"/>
                <a:gd name="T27" fmla="*/ 296 h 784"/>
                <a:gd name="T28" fmla="*/ 1064 w 1585"/>
                <a:gd name="T29" fmla="*/ 328 h 784"/>
                <a:gd name="T30" fmla="*/ 680 w 1585"/>
                <a:gd name="T31" fmla="*/ 320 h 784"/>
                <a:gd name="T32" fmla="*/ 608 w 1585"/>
                <a:gd name="T33" fmla="*/ 352 h 784"/>
                <a:gd name="T34" fmla="*/ 520 w 1585"/>
                <a:gd name="T35" fmla="*/ 488 h 784"/>
                <a:gd name="T36" fmla="*/ 448 w 1585"/>
                <a:gd name="T37" fmla="*/ 520 h 784"/>
                <a:gd name="T38" fmla="*/ 160 w 1585"/>
                <a:gd name="T39" fmla="*/ 536 h 784"/>
                <a:gd name="T40" fmla="*/ 96 w 1585"/>
                <a:gd name="T41" fmla="*/ 600 h 784"/>
                <a:gd name="T42" fmla="*/ 80 w 1585"/>
                <a:gd name="T43" fmla="*/ 696 h 784"/>
                <a:gd name="T44" fmla="*/ 192 w 1585"/>
                <a:gd name="T45" fmla="*/ 616 h 784"/>
                <a:gd name="T46" fmla="*/ 448 w 1585"/>
                <a:gd name="T47" fmla="*/ 616 h 784"/>
                <a:gd name="T48" fmla="*/ 696 w 1585"/>
                <a:gd name="T49" fmla="*/ 600 h 784"/>
                <a:gd name="T50" fmla="*/ 704 w 1585"/>
                <a:gd name="T51" fmla="*/ 624 h 784"/>
                <a:gd name="T52" fmla="*/ 640 w 1585"/>
                <a:gd name="T53" fmla="*/ 704 h 784"/>
                <a:gd name="T54" fmla="*/ 136 w 1585"/>
                <a:gd name="T55" fmla="*/ 712 h 784"/>
                <a:gd name="T56" fmla="*/ 64 w 1585"/>
                <a:gd name="T57" fmla="*/ 736 h 784"/>
                <a:gd name="T58" fmla="*/ 24 w 1585"/>
                <a:gd name="T59" fmla="*/ 728 h 784"/>
                <a:gd name="T60" fmla="*/ 112 w 1585"/>
                <a:gd name="T61" fmla="*/ 568 h 784"/>
                <a:gd name="T62" fmla="*/ 240 w 1585"/>
                <a:gd name="T63" fmla="*/ 400 h 784"/>
                <a:gd name="T64" fmla="*/ 528 w 1585"/>
                <a:gd name="T65" fmla="*/ 384 h 784"/>
                <a:gd name="T66" fmla="*/ 592 w 1585"/>
                <a:gd name="T67" fmla="*/ 352 h 784"/>
                <a:gd name="T68" fmla="*/ 664 w 1585"/>
                <a:gd name="T69" fmla="*/ 256 h 784"/>
                <a:gd name="T70" fmla="*/ 712 w 1585"/>
                <a:gd name="T71" fmla="*/ 200 h 784"/>
                <a:gd name="T72" fmla="*/ 1088 w 1585"/>
                <a:gd name="T73" fmla="*/ 192 h 784"/>
                <a:gd name="T74" fmla="*/ 1264 w 1585"/>
                <a:gd name="T75" fmla="*/ 144 h 784"/>
                <a:gd name="T76" fmla="*/ 1392 w 1585"/>
                <a:gd name="T77" fmla="*/ 0 h 7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85" h="784">
                  <a:moveTo>
                    <a:pt x="1392" y="0"/>
                  </a:moveTo>
                  <a:lnTo>
                    <a:pt x="1416" y="32"/>
                  </a:lnTo>
                  <a:lnTo>
                    <a:pt x="1432" y="72"/>
                  </a:lnTo>
                  <a:lnTo>
                    <a:pt x="1440" y="168"/>
                  </a:lnTo>
                  <a:lnTo>
                    <a:pt x="1432" y="232"/>
                  </a:lnTo>
                  <a:lnTo>
                    <a:pt x="1416" y="288"/>
                  </a:lnTo>
                  <a:lnTo>
                    <a:pt x="1384" y="408"/>
                  </a:lnTo>
                  <a:lnTo>
                    <a:pt x="1521" y="408"/>
                  </a:lnTo>
                  <a:lnTo>
                    <a:pt x="1553" y="368"/>
                  </a:lnTo>
                  <a:lnTo>
                    <a:pt x="1585" y="328"/>
                  </a:lnTo>
                  <a:lnTo>
                    <a:pt x="1561" y="400"/>
                  </a:lnTo>
                  <a:lnTo>
                    <a:pt x="1537" y="472"/>
                  </a:lnTo>
                  <a:lnTo>
                    <a:pt x="1521" y="496"/>
                  </a:lnTo>
                  <a:lnTo>
                    <a:pt x="1497" y="520"/>
                  </a:lnTo>
                  <a:lnTo>
                    <a:pt x="1465" y="528"/>
                  </a:lnTo>
                  <a:lnTo>
                    <a:pt x="1432" y="536"/>
                  </a:lnTo>
                  <a:lnTo>
                    <a:pt x="1312" y="536"/>
                  </a:lnTo>
                  <a:lnTo>
                    <a:pt x="1256" y="552"/>
                  </a:lnTo>
                  <a:lnTo>
                    <a:pt x="1336" y="416"/>
                  </a:lnTo>
                  <a:lnTo>
                    <a:pt x="1360" y="352"/>
                  </a:lnTo>
                  <a:lnTo>
                    <a:pt x="1368" y="272"/>
                  </a:lnTo>
                  <a:lnTo>
                    <a:pt x="1360" y="184"/>
                  </a:lnTo>
                  <a:lnTo>
                    <a:pt x="1344" y="152"/>
                  </a:lnTo>
                  <a:lnTo>
                    <a:pt x="1312" y="136"/>
                  </a:lnTo>
                  <a:lnTo>
                    <a:pt x="1272" y="144"/>
                  </a:lnTo>
                  <a:lnTo>
                    <a:pt x="1240" y="168"/>
                  </a:lnTo>
                  <a:lnTo>
                    <a:pt x="1184" y="232"/>
                  </a:lnTo>
                  <a:lnTo>
                    <a:pt x="1136" y="296"/>
                  </a:lnTo>
                  <a:lnTo>
                    <a:pt x="1104" y="320"/>
                  </a:lnTo>
                  <a:lnTo>
                    <a:pt x="1064" y="328"/>
                  </a:lnTo>
                  <a:lnTo>
                    <a:pt x="872" y="320"/>
                  </a:lnTo>
                  <a:lnTo>
                    <a:pt x="680" y="320"/>
                  </a:lnTo>
                  <a:lnTo>
                    <a:pt x="640" y="328"/>
                  </a:lnTo>
                  <a:lnTo>
                    <a:pt x="608" y="352"/>
                  </a:lnTo>
                  <a:lnTo>
                    <a:pt x="560" y="424"/>
                  </a:lnTo>
                  <a:lnTo>
                    <a:pt x="520" y="488"/>
                  </a:lnTo>
                  <a:lnTo>
                    <a:pt x="488" y="512"/>
                  </a:lnTo>
                  <a:lnTo>
                    <a:pt x="448" y="520"/>
                  </a:lnTo>
                  <a:lnTo>
                    <a:pt x="216" y="520"/>
                  </a:lnTo>
                  <a:lnTo>
                    <a:pt x="160" y="536"/>
                  </a:lnTo>
                  <a:lnTo>
                    <a:pt x="112" y="576"/>
                  </a:lnTo>
                  <a:lnTo>
                    <a:pt x="96" y="600"/>
                  </a:lnTo>
                  <a:lnTo>
                    <a:pt x="88" y="632"/>
                  </a:lnTo>
                  <a:lnTo>
                    <a:pt x="80" y="696"/>
                  </a:lnTo>
                  <a:lnTo>
                    <a:pt x="152" y="640"/>
                  </a:lnTo>
                  <a:lnTo>
                    <a:pt x="192" y="616"/>
                  </a:lnTo>
                  <a:lnTo>
                    <a:pt x="240" y="608"/>
                  </a:lnTo>
                  <a:lnTo>
                    <a:pt x="448" y="616"/>
                  </a:lnTo>
                  <a:lnTo>
                    <a:pt x="656" y="616"/>
                  </a:lnTo>
                  <a:lnTo>
                    <a:pt x="696" y="600"/>
                  </a:lnTo>
                  <a:lnTo>
                    <a:pt x="728" y="576"/>
                  </a:lnTo>
                  <a:lnTo>
                    <a:pt x="704" y="624"/>
                  </a:lnTo>
                  <a:lnTo>
                    <a:pt x="680" y="672"/>
                  </a:lnTo>
                  <a:lnTo>
                    <a:pt x="640" y="704"/>
                  </a:lnTo>
                  <a:lnTo>
                    <a:pt x="592" y="712"/>
                  </a:lnTo>
                  <a:lnTo>
                    <a:pt x="136" y="712"/>
                  </a:lnTo>
                  <a:lnTo>
                    <a:pt x="96" y="720"/>
                  </a:lnTo>
                  <a:lnTo>
                    <a:pt x="64" y="736"/>
                  </a:lnTo>
                  <a:lnTo>
                    <a:pt x="0" y="784"/>
                  </a:lnTo>
                  <a:lnTo>
                    <a:pt x="24" y="728"/>
                  </a:lnTo>
                  <a:lnTo>
                    <a:pt x="48" y="672"/>
                  </a:lnTo>
                  <a:lnTo>
                    <a:pt x="112" y="568"/>
                  </a:lnTo>
                  <a:lnTo>
                    <a:pt x="184" y="440"/>
                  </a:lnTo>
                  <a:lnTo>
                    <a:pt x="240" y="400"/>
                  </a:lnTo>
                  <a:lnTo>
                    <a:pt x="304" y="384"/>
                  </a:lnTo>
                  <a:lnTo>
                    <a:pt x="528" y="384"/>
                  </a:lnTo>
                  <a:lnTo>
                    <a:pt x="568" y="376"/>
                  </a:lnTo>
                  <a:lnTo>
                    <a:pt x="592" y="352"/>
                  </a:lnTo>
                  <a:lnTo>
                    <a:pt x="640" y="288"/>
                  </a:lnTo>
                  <a:lnTo>
                    <a:pt x="664" y="256"/>
                  </a:lnTo>
                  <a:lnTo>
                    <a:pt x="688" y="224"/>
                  </a:lnTo>
                  <a:lnTo>
                    <a:pt x="712" y="200"/>
                  </a:lnTo>
                  <a:lnTo>
                    <a:pt x="752" y="192"/>
                  </a:lnTo>
                  <a:lnTo>
                    <a:pt x="1088" y="192"/>
                  </a:lnTo>
                  <a:lnTo>
                    <a:pt x="1184" y="176"/>
                  </a:lnTo>
                  <a:lnTo>
                    <a:pt x="1264" y="144"/>
                  </a:lnTo>
                  <a:lnTo>
                    <a:pt x="1336" y="80"/>
                  </a:lnTo>
                  <a:lnTo>
                    <a:pt x="139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4" name="Freeform 14"/>
            <p:cNvSpPr>
              <a:spLocks/>
            </p:cNvSpPr>
            <p:nvPr/>
          </p:nvSpPr>
          <p:spPr bwMode="auto">
            <a:xfrm>
              <a:off x="4752" y="1091"/>
              <a:ext cx="480" cy="520"/>
            </a:xfrm>
            <a:custGeom>
              <a:avLst/>
              <a:gdLst>
                <a:gd name="T0" fmla="*/ 256 w 480"/>
                <a:gd name="T1" fmla="*/ 0 h 520"/>
                <a:gd name="T2" fmla="*/ 288 w 480"/>
                <a:gd name="T3" fmla="*/ 0 h 520"/>
                <a:gd name="T4" fmla="*/ 336 w 480"/>
                <a:gd name="T5" fmla="*/ 96 h 520"/>
                <a:gd name="T6" fmla="*/ 376 w 480"/>
                <a:gd name="T7" fmla="*/ 192 h 520"/>
                <a:gd name="T8" fmla="*/ 296 w 480"/>
                <a:gd name="T9" fmla="*/ 152 h 520"/>
                <a:gd name="T10" fmla="*/ 208 w 480"/>
                <a:gd name="T11" fmla="*/ 136 h 520"/>
                <a:gd name="T12" fmla="*/ 152 w 480"/>
                <a:gd name="T13" fmla="*/ 144 h 520"/>
                <a:gd name="T14" fmla="*/ 96 w 480"/>
                <a:gd name="T15" fmla="*/ 168 h 520"/>
                <a:gd name="T16" fmla="*/ 64 w 480"/>
                <a:gd name="T17" fmla="*/ 200 h 520"/>
                <a:gd name="T18" fmla="*/ 48 w 480"/>
                <a:gd name="T19" fmla="*/ 256 h 520"/>
                <a:gd name="T20" fmla="*/ 64 w 480"/>
                <a:gd name="T21" fmla="*/ 320 h 520"/>
                <a:gd name="T22" fmla="*/ 104 w 480"/>
                <a:gd name="T23" fmla="*/ 368 h 520"/>
                <a:gd name="T24" fmla="*/ 168 w 480"/>
                <a:gd name="T25" fmla="*/ 408 h 520"/>
                <a:gd name="T26" fmla="*/ 240 w 480"/>
                <a:gd name="T27" fmla="*/ 416 h 520"/>
                <a:gd name="T28" fmla="*/ 320 w 480"/>
                <a:gd name="T29" fmla="*/ 416 h 520"/>
                <a:gd name="T30" fmla="*/ 384 w 480"/>
                <a:gd name="T31" fmla="*/ 392 h 520"/>
                <a:gd name="T32" fmla="*/ 408 w 480"/>
                <a:gd name="T33" fmla="*/ 360 h 520"/>
                <a:gd name="T34" fmla="*/ 416 w 480"/>
                <a:gd name="T35" fmla="*/ 328 h 520"/>
                <a:gd name="T36" fmla="*/ 400 w 480"/>
                <a:gd name="T37" fmla="*/ 288 h 520"/>
                <a:gd name="T38" fmla="*/ 456 w 480"/>
                <a:gd name="T39" fmla="*/ 336 h 520"/>
                <a:gd name="T40" fmla="*/ 472 w 480"/>
                <a:gd name="T41" fmla="*/ 360 h 520"/>
                <a:gd name="T42" fmla="*/ 480 w 480"/>
                <a:gd name="T43" fmla="*/ 400 h 520"/>
                <a:gd name="T44" fmla="*/ 464 w 480"/>
                <a:gd name="T45" fmla="*/ 448 h 520"/>
                <a:gd name="T46" fmla="*/ 424 w 480"/>
                <a:gd name="T47" fmla="*/ 488 h 520"/>
                <a:gd name="T48" fmla="*/ 376 w 480"/>
                <a:gd name="T49" fmla="*/ 512 h 520"/>
                <a:gd name="T50" fmla="*/ 312 w 480"/>
                <a:gd name="T51" fmla="*/ 520 h 520"/>
                <a:gd name="T52" fmla="*/ 248 w 480"/>
                <a:gd name="T53" fmla="*/ 512 h 520"/>
                <a:gd name="T54" fmla="*/ 192 w 480"/>
                <a:gd name="T55" fmla="*/ 480 h 520"/>
                <a:gd name="T56" fmla="*/ 96 w 480"/>
                <a:gd name="T57" fmla="*/ 368 h 520"/>
                <a:gd name="T58" fmla="*/ 32 w 480"/>
                <a:gd name="T59" fmla="*/ 272 h 520"/>
                <a:gd name="T60" fmla="*/ 8 w 480"/>
                <a:gd name="T61" fmla="*/ 224 h 520"/>
                <a:gd name="T62" fmla="*/ 0 w 480"/>
                <a:gd name="T63" fmla="*/ 168 h 520"/>
                <a:gd name="T64" fmla="*/ 8 w 480"/>
                <a:gd name="T65" fmla="*/ 112 h 520"/>
                <a:gd name="T66" fmla="*/ 40 w 480"/>
                <a:gd name="T67" fmla="*/ 72 h 520"/>
                <a:gd name="T68" fmla="*/ 80 w 480"/>
                <a:gd name="T69" fmla="*/ 40 h 520"/>
                <a:gd name="T70" fmla="*/ 136 w 480"/>
                <a:gd name="T71" fmla="*/ 32 h 520"/>
                <a:gd name="T72" fmla="*/ 216 w 480"/>
                <a:gd name="T73" fmla="*/ 48 h 520"/>
                <a:gd name="T74" fmla="*/ 288 w 480"/>
                <a:gd name="T75" fmla="*/ 96 h 520"/>
                <a:gd name="T76" fmla="*/ 312 w 480"/>
                <a:gd name="T77" fmla="*/ 88 h 520"/>
                <a:gd name="T78" fmla="*/ 256 w 480"/>
                <a:gd name="T79" fmla="*/ 0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80" h="520">
                  <a:moveTo>
                    <a:pt x="256" y="0"/>
                  </a:moveTo>
                  <a:lnTo>
                    <a:pt x="288" y="0"/>
                  </a:lnTo>
                  <a:lnTo>
                    <a:pt x="336" y="96"/>
                  </a:lnTo>
                  <a:lnTo>
                    <a:pt x="376" y="192"/>
                  </a:lnTo>
                  <a:lnTo>
                    <a:pt x="296" y="152"/>
                  </a:lnTo>
                  <a:lnTo>
                    <a:pt x="208" y="136"/>
                  </a:lnTo>
                  <a:lnTo>
                    <a:pt x="152" y="144"/>
                  </a:lnTo>
                  <a:lnTo>
                    <a:pt x="96" y="168"/>
                  </a:lnTo>
                  <a:lnTo>
                    <a:pt x="64" y="200"/>
                  </a:lnTo>
                  <a:lnTo>
                    <a:pt x="48" y="256"/>
                  </a:lnTo>
                  <a:lnTo>
                    <a:pt x="64" y="320"/>
                  </a:lnTo>
                  <a:lnTo>
                    <a:pt x="104" y="368"/>
                  </a:lnTo>
                  <a:lnTo>
                    <a:pt x="168" y="408"/>
                  </a:lnTo>
                  <a:lnTo>
                    <a:pt x="240" y="416"/>
                  </a:lnTo>
                  <a:lnTo>
                    <a:pt x="320" y="416"/>
                  </a:lnTo>
                  <a:lnTo>
                    <a:pt x="384" y="392"/>
                  </a:lnTo>
                  <a:lnTo>
                    <a:pt x="408" y="360"/>
                  </a:lnTo>
                  <a:lnTo>
                    <a:pt x="416" y="328"/>
                  </a:lnTo>
                  <a:lnTo>
                    <a:pt x="400" y="288"/>
                  </a:lnTo>
                  <a:lnTo>
                    <a:pt x="456" y="336"/>
                  </a:lnTo>
                  <a:lnTo>
                    <a:pt x="472" y="360"/>
                  </a:lnTo>
                  <a:lnTo>
                    <a:pt x="480" y="400"/>
                  </a:lnTo>
                  <a:lnTo>
                    <a:pt x="464" y="448"/>
                  </a:lnTo>
                  <a:lnTo>
                    <a:pt x="424" y="488"/>
                  </a:lnTo>
                  <a:lnTo>
                    <a:pt x="376" y="512"/>
                  </a:lnTo>
                  <a:lnTo>
                    <a:pt x="312" y="520"/>
                  </a:lnTo>
                  <a:lnTo>
                    <a:pt x="248" y="512"/>
                  </a:lnTo>
                  <a:lnTo>
                    <a:pt x="192" y="480"/>
                  </a:lnTo>
                  <a:lnTo>
                    <a:pt x="96" y="368"/>
                  </a:lnTo>
                  <a:lnTo>
                    <a:pt x="32" y="272"/>
                  </a:lnTo>
                  <a:lnTo>
                    <a:pt x="8" y="224"/>
                  </a:lnTo>
                  <a:lnTo>
                    <a:pt x="0" y="168"/>
                  </a:lnTo>
                  <a:lnTo>
                    <a:pt x="8" y="112"/>
                  </a:lnTo>
                  <a:lnTo>
                    <a:pt x="40" y="72"/>
                  </a:lnTo>
                  <a:lnTo>
                    <a:pt x="80" y="40"/>
                  </a:lnTo>
                  <a:lnTo>
                    <a:pt x="136" y="32"/>
                  </a:lnTo>
                  <a:lnTo>
                    <a:pt x="216" y="48"/>
                  </a:lnTo>
                  <a:lnTo>
                    <a:pt x="288" y="96"/>
                  </a:lnTo>
                  <a:lnTo>
                    <a:pt x="312" y="88"/>
                  </a:lnTo>
                  <a:lnTo>
                    <a:pt x="25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5" name="Freeform 15"/>
            <p:cNvSpPr>
              <a:spLocks/>
            </p:cNvSpPr>
            <p:nvPr/>
          </p:nvSpPr>
          <p:spPr bwMode="auto">
            <a:xfrm>
              <a:off x="1391" y="1107"/>
              <a:ext cx="2753" cy="3129"/>
            </a:xfrm>
            <a:custGeom>
              <a:avLst/>
              <a:gdLst>
                <a:gd name="T0" fmla="*/ 2753 w 2753"/>
                <a:gd name="T1" fmla="*/ 24 h 3129"/>
                <a:gd name="T2" fmla="*/ 2681 w 2753"/>
                <a:gd name="T3" fmla="*/ 192 h 3129"/>
                <a:gd name="T4" fmla="*/ 2457 w 2753"/>
                <a:gd name="T5" fmla="*/ 208 h 3129"/>
                <a:gd name="T6" fmla="*/ 2217 w 2753"/>
                <a:gd name="T7" fmla="*/ 216 h 3129"/>
                <a:gd name="T8" fmla="*/ 2129 w 2753"/>
                <a:gd name="T9" fmla="*/ 296 h 3129"/>
                <a:gd name="T10" fmla="*/ 2073 w 2753"/>
                <a:gd name="T11" fmla="*/ 496 h 3129"/>
                <a:gd name="T12" fmla="*/ 2073 w 2753"/>
                <a:gd name="T13" fmla="*/ 760 h 3129"/>
                <a:gd name="T14" fmla="*/ 2145 w 2753"/>
                <a:gd name="T15" fmla="*/ 1040 h 3129"/>
                <a:gd name="T16" fmla="*/ 2249 w 2753"/>
                <a:gd name="T17" fmla="*/ 1425 h 3129"/>
                <a:gd name="T18" fmla="*/ 2265 w 2753"/>
                <a:gd name="T19" fmla="*/ 1697 h 3129"/>
                <a:gd name="T20" fmla="*/ 2225 w 2753"/>
                <a:gd name="T21" fmla="*/ 2201 h 3129"/>
                <a:gd name="T22" fmla="*/ 2105 w 2753"/>
                <a:gd name="T23" fmla="*/ 2601 h 3129"/>
                <a:gd name="T24" fmla="*/ 1945 w 2753"/>
                <a:gd name="T25" fmla="*/ 2897 h 3129"/>
                <a:gd name="T26" fmla="*/ 1784 w 2753"/>
                <a:gd name="T27" fmla="*/ 3129 h 3129"/>
                <a:gd name="T28" fmla="*/ 1576 w 2753"/>
                <a:gd name="T29" fmla="*/ 3121 h 3129"/>
                <a:gd name="T30" fmla="*/ 1304 w 2753"/>
                <a:gd name="T31" fmla="*/ 3049 h 3129"/>
                <a:gd name="T32" fmla="*/ 1008 w 2753"/>
                <a:gd name="T33" fmla="*/ 2953 h 3129"/>
                <a:gd name="T34" fmla="*/ 576 w 2753"/>
                <a:gd name="T35" fmla="*/ 2689 h 3129"/>
                <a:gd name="T36" fmla="*/ 368 w 2753"/>
                <a:gd name="T37" fmla="*/ 2505 h 3129"/>
                <a:gd name="T38" fmla="*/ 184 w 2753"/>
                <a:gd name="T39" fmla="*/ 2273 h 3129"/>
                <a:gd name="T40" fmla="*/ 16 w 2753"/>
                <a:gd name="T41" fmla="*/ 2033 h 3129"/>
                <a:gd name="T42" fmla="*/ 16 w 2753"/>
                <a:gd name="T43" fmla="*/ 1953 h 3129"/>
                <a:gd name="T44" fmla="*/ 136 w 2753"/>
                <a:gd name="T45" fmla="*/ 1905 h 3129"/>
                <a:gd name="T46" fmla="*/ 416 w 2753"/>
                <a:gd name="T47" fmla="*/ 1753 h 3129"/>
                <a:gd name="T48" fmla="*/ 752 w 2753"/>
                <a:gd name="T49" fmla="*/ 1505 h 3129"/>
                <a:gd name="T50" fmla="*/ 1096 w 2753"/>
                <a:gd name="T51" fmla="*/ 1321 h 3129"/>
                <a:gd name="T52" fmla="*/ 1520 w 2753"/>
                <a:gd name="T53" fmla="*/ 1249 h 3129"/>
                <a:gd name="T54" fmla="*/ 1897 w 2753"/>
                <a:gd name="T55" fmla="*/ 1137 h 3129"/>
                <a:gd name="T56" fmla="*/ 2049 w 2753"/>
                <a:gd name="T57" fmla="*/ 1097 h 3129"/>
                <a:gd name="T58" fmla="*/ 2025 w 2753"/>
                <a:gd name="T59" fmla="*/ 952 h 3129"/>
                <a:gd name="T60" fmla="*/ 2001 w 2753"/>
                <a:gd name="T61" fmla="*/ 808 h 3129"/>
                <a:gd name="T62" fmla="*/ 2041 w 2753"/>
                <a:gd name="T63" fmla="*/ 536 h 3129"/>
                <a:gd name="T64" fmla="*/ 2201 w 2753"/>
                <a:gd name="T65" fmla="*/ 144 h 3129"/>
                <a:gd name="T66" fmla="*/ 2249 w 2753"/>
                <a:gd name="T67" fmla="*/ 96 h 3129"/>
                <a:gd name="T68" fmla="*/ 2497 w 2753"/>
                <a:gd name="T69" fmla="*/ 72 h 3129"/>
                <a:gd name="T70" fmla="*/ 2721 w 2753"/>
                <a:gd name="T71" fmla="*/ 40 h 3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53" h="3129">
                  <a:moveTo>
                    <a:pt x="2753" y="0"/>
                  </a:moveTo>
                  <a:lnTo>
                    <a:pt x="2753" y="24"/>
                  </a:lnTo>
                  <a:lnTo>
                    <a:pt x="2713" y="144"/>
                  </a:lnTo>
                  <a:lnTo>
                    <a:pt x="2681" y="192"/>
                  </a:lnTo>
                  <a:lnTo>
                    <a:pt x="2633" y="208"/>
                  </a:lnTo>
                  <a:lnTo>
                    <a:pt x="2457" y="208"/>
                  </a:lnTo>
                  <a:lnTo>
                    <a:pt x="2281" y="200"/>
                  </a:lnTo>
                  <a:lnTo>
                    <a:pt x="2217" y="216"/>
                  </a:lnTo>
                  <a:lnTo>
                    <a:pt x="2161" y="240"/>
                  </a:lnTo>
                  <a:lnTo>
                    <a:pt x="2129" y="296"/>
                  </a:lnTo>
                  <a:lnTo>
                    <a:pt x="2097" y="352"/>
                  </a:lnTo>
                  <a:lnTo>
                    <a:pt x="2073" y="496"/>
                  </a:lnTo>
                  <a:lnTo>
                    <a:pt x="2065" y="656"/>
                  </a:lnTo>
                  <a:lnTo>
                    <a:pt x="2073" y="760"/>
                  </a:lnTo>
                  <a:lnTo>
                    <a:pt x="2089" y="864"/>
                  </a:lnTo>
                  <a:lnTo>
                    <a:pt x="2145" y="1040"/>
                  </a:lnTo>
                  <a:lnTo>
                    <a:pt x="2201" y="1217"/>
                  </a:lnTo>
                  <a:lnTo>
                    <a:pt x="2249" y="1425"/>
                  </a:lnTo>
                  <a:lnTo>
                    <a:pt x="2265" y="1569"/>
                  </a:lnTo>
                  <a:lnTo>
                    <a:pt x="2265" y="1697"/>
                  </a:lnTo>
                  <a:lnTo>
                    <a:pt x="2257" y="1969"/>
                  </a:lnTo>
                  <a:lnTo>
                    <a:pt x="2225" y="2201"/>
                  </a:lnTo>
                  <a:lnTo>
                    <a:pt x="2177" y="2401"/>
                  </a:lnTo>
                  <a:lnTo>
                    <a:pt x="2105" y="2601"/>
                  </a:lnTo>
                  <a:lnTo>
                    <a:pt x="2001" y="2809"/>
                  </a:lnTo>
                  <a:lnTo>
                    <a:pt x="1945" y="2897"/>
                  </a:lnTo>
                  <a:lnTo>
                    <a:pt x="1889" y="2969"/>
                  </a:lnTo>
                  <a:lnTo>
                    <a:pt x="1784" y="3129"/>
                  </a:lnTo>
                  <a:lnTo>
                    <a:pt x="1680" y="3129"/>
                  </a:lnTo>
                  <a:lnTo>
                    <a:pt x="1576" y="3121"/>
                  </a:lnTo>
                  <a:lnTo>
                    <a:pt x="1488" y="3105"/>
                  </a:lnTo>
                  <a:lnTo>
                    <a:pt x="1304" y="3049"/>
                  </a:lnTo>
                  <a:lnTo>
                    <a:pt x="1144" y="3001"/>
                  </a:lnTo>
                  <a:lnTo>
                    <a:pt x="1008" y="2953"/>
                  </a:lnTo>
                  <a:lnTo>
                    <a:pt x="744" y="2801"/>
                  </a:lnTo>
                  <a:lnTo>
                    <a:pt x="576" y="2689"/>
                  </a:lnTo>
                  <a:lnTo>
                    <a:pt x="432" y="2569"/>
                  </a:lnTo>
                  <a:lnTo>
                    <a:pt x="368" y="2505"/>
                  </a:lnTo>
                  <a:lnTo>
                    <a:pt x="304" y="2441"/>
                  </a:lnTo>
                  <a:lnTo>
                    <a:pt x="184" y="2273"/>
                  </a:lnTo>
                  <a:lnTo>
                    <a:pt x="56" y="2081"/>
                  </a:lnTo>
                  <a:lnTo>
                    <a:pt x="16" y="2033"/>
                  </a:lnTo>
                  <a:lnTo>
                    <a:pt x="0" y="1985"/>
                  </a:lnTo>
                  <a:lnTo>
                    <a:pt x="16" y="1953"/>
                  </a:lnTo>
                  <a:lnTo>
                    <a:pt x="48" y="1937"/>
                  </a:lnTo>
                  <a:lnTo>
                    <a:pt x="136" y="1905"/>
                  </a:lnTo>
                  <a:lnTo>
                    <a:pt x="328" y="1801"/>
                  </a:lnTo>
                  <a:lnTo>
                    <a:pt x="416" y="1753"/>
                  </a:lnTo>
                  <a:lnTo>
                    <a:pt x="512" y="1681"/>
                  </a:lnTo>
                  <a:lnTo>
                    <a:pt x="752" y="1505"/>
                  </a:lnTo>
                  <a:lnTo>
                    <a:pt x="1008" y="1345"/>
                  </a:lnTo>
                  <a:lnTo>
                    <a:pt x="1096" y="1321"/>
                  </a:lnTo>
                  <a:lnTo>
                    <a:pt x="1192" y="1313"/>
                  </a:lnTo>
                  <a:lnTo>
                    <a:pt x="1520" y="1249"/>
                  </a:lnTo>
                  <a:lnTo>
                    <a:pt x="1776" y="1169"/>
                  </a:lnTo>
                  <a:lnTo>
                    <a:pt x="1897" y="1137"/>
                  </a:lnTo>
                  <a:lnTo>
                    <a:pt x="2041" y="1121"/>
                  </a:lnTo>
                  <a:lnTo>
                    <a:pt x="2049" y="1097"/>
                  </a:lnTo>
                  <a:lnTo>
                    <a:pt x="2041" y="1016"/>
                  </a:lnTo>
                  <a:lnTo>
                    <a:pt x="2025" y="952"/>
                  </a:lnTo>
                  <a:lnTo>
                    <a:pt x="2009" y="880"/>
                  </a:lnTo>
                  <a:lnTo>
                    <a:pt x="2001" y="808"/>
                  </a:lnTo>
                  <a:lnTo>
                    <a:pt x="2009" y="664"/>
                  </a:lnTo>
                  <a:lnTo>
                    <a:pt x="2041" y="536"/>
                  </a:lnTo>
                  <a:lnTo>
                    <a:pt x="2137" y="280"/>
                  </a:lnTo>
                  <a:lnTo>
                    <a:pt x="2201" y="144"/>
                  </a:lnTo>
                  <a:lnTo>
                    <a:pt x="2217" y="112"/>
                  </a:lnTo>
                  <a:lnTo>
                    <a:pt x="2249" y="96"/>
                  </a:lnTo>
                  <a:lnTo>
                    <a:pt x="2313" y="72"/>
                  </a:lnTo>
                  <a:lnTo>
                    <a:pt x="2497" y="72"/>
                  </a:lnTo>
                  <a:lnTo>
                    <a:pt x="2689" y="80"/>
                  </a:lnTo>
                  <a:lnTo>
                    <a:pt x="2721" y="40"/>
                  </a:lnTo>
                  <a:lnTo>
                    <a:pt x="2753"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6" name="Freeform 16"/>
            <p:cNvSpPr>
              <a:spLocks/>
            </p:cNvSpPr>
            <p:nvPr/>
          </p:nvSpPr>
          <p:spPr bwMode="auto">
            <a:xfrm>
              <a:off x="1375" y="1139"/>
              <a:ext cx="168" cy="288"/>
            </a:xfrm>
            <a:custGeom>
              <a:avLst/>
              <a:gdLst>
                <a:gd name="T0" fmla="*/ 72 w 168"/>
                <a:gd name="T1" fmla="*/ 0 h 288"/>
                <a:gd name="T2" fmla="*/ 112 w 168"/>
                <a:gd name="T3" fmla="*/ 8 h 288"/>
                <a:gd name="T4" fmla="*/ 144 w 168"/>
                <a:gd name="T5" fmla="*/ 32 h 288"/>
                <a:gd name="T6" fmla="*/ 160 w 168"/>
                <a:gd name="T7" fmla="*/ 72 h 288"/>
                <a:gd name="T8" fmla="*/ 168 w 168"/>
                <a:gd name="T9" fmla="*/ 112 h 288"/>
                <a:gd name="T10" fmla="*/ 152 w 168"/>
                <a:gd name="T11" fmla="*/ 208 h 288"/>
                <a:gd name="T12" fmla="*/ 112 w 168"/>
                <a:gd name="T13" fmla="*/ 288 h 288"/>
                <a:gd name="T14" fmla="*/ 64 w 168"/>
                <a:gd name="T15" fmla="*/ 248 h 288"/>
                <a:gd name="T16" fmla="*/ 32 w 168"/>
                <a:gd name="T17" fmla="*/ 208 h 288"/>
                <a:gd name="T18" fmla="*/ 8 w 168"/>
                <a:gd name="T19" fmla="*/ 160 h 288"/>
                <a:gd name="T20" fmla="*/ 0 w 168"/>
                <a:gd name="T21" fmla="*/ 104 h 288"/>
                <a:gd name="T22" fmla="*/ 16 w 168"/>
                <a:gd name="T23" fmla="*/ 32 h 288"/>
                <a:gd name="T24" fmla="*/ 40 w 168"/>
                <a:gd name="T25" fmla="*/ 8 h 288"/>
                <a:gd name="T26" fmla="*/ 72 w 168"/>
                <a:gd name="T27" fmla="*/ 0 h 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8" h="288">
                  <a:moveTo>
                    <a:pt x="72" y="0"/>
                  </a:moveTo>
                  <a:lnTo>
                    <a:pt x="112" y="8"/>
                  </a:lnTo>
                  <a:lnTo>
                    <a:pt x="144" y="32"/>
                  </a:lnTo>
                  <a:lnTo>
                    <a:pt x="160" y="72"/>
                  </a:lnTo>
                  <a:lnTo>
                    <a:pt x="168" y="112"/>
                  </a:lnTo>
                  <a:lnTo>
                    <a:pt x="152" y="208"/>
                  </a:lnTo>
                  <a:lnTo>
                    <a:pt x="112" y="288"/>
                  </a:lnTo>
                  <a:lnTo>
                    <a:pt x="64" y="248"/>
                  </a:lnTo>
                  <a:lnTo>
                    <a:pt x="32" y="208"/>
                  </a:lnTo>
                  <a:lnTo>
                    <a:pt x="8" y="160"/>
                  </a:lnTo>
                  <a:lnTo>
                    <a:pt x="0" y="104"/>
                  </a:lnTo>
                  <a:lnTo>
                    <a:pt x="16" y="32"/>
                  </a:lnTo>
                  <a:lnTo>
                    <a:pt x="40" y="8"/>
                  </a:lnTo>
                  <a:lnTo>
                    <a:pt x="7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7" name="Freeform 17"/>
            <p:cNvSpPr>
              <a:spLocks/>
            </p:cNvSpPr>
            <p:nvPr/>
          </p:nvSpPr>
          <p:spPr bwMode="auto">
            <a:xfrm>
              <a:off x="1103" y="1619"/>
              <a:ext cx="400" cy="593"/>
            </a:xfrm>
            <a:custGeom>
              <a:avLst/>
              <a:gdLst>
                <a:gd name="T0" fmla="*/ 72 w 400"/>
                <a:gd name="T1" fmla="*/ 0 h 593"/>
                <a:gd name="T2" fmla="*/ 168 w 400"/>
                <a:gd name="T3" fmla="*/ 32 h 593"/>
                <a:gd name="T4" fmla="*/ 272 w 400"/>
                <a:gd name="T5" fmla="*/ 48 h 593"/>
                <a:gd name="T6" fmla="*/ 400 w 400"/>
                <a:gd name="T7" fmla="*/ 48 h 593"/>
                <a:gd name="T8" fmla="*/ 400 w 400"/>
                <a:gd name="T9" fmla="*/ 104 h 593"/>
                <a:gd name="T10" fmla="*/ 376 w 400"/>
                <a:gd name="T11" fmla="*/ 152 h 593"/>
                <a:gd name="T12" fmla="*/ 336 w 400"/>
                <a:gd name="T13" fmla="*/ 192 h 593"/>
                <a:gd name="T14" fmla="*/ 360 w 400"/>
                <a:gd name="T15" fmla="*/ 264 h 593"/>
                <a:gd name="T16" fmla="*/ 368 w 400"/>
                <a:gd name="T17" fmla="*/ 344 h 593"/>
                <a:gd name="T18" fmla="*/ 360 w 400"/>
                <a:gd name="T19" fmla="*/ 424 h 593"/>
                <a:gd name="T20" fmla="*/ 336 w 400"/>
                <a:gd name="T21" fmla="*/ 512 h 593"/>
                <a:gd name="T22" fmla="*/ 320 w 400"/>
                <a:gd name="T23" fmla="*/ 545 h 593"/>
                <a:gd name="T24" fmla="*/ 296 w 400"/>
                <a:gd name="T25" fmla="*/ 569 h 593"/>
                <a:gd name="T26" fmla="*/ 264 w 400"/>
                <a:gd name="T27" fmla="*/ 585 h 593"/>
                <a:gd name="T28" fmla="*/ 224 w 400"/>
                <a:gd name="T29" fmla="*/ 593 h 593"/>
                <a:gd name="T30" fmla="*/ 160 w 400"/>
                <a:gd name="T31" fmla="*/ 577 h 593"/>
                <a:gd name="T32" fmla="*/ 120 w 400"/>
                <a:gd name="T33" fmla="*/ 536 h 593"/>
                <a:gd name="T34" fmla="*/ 80 w 400"/>
                <a:gd name="T35" fmla="*/ 480 h 593"/>
                <a:gd name="T36" fmla="*/ 32 w 400"/>
                <a:gd name="T37" fmla="*/ 432 h 593"/>
                <a:gd name="T38" fmla="*/ 24 w 400"/>
                <a:gd name="T39" fmla="*/ 536 h 593"/>
                <a:gd name="T40" fmla="*/ 8 w 400"/>
                <a:gd name="T41" fmla="*/ 520 h 593"/>
                <a:gd name="T42" fmla="*/ 0 w 400"/>
                <a:gd name="T43" fmla="*/ 504 h 593"/>
                <a:gd name="T44" fmla="*/ 8 w 400"/>
                <a:gd name="T45" fmla="*/ 384 h 593"/>
                <a:gd name="T46" fmla="*/ 24 w 400"/>
                <a:gd name="T47" fmla="*/ 272 h 593"/>
                <a:gd name="T48" fmla="*/ 120 w 400"/>
                <a:gd name="T49" fmla="*/ 400 h 593"/>
                <a:gd name="T50" fmla="*/ 168 w 400"/>
                <a:gd name="T51" fmla="*/ 456 h 593"/>
                <a:gd name="T52" fmla="*/ 200 w 400"/>
                <a:gd name="T53" fmla="*/ 464 h 593"/>
                <a:gd name="T54" fmla="*/ 232 w 400"/>
                <a:gd name="T55" fmla="*/ 472 h 593"/>
                <a:gd name="T56" fmla="*/ 280 w 400"/>
                <a:gd name="T57" fmla="*/ 464 h 593"/>
                <a:gd name="T58" fmla="*/ 320 w 400"/>
                <a:gd name="T59" fmla="*/ 440 h 593"/>
                <a:gd name="T60" fmla="*/ 344 w 400"/>
                <a:gd name="T61" fmla="*/ 408 h 593"/>
                <a:gd name="T62" fmla="*/ 352 w 400"/>
                <a:gd name="T63" fmla="*/ 368 h 593"/>
                <a:gd name="T64" fmla="*/ 344 w 400"/>
                <a:gd name="T65" fmla="*/ 312 h 593"/>
                <a:gd name="T66" fmla="*/ 328 w 400"/>
                <a:gd name="T67" fmla="*/ 264 h 593"/>
                <a:gd name="T68" fmla="*/ 256 w 400"/>
                <a:gd name="T69" fmla="*/ 184 h 593"/>
                <a:gd name="T70" fmla="*/ 216 w 400"/>
                <a:gd name="T71" fmla="*/ 160 h 593"/>
                <a:gd name="T72" fmla="*/ 168 w 400"/>
                <a:gd name="T73" fmla="*/ 136 h 593"/>
                <a:gd name="T74" fmla="*/ 56 w 400"/>
                <a:gd name="T75" fmla="*/ 120 h 593"/>
                <a:gd name="T76" fmla="*/ 56 w 400"/>
                <a:gd name="T77" fmla="*/ 56 h 593"/>
                <a:gd name="T78" fmla="*/ 72 w 400"/>
                <a:gd name="T79" fmla="*/ 0 h 5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0" h="593">
                  <a:moveTo>
                    <a:pt x="72" y="0"/>
                  </a:moveTo>
                  <a:lnTo>
                    <a:pt x="168" y="32"/>
                  </a:lnTo>
                  <a:lnTo>
                    <a:pt x="272" y="48"/>
                  </a:lnTo>
                  <a:lnTo>
                    <a:pt x="400" y="48"/>
                  </a:lnTo>
                  <a:lnTo>
                    <a:pt x="400" y="104"/>
                  </a:lnTo>
                  <a:lnTo>
                    <a:pt x="376" y="152"/>
                  </a:lnTo>
                  <a:lnTo>
                    <a:pt x="336" y="192"/>
                  </a:lnTo>
                  <a:lnTo>
                    <a:pt x="360" y="264"/>
                  </a:lnTo>
                  <a:lnTo>
                    <a:pt x="368" y="344"/>
                  </a:lnTo>
                  <a:lnTo>
                    <a:pt x="360" y="424"/>
                  </a:lnTo>
                  <a:lnTo>
                    <a:pt x="336" y="512"/>
                  </a:lnTo>
                  <a:lnTo>
                    <a:pt x="320" y="545"/>
                  </a:lnTo>
                  <a:lnTo>
                    <a:pt x="296" y="569"/>
                  </a:lnTo>
                  <a:lnTo>
                    <a:pt x="264" y="585"/>
                  </a:lnTo>
                  <a:lnTo>
                    <a:pt x="224" y="593"/>
                  </a:lnTo>
                  <a:lnTo>
                    <a:pt x="160" y="577"/>
                  </a:lnTo>
                  <a:lnTo>
                    <a:pt x="120" y="536"/>
                  </a:lnTo>
                  <a:lnTo>
                    <a:pt x="80" y="480"/>
                  </a:lnTo>
                  <a:lnTo>
                    <a:pt x="32" y="432"/>
                  </a:lnTo>
                  <a:lnTo>
                    <a:pt x="24" y="536"/>
                  </a:lnTo>
                  <a:lnTo>
                    <a:pt x="8" y="520"/>
                  </a:lnTo>
                  <a:lnTo>
                    <a:pt x="0" y="504"/>
                  </a:lnTo>
                  <a:lnTo>
                    <a:pt x="8" y="384"/>
                  </a:lnTo>
                  <a:lnTo>
                    <a:pt x="24" y="272"/>
                  </a:lnTo>
                  <a:lnTo>
                    <a:pt x="120" y="400"/>
                  </a:lnTo>
                  <a:lnTo>
                    <a:pt x="168" y="456"/>
                  </a:lnTo>
                  <a:lnTo>
                    <a:pt x="200" y="464"/>
                  </a:lnTo>
                  <a:lnTo>
                    <a:pt x="232" y="472"/>
                  </a:lnTo>
                  <a:lnTo>
                    <a:pt x="280" y="464"/>
                  </a:lnTo>
                  <a:lnTo>
                    <a:pt x="320" y="440"/>
                  </a:lnTo>
                  <a:lnTo>
                    <a:pt x="344" y="408"/>
                  </a:lnTo>
                  <a:lnTo>
                    <a:pt x="352" y="368"/>
                  </a:lnTo>
                  <a:lnTo>
                    <a:pt x="344" y="312"/>
                  </a:lnTo>
                  <a:lnTo>
                    <a:pt x="328" y="264"/>
                  </a:lnTo>
                  <a:lnTo>
                    <a:pt x="256" y="184"/>
                  </a:lnTo>
                  <a:lnTo>
                    <a:pt x="216" y="160"/>
                  </a:lnTo>
                  <a:lnTo>
                    <a:pt x="168" y="136"/>
                  </a:lnTo>
                  <a:lnTo>
                    <a:pt x="56" y="120"/>
                  </a:lnTo>
                  <a:lnTo>
                    <a:pt x="56" y="56"/>
                  </a:lnTo>
                  <a:lnTo>
                    <a:pt x="7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8" name="Freeform 18"/>
            <p:cNvSpPr>
              <a:spLocks/>
            </p:cNvSpPr>
            <p:nvPr/>
          </p:nvSpPr>
          <p:spPr bwMode="auto">
            <a:xfrm>
              <a:off x="3648" y="1635"/>
              <a:ext cx="760" cy="192"/>
            </a:xfrm>
            <a:custGeom>
              <a:avLst/>
              <a:gdLst>
                <a:gd name="T0" fmla="*/ 736 w 760"/>
                <a:gd name="T1" fmla="*/ 0 h 192"/>
                <a:gd name="T2" fmla="*/ 760 w 760"/>
                <a:gd name="T3" fmla="*/ 0 h 192"/>
                <a:gd name="T4" fmla="*/ 760 w 760"/>
                <a:gd name="T5" fmla="*/ 24 h 192"/>
                <a:gd name="T6" fmla="*/ 712 w 760"/>
                <a:gd name="T7" fmla="*/ 128 h 192"/>
                <a:gd name="T8" fmla="*/ 680 w 760"/>
                <a:gd name="T9" fmla="*/ 168 h 192"/>
                <a:gd name="T10" fmla="*/ 624 w 760"/>
                <a:gd name="T11" fmla="*/ 184 h 192"/>
                <a:gd name="T12" fmla="*/ 360 w 760"/>
                <a:gd name="T13" fmla="*/ 152 h 192"/>
                <a:gd name="T14" fmla="*/ 88 w 760"/>
                <a:gd name="T15" fmla="*/ 136 h 192"/>
                <a:gd name="T16" fmla="*/ 64 w 760"/>
                <a:gd name="T17" fmla="*/ 144 h 192"/>
                <a:gd name="T18" fmla="*/ 40 w 760"/>
                <a:gd name="T19" fmla="*/ 160 h 192"/>
                <a:gd name="T20" fmla="*/ 0 w 760"/>
                <a:gd name="T21" fmla="*/ 192 h 192"/>
                <a:gd name="T22" fmla="*/ 24 w 760"/>
                <a:gd name="T23" fmla="*/ 128 h 192"/>
                <a:gd name="T24" fmla="*/ 64 w 760"/>
                <a:gd name="T25" fmla="*/ 72 h 192"/>
                <a:gd name="T26" fmla="*/ 120 w 760"/>
                <a:gd name="T27" fmla="*/ 32 h 192"/>
                <a:gd name="T28" fmla="*/ 184 w 760"/>
                <a:gd name="T29" fmla="*/ 16 h 192"/>
                <a:gd name="T30" fmla="*/ 656 w 760"/>
                <a:gd name="T31" fmla="*/ 80 h 192"/>
                <a:gd name="T32" fmla="*/ 704 w 760"/>
                <a:gd name="T33" fmla="*/ 48 h 192"/>
                <a:gd name="T34" fmla="*/ 736 w 76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0" h="192">
                  <a:moveTo>
                    <a:pt x="736" y="0"/>
                  </a:moveTo>
                  <a:lnTo>
                    <a:pt x="760" y="0"/>
                  </a:lnTo>
                  <a:lnTo>
                    <a:pt x="760" y="24"/>
                  </a:lnTo>
                  <a:lnTo>
                    <a:pt x="712" y="128"/>
                  </a:lnTo>
                  <a:lnTo>
                    <a:pt x="680" y="168"/>
                  </a:lnTo>
                  <a:lnTo>
                    <a:pt x="624" y="184"/>
                  </a:lnTo>
                  <a:lnTo>
                    <a:pt x="360" y="152"/>
                  </a:lnTo>
                  <a:lnTo>
                    <a:pt x="88" y="136"/>
                  </a:lnTo>
                  <a:lnTo>
                    <a:pt x="64" y="144"/>
                  </a:lnTo>
                  <a:lnTo>
                    <a:pt x="40" y="160"/>
                  </a:lnTo>
                  <a:lnTo>
                    <a:pt x="0" y="192"/>
                  </a:lnTo>
                  <a:lnTo>
                    <a:pt x="24" y="128"/>
                  </a:lnTo>
                  <a:lnTo>
                    <a:pt x="64" y="72"/>
                  </a:lnTo>
                  <a:lnTo>
                    <a:pt x="120" y="32"/>
                  </a:lnTo>
                  <a:lnTo>
                    <a:pt x="184" y="16"/>
                  </a:lnTo>
                  <a:lnTo>
                    <a:pt x="656" y="80"/>
                  </a:lnTo>
                  <a:lnTo>
                    <a:pt x="704" y="48"/>
                  </a:lnTo>
                  <a:lnTo>
                    <a:pt x="73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99" name="Freeform 19"/>
            <p:cNvSpPr>
              <a:spLocks/>
            </p:cNvSpPr>
            <p:nvPr/>
          </p:nvSpPr>
          <p:spPr bwMode="auto">
            <a:xfrm>
              <a:off x="4976" y="1675"/>
              <a:ext cx="392" cy="497"/>
            </a:xfrm>
            <a:custGeom>
              <a:avLst/>
              <a:gdLst>
                <a:gd name="T0" fmla="*/ 144 w 392"/>
                <a:gd name="T1" fmla="*/ 0 h 497"/>
                <a:gd name="T2" fmla="*/ 200 w 392"/>
                <a:gd name="T3" fmla="*/ 8 h 497"/>
                <a:gd name="T4" fmla="*/ 248 w 392"/>
                <a:gd name="T5" fmla="*/ 32 h 497"/>
                <a:gd name="T6" fmla="*/ 296 w 392"/>
                <a:gd name="T7" fmla="*/ 64 h 497"/>
                <a:gd name="T8" fmla="*/ 328 w 392"/>
                <a:gd name="T9" fmla="*/ 112 h 497"/>
                <a:gd name="T10" fmla="*/ 360 w 392"/>
                <a:gd name="T11" fmla="*/ 160 h 497"/>
                <a:gd name="T12" fmla="*/ 376 w 392"/>
                <a:gd name="T13" fmla="*/ 216 h 497"/>
                <a:gd name="T14" fmla="*/ 392 w 392"/>
                <a:gd name="T15" fmla="*/ 344 h 497"/>
                <a:gd name="T16" fmla="*/ 392 w 392"/>
                <a:gd name="T17" fmla="*/ 392 h 497"/>
                <a:gd name="T18" fmla="*/ 376 w 392"/>
                <a:gd name="T19" fmla="*/ 432 h 497"/>
                <a:gd name="T20" fmla="*/ 352 w 392"/>
                <a:gd name="T21" fmla="*/ 464 h 497"/>
                <a:gd name="T22" fmla="*/ 312 w 392"/>
                <a:gd name="T23" fmla="*/ 480 h 497"/>
                <a:gd name="T24" fmla="*/ 280 w 392"/>
                <a:gd name="T25" fmla="*/ 464 h 497"/>
                <a:gd name="T26" fmla="*/ 256 w 392"/>
                <a:gd name="T27" fmla="*/ 424 h 497"/>
                <a:gd name="T28" fmla="*/ 224 w 392"/>
                <a:gd name="T29" fmla="*/ 376 h 497"/>
                <a:gd name="T30" fmla="*/ 216 w 392"/>
                <a:gd name="T31" fmla="*/ 368 h 497"/>
                <a:gd name="T32" fmla="*/ 208 w 392"/>
                <a:gd name="T33" fmla="*/ 376 h 497"/>
                <a:gd name="T34" fmla="*/ 216 w 392"/>
                <a:gd name="T35" fmla="*/ 432 h 497"/>
                <a:gd name="T36" fmla="*/ 232 w 392"/>
                <a:gd name="T37" fmla="*/ 497 h 497"/>
                <a:gd name="T38" fmla="*/ 208 w 392"/>
                <a:gd name="T39" fmla="*/ 472 h 497"/>
                <a:gd name="T40" fmla="*/ 192 w 392"/>
                <a:gd name="T41" fmla="*/ 432 h 497"/>
                <a:gd name="T42" fmla="*/ 192 w 392"/>
                <a:gd name="T43" fmla="*/ 352 h 497"/>
                <a:gd name="T44" fmla="*/ 176 w 392"/>
                <a:gd name="T45" fmla="*/ 248 h 497"/>
                <a:gd name="T46" fmla="*/ 160 w 392"/>
                <a:gd name="T47" fmla="*/ 136 h 497"/>
                <a:gd name="T48" fmla="*/ 128 w 392"/>
                <a:gd name="T49" fmla="*/ 128 h 497"/>
                <a:gd name="T50" fmla="*/ 88 w 392"/>
                <a:gd name="T51" fmla="*/ 136 h 497"/>
                <a:gd name="T52" fmla="*/ 56 w 392"/>
                <a:gd name="T53" fmla="*/ 160 h 497"/>
                <a:gd name="T54" fmla="*/ 40 w 392"/>
                <a:gd name="T55" fmla="*/ 200 h 497"/>
                <a:gd name="T56" fmla="*/ 32 w 392"/>
                <a:gd name="T57" fmla="*/ 240 h 497"/>
                <a:gd name="T58" fmla="*/ 40 w 392"/>
                <a:gd name="T59" fmla="*/ 304 h 497"/>
                <a:gd name="T60" fmla="*/ 64 w 392"/>
                <a:gd name="T61" fmla="*/ 360 h 497"/>
                <a:gd name="T62" fmla="*/ 136 w 392"/>
                <a:gd name="T63" fmla="*/ 464 h 497"/>
                <a:gd name="T64" fmla="*/ 96 w 392"/>
                <a:gd name="T65" fmla="*/ 448 h 497"/>
                <a:gd name="T66" fmla="*/ 64 w 392"/>
                <a:gd name="T67" fmla="*/ 424 h 497"/>
                <a:gd name="T68" fmla="*/ 24 w 392"/>
                <a:gd name="T69" fmla="*/ 360 h 497"/>
                <a:gd name="T70" fmla="*/ 8 w 392"/>
                <a:gd name="T71" fmla="*/ 280 h 497"/>
                <a:gd name="T72" fmla="*/ 0 w 392"/>
                <a:gd name="T73" fmla="*/ 192 h 497"/>
                <a:gd name="T74" fmla="*/ 8 w 392"/>
                <a:gd name="T75" fmla="*/ 120 h 497"/>
                <a:gd name="T76" fmla="*/ 40 w 392"/>
                <a:gd name="T77" fmla="*/ 64 h 497"/>
                <a:gd name="T78" fmla="*/ 80 w 392"/>
                <a:gd name="T79" fmla="*/ 16 h 497"/>
                <a:gd name="T80" fmla="*/ 144 w 392"/>
                <a:gd name="T81" fmla="*/ 0 h 4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2" h="497">
                  <a:moveTo>
                    <a:pt x="144" y="0"/>
                  </a:moveTo>
                  <a:lnTo>
                    <a:pt x="200" y="8"/>
                  </a:lnTo>
                  <a:lnTo>
                    <a:pt x="248" y="32"/>
                  </a:lnTo>
                  <a:lnTo>
                    <a:pt x="296" y="64"/>
                  </a:lnTo>
                  <a:lnTo>
                    <a:pt x="328" y="112"/>
                  </a:lnTo>
                  <a:lnTo>
                    <a:pt x="360" y="160"/>
                  </a:lnTo>
                  <a:lnTo>
                    <a:pt x="376" y="216"/>
                  </a:lnTo>
                  <a:lnTo>
                    <a:pt x="392" y="344"/>
                  </a:lnTo>
                  <a:lnTo>
                    <a:pt x="392" y="392"/>
                  </a:lnTo>
                  <a:lnTo>
                    <a:pt x="376" y="432"/>
                  </a:lnTo>
                  <a:lnTo>
                    <a:pt x="352" y="464"/>
                  </a:lnTo>
                  <a:lnTo>
                    <a:pt x="312" y="480"/>
                  </a:lnTo>
                  <a:lnTo>
                    <a:pt x="280" y="464"/>
                  </a:lnTo>
                  <a:lnTo>
                    <a:pt x="256" y="424"/>
                  </a:lnTo>
                  <a:lnTo>
                    <a:pt x="224" y="376"/>
                  </a:lnTo>
                  <a:lnTo>
                    <a:pt x="216" y="368"/>
                  </a:lnTo>
                  <a:lnTo>
                    <a:pt x="208" y="376"/>
                  </a:lnTo>
                  <a:lnTo>
                    <a:pt x="216" y="432"/>
                  </a:lnTo>
                  <a:lnTo>
                    <a:pt x="232" y="497"/>
                  </a:lnTo>
                  <a:lnTo>
                    <a:pt x="208" y="472"/>
                  </a:lnTo>
                  <a:lnTo>
                    <a:pt x="192" y="432"/>
                  </a:lnTo>
                  <a:lnTo>
                    <a:pt x="192" y="352"/>
                  </a:lnTo>
                  <a:lnTo>
                    <a:pt x="176" y="248"/>
                  </a:lnTo>
                  <a:lnTo>
                    <a:pt x="160" y="136"/>
                  </a:lnTo>
                  <a:lnTo>
                    <a:pt x="128" y="128"/>
                  </a:lnTo>
                  <a:lnTo>
                    <a:pt x="88" y="136"/>
                  </a:lnTo>
                  <a:lnTo>
                    <a:pt x="56" y="160"/>
                  </a:lnTo>
                  <a:lnTo>
                    <a:pt x="40" y="200"/>
                  </a:lnTo>
                  <a:lnTo>
                    <a:pt x="32" y="240"/>
                  </a:lnTo>
                  <a:lnTo>
                    <a:pt x="40" y="304"/>
                  </a:lnTo>
                  <a:lnTo>
                    <a:pt x="64" y="360"/>
                  </a:lnTo>
                  <a:lnTo>
                    <a:pt x="136" y="464"/>
                  </a:lnTo>
                  <a:lnTo>
                    <a:pt x="96" y="448"/>
                  </a:lnTo>
                  <a:lnTo>
                    <a:pt x="64" y="424"/>
                  </a:lnTo>
                  <a:lnTo>
                    <a:pt x="24" y="360"/>
                  </a:lnTo>
                  <a:lnTo>
                    <a:pt x="8" y="280"/>
                  </a:lnTo>
                  <a:lnTo>
                    <a:pt x="0" y="192"/>
                  </a:lnTo>
                  <a:lnTo>
                    <a:pt x="8" y="120"/>
                  </a:lnTo>
                  <a:lnTo>
                    <a:pt x="40" y="64"/>
                  </a:lnTo>
                  <a:lnTo>
                    <a:pt x="80" y="16"/>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0" name="Freeform 20"/>
            <p:cNvSpPr>
              <a:spLocks/>
            </p:cNvSpPr>
            <p:nvPr/>
          </p:nvSpPr>
          <p:spPr bwMode="auto">
            <a:xfrm>
              <a:off x="1847" y="1731"/>
              <a:ext cx="680" cy="633"/>
            </a:xfrm>
            <a:custGeom>
              <a:avLst/>
              <a:gdLst>
                <a:gd name="T0" fmla="*/ 424 w 680"/>
                <a:gd name="T1" fmla="*/ 0 h 633"/>
                <a:gd name="T2" fmla="*/ 520 w 680"/>
                <a:gd name="T3" fmla="*/ 24 h 633"/>
                <a:gd name="T4" fmla="*/ 608 w 680"/>
                <a:gd name="T5" fmla="*/ 80 h 633"/>
                <a:gd name="T6" fmla="*/ 656 w 680"/>
                <a:gd name="T7" fmla="*/ 160 h 633"/>
                <a:gd name="T8" fmla="*/ 672 w 680"/>
                <a:gd name="T9" fmla="*/ 216 h 633"/>
                <a:gd name="T10" fmla="*/ 680 w 680"/>
                <a:gd name="T11" fmla="*/ 264 h 633"/>
                <a:gd name="T12" fmla="*/ 664 w 680"/>
                <a:gd name="T13" fmla="*/ 384 h 633"/>
                <a:gd name="T14" fmla="*/ 616 w 680"/>
                <a:gd name="T15" fmla="*/ 497 h 633"/>
                <a:gd name="T16" fmla="*/ 592 w 680"/>
                <a:gd name="T17" fmla="*/ 569 h 633"/>
                <a:gd name="T18" fmla="*/ 552 w 680"/>
                <a:gd name="T19" fmla="*/ 633 h 633"/>
                <a:gd name="T20" fmla="*/ 576 w 680"/>
                <a:gd name="T21" fmla="*/ 561 h 633"/>
                <a:gd name="T22" fmla="*/ 600 w 680"/>
                <a:gd name="T23" fmla="*/ 497 h 633"/>
                <a:gd name="T24" fmla="*/ 624 w 680"/>
                <a:gd name="T25" fmla="*/ 433 h 633"/>
                <a:gd name="T26" fmla="*/ 632 w 680"/>
                <a:gd name="T27" fmla="*/ 360 h 633"/>
                <a:gd name="T28" fmla="*/ 608 w 680"/>
                <a:gd name="T29" fmla="*/ 248 h 633"/>
                <a:gd name="T30" fmla="*/ 552 w 680"/>
                <a:gd name="T31" fmla="*/ 160 h 633"/>
                <a:gd name="T32" fmla="*/ 464 w 680"/>
                <a:gd name="T33" fmla="*/ 96 h 633"/>
                <a:gd name="T34" fmla="*/ 352 w 680"/>
                <a:gd name="T35" fmla="*/ 72 h 633"/>
                <a:gd name="T36" fmla="*/ 304 w 680"/>
                <a:gd name="T37" fmla="*/ 80 h 633"/>
                <a:gd name="T38" fmla="*/ 256 w 680"/>
                <a:gd name="T39" fmla="*/ 96 h 633"/>
                <a:gd name="T40" fmla="*/ 192 w 680"/>
                <a:gd name="T41" fmla="*/ 152 h 633"/>
                <a:gd name="T42" fmla="*/ 64 w 680"/>
                <a:gd name="T43" fmla="*/ 304 h 633"/>
                <a:gd name="T44" fmla="*/ 48 w 680"/>
                <a:gd name="T45" fmla="*/ 296 h 633"/>
                <a:gd name="T46" fmla="*/ 88 w 680"/>
                <a:gd name="T47" fmla="*/ 240 h 633"/>
                <a:gd name="T48" fmla="*/ 112 w 680"/>
                <a:gd name="T49" fmla="*/ 176 h 633"/>
                <a:gd name="T50" fmla="*/ 96 w 680"/>
                <a:gd name="T51" fmla="*/ 168 h 633"/>
                <a:gd name="T52" fmla="*/ 64 w 680"/>
                <a:gd name="T53" fmla="*/ 176 h 633"/>
                <a:gd name="T54" fmla="*/ 40 w 680"/>
                <a:gd name="T55" fmla="*/ 208 h 633"/>
                <a:gd name="T56" fmla="*/ 0 w 680"/>
                <a:gd name="T57" fmla="*/ 264 h 633"/>
                <a:gd name="T58" fmla="*/ 0 w 680"/>
                <a:gd name="T59" fmla="*/ 240 h 633"/>
                <a:gd name="T60" fmla="*/ 96 w 680"/>
                <a:gd name="T61" fmla="*/ 144 h 633"/>
                <a:gd name="T62" fmla="*/ 192 w 680"/>
                <a:gd name="T63" fmla="*/ 72 h 633"/>
                <a:gd name="T64" fmla="*/ 240 w 680"/>
                <a:gd name="T65" fmla="*/ 40 h 633"/>
                <a:gd name="T66" fmla="*/ 296 w 680"/>
                <a:gd name="T67" fmla="*/ 16 h 633"/>
                <a:gd name="T68" fmla="*/ 360 w 680"/>
                <a:gd name="T69" fmla="*/ 8 h 633"/>
                <a:gd name="T70" fmla="*/ 424 w 680"/>
                <a:gd name="T71" fmla="*/ 0 h 6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80" h="633">
                  <a:moveTo>
                    <a:pt x="424" y="0"/>
                  </a:moveTo>
                  <a:lnTo>
                    <a:pt x="520" y="24"/>
                  </a:lnTo>
                  <a:lnTo>
                    <a:pt x="608" y="80"/>
                  </a:lnTo>
                  <a:lnTo>
                    <a:pt x="656" y="160"/>
                  </a:lnTo>
                  <a:lnTo>
                    <a:pt x="672" y="216"/>
                  </a:lnTo>
                  <a:lnTo>
                    <a:pt x="680" y="264"/>
                  </a:lnTo>
                  <a:lnTo>
                    <a:pt x="664" y="384"/>
                  </a:lnTo>
                  <a:lnTo>
                    <a:pt x="616" y="497"/>
                  </a:lnTo>
                  <a:lnTo>
                    <a:pt x="592" y="569"/>
                  </a:lnTo>
                  <a:lnTo>
                    <a:pt x="552" y="633"/>
                  </a:lnTo>
                  <a:lnTo>
                    <a:pt x="576" y="561"/>
                  </a:lnTo>
                  <a:lnTo>
                    <a:pt x="600" y="497"/>
                  </a:lnTo>
                  <a:lnTo>
                    <a:pt x="624" y="433"/>
                  </a:lnTo>
                  <a:lnTo>
                    <a:pt x="632" y="360"/>
                  </a:lnTo>
                  <a:lnTo>
                    <a:pt x="608" y="248"/>
                  </a:lnTo>
                  <a:lnTo>
                    <a:pt x="552" y="160"/>
                  </a:lnTo>
                  <a:lnTo>
                    <a:pt x="464" y="96"/>
                  </a:lnTo>
                  <a:lnTo>
                    <a:pt x="352" y="72"/>
                  </a:lnTo>
                  <a:lnTo>
                    <a:pt x="304" y="80"/>
                  </a:lnTo>
                  <a:lnTo>
                    <a:pt x="256" y="96"/>
                  </a:lnTo>
                  <a:lnTo>
                    <a:pt x="192" y="152"/>
                  </a:lnTo>
                  <a:lnTo>
                    <a:pt x="64" y="304"/>
                  </a:lnTo>
                  <a:lnTo>
                    <a:pt x="48" y="296"/>
                  </a:lnTo>
                  <a:lnTo>
                    <a:pt x="88" y="240"/>
                  </a:lnTo>
                  <a:lnTo>
                    <a:pt x="112" y="176"/>
                  </a:lnTo>
                  <a:lnTo>
                    <a:pt x="96" y="168"/>
                  </a:lnTo>
                  <a:lnTo>
                    <a:pt x="64" y="176"/>
                  </a:lnTo>
                  <a:lnTo>
                    <a:pt x="40" y="208"/>
                  </a:lnTo>
                  <a:lnTo>
                    <a:pt x="0" y="264"/>
                  </a:lnTo>
                  <a:lnTo>
                    <a:pt x="0" y="240"/>
                  </a:lnTo>
                  <a:lnTo>
                    <a:pt x="96" y="144"/>
                  </a:lnTo>
                  <a:lnTo>
                    <a:pt x="192" y="72"/>
                  </a:lnTo>
                  <a:lnTo>
                    <a:pt x="240" y="40"/>
                  </a:lnTo>
                  <a:lnTo>
                    <a:pt x="296" y="16"/>
                  </a:lnTo>
                  <a:lnTo>
                    <a:pt x="360" y="8"/>
                  </a:lnTo>
                  <a:lnTo>
                    <a:pt x="42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1" name="Freeform 21"/>
            <p:cNvSpPr>
              <a:spLocks/>
            </p:cNvSpPr>
            <p:nvPr/>
          </p:nvSpPr>
          <p:spPr bwMode="auto">
            <a:xfrm>
              <a:off x="5144" y="1803"/>
              <a:ext cx="200" cy="224"/>
            </a:xfrm>
            <a:custGeom>
              <a:avLst/>
              <a:gdLst>
                <a:gd name="T0" fmla="*/ 24 w 200"/>
                <a:gd name="T1" fmla="*/ 0 h 224"/>
                <a:gd name="T2" fmla="*/ 96 w 200"/>
                <a:gd name="T3" fmla="*/ 16 h 224"/>
                <a:gd name="T4" fmla="*/ 144 w 200"/>
                <a:gd name="T5" fmla="*/ 48 h 224"/>
                <a:gd name="T6" fmla="*/ 184 w 200"/>
                <a:gd name="T7" fmla="*/ 96 h 224"/>
                <a:gd name="T8" fmla="*/ 200 w 200"/>
                <a:gd name="T9" fmla="*/ 160 h 224"/>
                <a:gd name="T10" fmla="*/ 184 w 200"/>
                <a:gd name="T11" fmla="*/ 200 h 224"/>
                <a:gd name="T12" fmla="*/ 144 w 200"/>
                <a:gd name="T13" fmla="*/ 224 h 224"/>
                <a:gd name="T14" fmla="*/ 112 w 200"/>
                <a:gd name="T15" fmla="*/ 216 h 224"/>
                <a:gd name="T16" fmla="*/ 88 w 200"/>
                <a:gd name="T17" fmla="*/ 200 h 224"/>
                <a:gd name="T18" fmla="*/ 48 w 200"/>
                <a:gd name="T19" fmla="*/ 152 h 224"/>
                <a:gd name="T20" fmla="*/ 0 w 200"/>
                <a:gd name="T21" fmla="*/ 8 h 224"/>
                <a:gd name="T22" fmla="*/ 24 w 200"/>
                <a:gd name="T23" fmla="*/ 0 h 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24">
                  <a:moveTo>
                    <a:pt x="24" y="0"/>
                  </a:moveTo>
                  <a:lnTo>
                    <a:pt x="96" y="16"/>
                  </a:lnTo>
                  <a:lnTo>
                    <a:pt x="144" y="48"/>
                  </a:lnTo>
                  <a:lnTo>
                    <a:pt x="184" y="96"/>
                  </a:lnTo>
                  <a:lnTo>
                    <a:pt x="200" y="160"/>
                  </a:lnTo>
                  <a:lnTo>
                    <a:pt x="184" y="200"/>
                  </a:lnTo>
                  <a:lnTo>
                    <a:pt x="144" y="224"/>
                  </a:lnTo>
                  <a:lnTo>
                    <a:pt x="112" y="216"/>
                  </a:lnTo>
                  <a:lnTo>
                    <a:pt x="88" y="200"/>
                  </a:lnTo>
                  <a:lnTo>
                    <a:pt x="48" y="152"/>
                  </a:lnTo>
                  <a:lnTo>
                    <a:pt x="0" y="8"/>
                  </a:lnTo>
                  <a:lnTo>
                    <a:pt x="2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2" name="Freeform 22"/>
            <p:cNvSpPr>
              <a:spLocks/>
            </p:cNvSpPr>
            <p:nvPr/>
          </p:nvSpPr>
          <p:spPr bwMode="auto">
            <a:xfrm>
              <a:off x="3712" y="2035"/>
              <a:ext cx="880" cy="225"/>
            </a:xfrm>
            <a:custGeom>
              <a:avLst/>
              <a:gdLst>
                <a:gd name="T0" fmla="*/ 144 w 880"/>
                <a:gd name="T1" fmla="*/ 0 h 225"/>
                <a:gd name="T2" fmla="*/ 768 w 880"/>
                <a:gd name="T3" fmla="*/ 120 h 225"/>
                <a:gd name="T4" fmla="*/ 800 w 880"/>
                <a:gd name="T5" fmla="*/ 112 h 225"/>
                <a:gd name="T6" fmla="*/ 824 w 880"/>
                <a:gd name="T7" fmla="*/ 96 h 225"/>
                <a:gd name="T8" fmla="*/ 880 w 880"/>
                <a:gd name="T9" fmla="*/ 48 h 225"/>
                <a:gd name="T10" fmla="*/ 848 w 880"/>
                <a:gd name="T11" fmla="*/ 161 h 225"/>
                <a:gd name="T12" fmla="*/ 816 w 880"/>
                <a:gd name="T13" fmla="*/ 201 h 225"/>
                <a:gd name="T14" fmla="*/ 768 w 880"/>
                <a:gd name="T15" fmla="*/ 225 h 225"/>
                <a:gd name="T16" fmla="*/ 96 w 880"/>
                <a:gd name="T17" fmla="*/ 96 h 225"/>
                <a:gd name="T18" fmla="*/ 48 w 880"/>
                <a:gd name="T19" fmla="*/ 129 h 225"/>
                <a:gd name="T20" fmla="*/ 8 w 880"/>
                <a:gd name="T21" fmla="*/ 161 h 225"/>
                <a:gd name="T22" fmla="*/ 0 w 880"/>
                <a:gd name="T23" fmla="*/ 145 h 225"/>
                <a:gd name="T24" fmla="*/ 16 w 880"/>
                <a:gd name="T25" fmla="*/ 112 h 225"/>
                <a:gd name="T26" fmla="*/ 48 w 880"/>
                <a:gd name="T27" fmla="*/ 80 h 225"/>
                <a:gd name="T28" fmla="*/ 88 w 880"/>
                <a:gd name="T29" fmla="*/ 32 h 225"/>
                <a:gd name="T30" fmla="*/ 144 w 880"/>
                <a:gd name="T31" fmla="*/ 0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0" h="225">
                  <a:moveTo>
                    <a:pt x="144" y="0"/>
                  </a:moveTo>
                  <a:lnTo>
                    <a:pt x="768" y="120"/>
                  </a:lnTo>
                  <a:lnTo>
                    <a:pt x="800" y="112"/>
                  </a:lnTo>
                  <a:lnTo>
                    <a:pt x="824" y="96"/>
                  </a:lnTo>
                  <a:lnTo>
                    <a:pt x="880" y="48"/>
                  </a:lnTo>
                  <a:lnTo>
                    <a:pt x="848" y="161"/>
                  </a:lnTo>
                  <a:lnTo>
                    <a:pt x="816" y="201"/>
                  </a:lnTo>
                  <a:lnTo>
                    <a:pt x="768" y="225"/>
                  </a:lnTo>
                  <a:lnTo>
                    <a:pt x="96" y="96"/>
                  </a:lnTo>
                  <a:lnTo>
                    <a:pt x="48" y="129"/>
                  </a:lnTo>
                  <a:lnTo>
                    <a:pt x="8" y="161"/>
                  </a:lnTo>
                  <a:lnTo>
                    <a:pt x="0" y="145"/>
                  </a:lnTo>
                  <a:lnTo>
                    <a:pt x="16" y="112"/>
                  </a:lnTo>
                  <a:lnTo>
                    <a:pt x="48" y="80"/>
                  </a:lnTo>
                  <a:lnTo>
                    <a:pt x="88" y="32"/>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3" name="Freeform 23"/>
            <p:cNvSpPr>
              <a:spLocks/>
            </p:cNvSpPr>
            <p:nvPr/>
          </p:nvSpPr>
          <p:spPr bwMode="auto">
            <a:xfrm>
              <a:off x="4840" y="2260"/>
              <a:ext cx="536" cy="600"/>
            </a:xfrm>
            <a:custGeom>
              <a:avLst/>
              <a:gdLst>
                <a:gd name="T0" fmla="*/ 192 w 536"/>
                <a:gd name="T1" fmla="*/ 0 h 600"/>
                <a:gd name="T2" fmla="*/ 360 w 536"/>
                <a:gd name="T3" fmla="*/ 48 h 600"/>
                <a:gd name="T4" fmla="*/ 440 w 536"/>
                <a:gd name="T5" fmla="*/ 72 h 600"/>
                <a:gd name="T6" fmla="*/ 536 w 536"/>
                <a:gd name="T7" fmla="*/ 80 h 600"/>
                <a:gd name="T8" fmla="*/ 520 w 536"/>
                <a:gd name="T9" fmla="*/ 160 h 600"/>
                <a:gd name="T10" fmla="*/ 504 w 536"/>
                <a:gd name="T11" fmla="*/ 184 h 600"/>
                <a:gd name="T12" fmla="*/ 480 w 536"/>
                <a:gd name="T13" fmla="*/ 208 h 600"/>
                <a:gd name="T14" fmla="*/ 496 w 536"/>
                <a:gd name="T15" fmla="*/ 320 h 600"/>
                <a:gd name="T16" fmla="*/ 488 w 536"/>
                <a:gd name="T17" fmla="*/ 440 h 600"/>
                <a:gd name="T18" fmla="*/ 472 w 536"/>
                <a:gd name="T19" fmla="*/ 488 h 600"/>
                <a:gd name="T20" fmla="*/ 448 w 536"/>
                <a:gd name="T21" fmla="*/ 528 h 600"/>
                <a:gd name="T22" fmla="*/ 416 w 536"/>
                <a:gd name="T23" fmla="*/ 552 h 600"/>
                <a:gd name="T24" fmla="*/ 368 w 536"/>
                <a:gd name="T25" fmla="*/ 560 h 600"/>
                <a:gd name="T26" fmla="*/ 312 w 536"/>
                <a:gd name="T27" fmla="*/ 544 h 600"/>
                <a:gd name="T28" fmla="*/ 280 w 536"/>
                <a:gd name="T29" fmla="*/ 496 h 600"/>
                <a:gd name="T30" fmla="*/ 232 w 536"/>
                <a:gd name="T31" fmla="*/ 376 h 600"/>
                <a:gd name="T32" fmla="*/ 104 w 536"/>
                <a:gd name="T33" fmla="*/ 480 h 600"/>
                <a:gd name="T34" fmla="*/ 0 w 536"/>
                <a:gd name="T35" fmla="*/ 600 h 600"/>
                <a:gd name="T36" fmla="*/ 0 w 536"/>
                <a:gd name="T37" fmla="*/ 576 h 600"/>
                <a:gd name="T38" fmla="*/ 24 w 536"/>
                <a:gd name="T39" fmla="*/ 488 h 600"/>
                <a:gd name="T40" fmla="*/ 40 w 536"/>
                <a:gd name="T41" fmla="*/ 440 h 600"/>
                <a:gd name="T42" fmla="*/ 64 w 536"/>
                <a:gd name="T43" fmla="*/ 400 h 600"/>
                <a:gd name="T44" fmla="*/ 200 w 536"/>
                <a:gd name="T45" fmla="*/ 296 h 600"/>
                <a:gd name="T46" fmla="*/ 224 w 536"/>
                <a:gd name="T47" fmla="*/ 272 h 600"/>
                <a:gd name="T48" fmla="*/ 248 w 536"/>
                <a:gd name="T49" fmla="*/ 248 h 600"/>
                <a:gd name="T50" fmla="*/ 272 w 536"/>
                <a:gd name="T51" fmla="*/ 176 h 600"/>
                <a:gd name="T52" fmla="*/ 264 w 536"/>
                <a:gd name="T53" fmla="*/ 144 h 600"/>
                <a:gd name="T54" fmla="*/ 240 w 536"/>
                <a:gd name="T55" fmla="*/ 128 h 600"/>
                <a:gd name="T56" fmla="*/ 176 w 536"/>
                <a:gd name="T57" fmla="*/ 120 h 600"/>
                <a:gd name="T58" fmla="*/ 168 w 536"/>
                <a:gd name="T59" fmla="*/ 104 h 600"/>
                <a:gd name="T60" fmla="*/ 176 w 536"/>
                <a:gd name="T61" fmla="*/ 56 h 600"/>
                <a:gd name="T62" fmla="*/ 192 w 536"/>
                <a:gd name="T63" fmla="*/ 0 h 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6" h="600">
                  <a:moveTo>
                    <a:pt x="192" y="0"/>
                  </a:moveTo>
                  <a:lnTo>
                    <a:pt x="360" y="48"/>
                  </a:lnTo>
                  <a:lnTo>
                    <a:pt x="440" y="72"/>
                  </a:lnTo>
                  <a:lnTo>
                    <a:pt x="536" y="80"/>
                  </a:lnTo>
                  <a:lnTo>
                    <a:pt x="520" y="160"/>
                  </a:lnTo>
                  <a:lnTo>
                    <a:pt x="504" y="184"/>
                  </a:lnTo>
                  <a:lnTo>
                    <a:pt x="480" y="208"/>
                  </a:lnTo>
                  <a:lnTo>
                    <a:pt x="496" y="320"/>
                  </a:lnTo>
                  <a:lnTo>
                    <a:pt x="488" y="440"/>
                  </a:lnTo>
                  <a:lnTo>
                    <a:pt x="472" y="488"/>
                  </a:lnTo>
                  <a:lnTo>
                    <a:pt x="448" y="528"/>
                  </a:lnTo>
                  <a:lnTo>
                    <a:pt x="416" y="552"/>
                  </a:lnTo>
                  <a:lnTo>
                    <a:pt x="368" y="560"/>
                  </a:lnTo>
                  <a:lnTo>
                    <a:pt x="312" y="544"/>
                  </a:lnTo>
                  <a:lnTo>
                    <a:pt x="280" y="496"/>
                  </a:lnTo>
                  <a:lnTo>
                    <a:pt x="232" y="376"/>
                  </a:lnTo>
                  <a:lnTo>
                    <a:pt x="104" y="480"/>
                  </a:lnTo>
                  <a:lnTo>
                    <a:pt x="0" y="600"/>
                  </a:lnTo>
                  <a:lnTo>
                    <a:pt x="0" y="576"/>
                  </a:lnTo>
                  <a:lnTo>
                    <a:pt x="24" y="488"/>
                  </a:lnTo>
                  <a:lnTo>
                    <a:pt x="40" y="440"/>
                  </a:lnTo>
                  <a:lnTo>
                    <a:pt x="64" y="400"/>
                  </a:lnTo>
                  <a:lnTo>
                    <a:pt x="200" y="296"/>
                  </a:lnTo>
                  <a:lnTo>
                    <a:pt x="224" y="272"/>
                  </a:lnTo>
                  <a:lnTo>
                    <a:pt x="248" y="248"/>
                  </a:lnTo>
                  <a:lnTo>
                    <a:pt x="272" y="176"/>
                  </a:lnTo>
                  <a:lnTo>
                    <a:pt x="264" y="144"/>
                  </a:lnTo>
                  <a:lnTo>
                    <a:pt x="240" y="128"/>
                  </a:lnTo>
                  <a:lnTo>
                    <a:pt x="176" y="120"/>
                  </a:lnTo>
                  <a:lnTo>
                    <a:pt x="168" y="104"/>
                  </a:lnTo>
                  <a:lnTo>
                    <a:pt x="176" y="56"/>
                  </a:lnTo>
                  <a:lnTo>
                    <a:pt x="19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4" name="Freeform 24"/>
            <p:cNvSpPr>
              <a:spLocks/>
            </p:cNvSpPr>
            <p:nvPr/>
          </p:nvSpPr>
          <p:spPr bwMode="auto">
            <a:xfrm>
              <a:off x="1143" y="2308"/>
              <a:ext cx="568" cy="536"/>
            </a:xfrm>
            <a:custGeom>
              <a:avLst/>
              <a:gdLst>
                <a:gd name="T0" fmla="*/ 152 w 568"/>
                <a:gd name="T1" fmla="*/ 0 h 536"/>
                <a:gd name="T2" fmla="*/ 216 w 568"/>
                <a:gd name="T3" fmla="*/ 8 h 536"/>
                <a:gd name="T4" fmla="*/ 264 w 568"/>
                <a:gd name="T5" fmla="*/ 32 h 536"/>
                <a:gd name="T6" fmla="*/ 296 w 568"/>
                <a:gd name="T7" fmla="*/ 72 h 536"/>
                <a:gd name="T8" fmla="*/ 328 w 568"/>
                <a:gd name="T9" fmla="*/ 120 h 536"/>
                <a:gd name="T10" fmla="*/ 368 w 568"/>
                <a:gd name="T11" fmla="*/ 240 h 536"/>
                <a:gd name="T12" fmla="*/ 376 w 568"/>
                <a:gd name="T13" fmla="*/ 368 h 536"/>
                <a:gd name="T14" fmla="*/ 448 w 568"/>
                <a:gd name="T15" fmla="*/ 368 h 536"/>
                <a:gd name="T16" fmla="*/ 552 w 568"/>
                <a:gd name="T17" fmla="*/ 344 h 536"/>
                <a:gd name="T18" fmla="*/ 568 w 568"/>
                <a:gd name="T19" fmla="*/ 424 h 536"/>
                <a:gd name="T20" fmla="*/ 560 w 568"/>
                <a:gd name="T21" fmla="*/ 448 h 536"/>
                <a:gd name="T22" fmla="*/ 544 w 568"/>
                <a:gd name="T23" fmla="*/ 472 h 536"/>
                <a:gd name="T24" fmla="*/ 480 w 568"/>
                <a:gd name="T25" fmla="*/ 488 h 536"/>
                <a:gd name="T26" fmla="*/ 328 w 568"/>
                <a:gd name="T27" fmla="*/ 488 h 536"/>
                <a:gd name="T28" fmla="*/ 152 w 568"/>
                <a:gd name="T29" fmla="*/ 488 h 536"/>
                <a:gd name="T30" fmla="*/ 112 w 568"/>
                <a:gd name="T31" fmla="*/ 504 h 536"/>
                <a:gd name="T32" fmla="*/ 88 w 568"/>
                <a:gd name="T33" fmla="*/ 536 h 536"/>
                <a:gd name="T34" fmla="*/ 40 w 568"/>
                <a:gd name="T35" fmla="*/ 536 h 536"/>
                <a:gd name="T36" fmla="*/ 40 w 568"/>
                <a:gd name="T37" fmla="*/ 432 h 536"/>
                <a:gd name="T38" fmla="*/ 48 w 568"/>
                <a:gd name="T39" fmla="*/ 416 h 536"/>
                <a:gd name="T40" fmla="*/ 64 w 568"/>
                <a:gd name="T41" fmla="*/ 400 h 536"/>
                <a:gd name="T42" fmla="*/ 56 w 568"/>
                <a:gd name="T43" fmla="*/ 336 h 536"/>
                <a:gd name="T44" fmla="*/ 32 w 568"/>
                <a:gd name="T45" fmla="*/ 288 h 536"/>
                <a:gd name="T46" fmla="*/ 8 w 568"/>
                <a:gd name="T47" fmla="*/ 232 h 536"/>
                <a:gd name="T48" fmla="*/ 0 w 568"/>
                <a:gd name="T49" fmla="*/ 176 h 536"/>
                <a:gd name="T50" fmla="*/ 8 w 568"/>
                <a:gd name="T51" fmla="*/ 104 h 536"/>
                <a:gd name="T52" fmla="*/ 40 w 568"/>
                <a:gd name="T53" fmla="*/ 56 h 536"/>
                <a:gd name="T54" fmla="*/ 96 w 568"/>
                <a:gd name="T55" fmla="*/ 16 h 536"/>
                <a:gd name="T56" fmla="*/ 152 w 568"/>
                <a:gd name="T57" fmla="*/ 0 h 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68" h="536">
                  <a:moveTo>
                    <a:pt x="152" y="0"/>
                  </a:moveTo>
                  <a:lnTo>
                    <a:pt x="216" y="8"/>
                  </a:lnTo>
                  <a:lnTo>
                    <a:pt x="264" y="32"/>
                  </a:lnTo>
                  <a:lnTo>
                    <a:pt x="296" y="72"/>
                  </a:lnTo>
                  <a:lnTo>
                    <a:pt x="328" y="120"/>
                  </a:lnTo>
                  <a:lnTo>
                    <a:pt x="368" y="240"/>
                  </a:lnTo>
                  <a:lnTo>
                    <a:pt x="376" y="368"/>
                  </a:lnTo>
                  <a:lnTo>
                    <a:pt x="448" y="368"/>
                  </a:lnTo>
                  <a:lnTo>
                    <a:pt x="552" y="344"/>
                  </a:lnTo>
                  <a:lnTo>
                    <a:pt x="568" y="424"/>
                  </a:lnTo>
                  <a:lnTo>
                    <a:pt x="560" y="448"/>
                  </a:lnTo>
                  <a:lnTo>
                    <a:pt x="544" y="472"/>
                  </a:lnTo>
                  <a:lnTo>
                    <a:pt x="480" y="488"/>
                  </a:lnTo>
                  <a:lnTo>
                    <a:pt x="328" y="488"/>
                  </a:lnTo>
                  <a:lnTo>
                    <a:pt x="152" y="488"/>
                  </a:lnTo>
                  <a:lnTo>
                    <a:pt x="112" y="504"/>
                  </a:lnTo>
                  <a:lnTo>
                    <a:pt x="88" y="536"/>
                  </a:lnTo>
                  <a:lnTo>
                    <a:pt x="40" y="536"/>
                  </a:lnTo>
                  <a:lnTo>
                    <a:pt x="40" y="432"/>
                  </a:lnTo>
                  <a:lnTo>
                    <a:pt x="48" y="416"/>
                  </a:lnTo>
                  <a:lnTo>
                    <a:pt x="64" y="400"/>
                  </a:lnTo>
                  <a:lnTo>
                    <a:pt x="56" y="336"/>
                  </a:lnTo>
                  <a:lnTo>
                    <a:pt x="32" y="288"/>
                  </a:lnTo>
                  <a:lnTo>
                    <a:pt x="8" y="232"/>
                  </a:lnTo>
                  <a:lnTo>
                    <a:pt x="0" y="176"/>
                  </a:lnTo>
                  <a:lnTo>
                    <a:pt x="8" y="104"/>
                  </a:lnTo>
                  <a:lnTo>
                    <a:pt x="40" y="56"/>
                  </a:lnTo>
                  <a:lnTo>
                    <a:pt x="96" y="16"/>
                  </a:lnTo>
                  <a:lnTo>
                    <a:pt x="15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5" name="Freeform 25"/>
            <p:cNvSpPr>
              <a:spLocks/>
            </p:cNvSpPr>
            <p:nvPr/>
          </p:nvSpPr>
          <p:spPr bwMode="auto">
            <a:xfrm>
              <a:off x="2495" y="2324"/>
              <a:ext cx="1097" cy="1000"/>
            </a:xfrm>
            <a:custGeom>
              <a:avLst/>
              <a:gdLst>
                <a:gd name="T0" fmla="*/ 969 w 1097"/>
                <a:gd name="T1" fmla="*/ 0 h 1000"/>
                <a:gd name="T2" fmla="*/ 993 w 1097"/>
                <a:gd name="T3" fmla="*/ 24 h 1000"/>
                <a:gd name="T4" fmla="*/ 1009 w 1097"/>
                <a:gd name="T5" fmla="*/ 48 h 1000"/>
                <a:gd name="T6" fmla="*/ 1025 w 1097"/>
                <a:gd name="T7" fmla="*/ 128 h 1000"/>
                <a:gd name="T8" fmla="*/ 1065 w 1097"/>
                <a:gd name="T9" fmla="*/ 280 h 1000"/>
                <a:gd name="T10" fmla="*/ 1089 w 1097"/>
                <a:gd name="T11" fmla="*/ 432 h 1000"/>
                <a:gd name="T12" fmla="*/ 1097 w 1097"/>
                <a:gd name="T13" fmla="*/ 600 h 1000"/>
                <a:gd name="T14" fmla="*/ 1089 w 1097"/>
                <a:gd name="T15" fmla="*/ 760 h 1000"/>
                <a:gd name="T16" fmla="*/ 1065 w 1097"/>
                <a:gd name="T17" fmla="*/ 880 h 1000"/>
                <a:gd name="T18" fmla="*/ 1057 w 1097"/>
                <a:gd name="T19" fmla="*/ 1000 h 1000"/>
                <a:gd name="T20" fmla="*/ 969 w 1097"/>
                <a:gd name="T21" fmla="*/ 960 h 1000"/>
                <a:gd name="T22" fmla="*/ 897 w 1097"/>
                <a:gd name="T23" fmla="*/ 912 h 1000"/>
                <a:gd name="T24" fmla="*/ 833 w 1097"/>
                <a:gd name="T25" fmla="*/ 856 h 1000"/>
                <a:gd name="T26" fmla="*/ 761 w 1097"/>
                <a:gd name="T27" fmla="*/ 792 h 1000"/>
                <a:gd name="T28" fmla="*/ 384 w 1097"/>
                <a:gd name="T29" fmla="*/ 496 h 1000"/>
                <a:gd name="T30" fmla="*/ 208 w 1097"/>
                <a:gd name="T31" fmla="*/ 352 h 1000"/>
                <a:gd name="T32" fmla="*/ 0 w 1097"/>
                <a:gd name="T33" fmla="*/ 216 h 1000"/>
                <a:gd name="T34" fmla="*/ 969 w 1097"/>
                <a:gd name="T35" fmla="*/ 0 h 1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97" h="1000">
                  <a:moveTo>
                    <a:pt x="969" y="0"/>
                  </a:moveTo>
                  <a:lnTo>
                    <a:pt x="993" y="24"/>
                  </a:lnTo>
                  <a:lnTo>
                    <a:pt x="1009" y="48"/>
                  </a:lnTo>
                  <a:lnTo>
                    <a:pt x="1025" y="128"/>
                  </a:lnTo>
                  <a:lnTo>
                    <a:pt x="1065" y="280"/>
                  </a:lnTo>
                  <a:lnTo>
                    <a:pt x="1089" y="432"/>
                  </a:lnTo>
                  <a:lnTo>
                    <a:pt x="1097" y="600"/>
                  </a:lnTo>
                  <a:lnTo>
                    <a:pt x="1089" y="760"/>
                  </a:lnTo>
                  <a:lnTo>
                    <a:pt x="1065" y="880"/>
                  </a:lnTo>
                  <a:lnTo>
                    <a:pt x="1057" y="1000"/>
                  </a:lnTo>
                  <a:lnTo>
                    <a:pt x="969" y="960"/>
                  </a:lnTo>
                  <a:lnTo>
                    <a:pt x="897" y="912"/>
                  </a:lnTo>
                  <a:lnTo>
                    <a:pt x="833" y="856"/>
                  </a:lnTo>
                  <a:lnTo>
                    <a:pt x="761" y="792"/>
                  </a:lnTo>
                  <a:lnTo>
                    <a:pt x="384" y="496"/>
                  </a:lnTo>
                  <a:lnTo>
                    <a:pt x="208" y="352"/>
                  </a:lnTo>
                  <a:lnTo>
                    <a:pt x="0" y="216"/>
                  </a:lnTo>
                  <a:lnTo>
                    <a:pt x="969"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6" name="Freeform 26"/>
            <p:cNvSpPr>
              <a:spLocks/>
            </p:cNvSpPr>
            <p:nvPr/>
          </p:nvSpPr>
          <p:spPr bwMode="auto">
            <a:xfrm>
              <a:off x="3816" y="2412"/>
              <a:ext cx="720" cy="272"/>
            </a:xfrm>
            <a:custGeom>
              <a:avLst/>
              <a:gdLst>
                <a:gd name="T0" fmla="*/ 144 w 720"/>
                <a:gd name="T1" fmla="*/ 0 h 272"/>
                <a:gd name="T2" fmla="*/ 216 w 720"/>
                <a:gd name="T3" fmla="*/ 8 h 272"/>
                <a:gd name="T4" fmla="*/ 272 w 720"/>
                <a:gd name="T5" fmla="*/ 32 h 272"/>
                <a:gd name="T6" fmla="*/ 384 w 720"/>
                <a:gd name="T7" fmla="*/ 88 h 272"/>
                <a:gd name="T8" fmla="*/ 496 w 720"/>
                <a:gd name="T9" fmla="*/ 152 h 272"/>
                <a:gd name="T10" fmla="*/ 624 w 720"/>
                <a:gd name="T11" fmla="*/ 176 h 272"/>
                <a:gd name="T12" fmla="*/ 648 w 720"/>
                <a:gd name="T13" fmla="*/ 168 h 272"/>
                <a:gd name="T14" fmla="*/ 672 w 720"/>
                <a:gd name="T15" fmla="*/ 152 h 272"/>
                <a:gd name="T16" fmla="*/ 720 w 720"/>
                <a:gd name="T17" fmla="*/ 120 h 272"/>
                <a:gd name="T18" fmla="*/ 720 w 720"/>
                <a:gd name="T19" fmla="*/ 144 h 272"/>
                <a:gd name="T20" fmla="*/ 656 w 720"/>
                <a:gd name="T21" fmla="*/ 216 h 272"/>
                <a:gd name="T22" fmla="*/ 624 w 720"/>
                <a:gd name="T23" fmla="*/ 248 h 272"/>
                <a:gd name="T24" fmla="*/ 584 w 720"/>
                <a:gd name="T25" fmla="*/ 272 h 272"/>
                <a:gd name="T26" fmla="*/ 80 w 720"/>
                <a:gd name="T27" fmla="*/ 96 h 272"/>
                <a:gd name="T28" fmla="*/ 48 w 720"/>
                <a:gd name="T29" fmla="*/ 112 h 272"/>
                <a:gd name="T30" fmla="*/ 24 w 720"/>
                <a:gd name="T31" fmla="*/ 144 h 272"/>
                <a:gd name="T32" fmla="*/ 0 w 720"/>
                <a:gd name="T33" fmla="*/ 144 h 272"/>
                <a:gd name="T34" fmla="*/ 56 w 720"/>
                <a:gd name="T35" fmla="*/ 48 h 272"/>
                <a:gd name="T36" fmla="*/ 96 w 720"/>
                <a:gd name="T37" fmla="*/ 16 h 272"/>
                <a:gd name="T38" fmla="*/ 144 w 720"/>
                <a:gd name="T39" fmla="*/ 0 h 2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0" h="272">
                  <a:moveTo>
                    <a:pt x="144" y="0"/>
                  </a:moveTo>
                  <a:lnTo>
                    <a:pt x="216" y="8"/>
                  </a:lnTo>
                  <a:lnTo>
                    <a:pt x="272" y="32"/>
                  </a:lnTo>
                  <a:lnTo>
                    <a:pt x="384" y="88"/>
                  </a:lnTo>
                  <a:lnTo>
                    <a:pt x="496" y="152"/>
                  </a:lnTo>
                  <a:lnTo>
                    <a:pt x="624" y="176"/>
                  </a:lnTo>
                  <a:lnTo>
                    <a:pt x="648" y="168"/>
                  </a:lnTo>
                  <a:lnTo>
                    <a:pt x="672" y="152"/>
                  </a:lnTo>
                  <a:lnTo>
                    <a:pt x="720" y="120"/>
                  </a:lnTo>
                  <a:lnTo>
                    <a:pt x="720" y="144"/>
                  </a:lnTo>
                  <a:lnTo>
                    <a:pt x="656" y="216"/>
                  </a:lnTo>
                  <a:lnTo>
                    <a:pt x="624" y="248"/>
                  </a:lnTo>
                  <a:lnTo>
                    <a:pt x="584" y="272"/>
                  </a:lnTo>
                  <a:lnTo>
                    <a:pt x="80" y="96"/>
                  </a:lnTo>
                  <a:lnTo>
                    <a:pt x="48" y="112"/>
                  </a:lnTo>
                  <a:lnTo>
                    <a:pt x="24" y="144"/>
                  </a:lnTo>
                  <a:lnTo>
                    <a:pt x="0" y="144"/>
                  </a:lnTo>
                  <a:lnTo>
                    <a:pt x="56" y="48"/>
                  </a:lnTo>
                  <a:lnTo>
                    <a:pt x="96" y="16"/>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7" name="Freeform 27"/>
            <p:cNvSpPr>
              <a:spLocks/>
            </p:cNvSpPr>
            <p:nvPr/>
          </p:nvSpPr>
          <p:spPr bwMode="auto">
            <a:xfrm>
              <a:off x="5128" y="2420"/>
              <a:ext cx="176" cy="280"/>
            </a:xfrm>
            <a:custGeom>
              <a:avLst/>
              <a:gdLst>
                <a:gd name="T0" fmla="*/ 0 w 176"/>
                <a:gd name="T1" fmla="*/ 0 h 280"/>
                <a:gd name="T2" fmla="*/ 40 w 176"/>
                <a:gd name="T3" fmla="*/ 0 h 280"/>
                <a:gd name="T4" fmla="*/ 96 w 176"/>
                <a:gd name="T5" fmla="*/ 32 h 280"/>
                <a:gd name="T6" fmla="*/ 136 w 176"/>
                <a:gd name="T7" fmla="*/ 72 h 280"/>
                <a:gd name="T8" fmla="*/ 168 w 176"/>
                <a:gd name="T9" fmla="*/ 120 h 280"/>
                <a:gd name="T10" fmla="*/ 176 w 176"/>
                <a:gd name="T11" fmla="*/ 176 h 280"/>
                <a:gd name="T12" fmla="*/ 152 w 176"/>
                <a:gd name="T13" fmla="*/ 248 h 280"/>
                <a:gd name="T14" fmla="*/ 128 w 176"/>
                <a:gd name="T15" fmla="*/ 272 h 280"/>
                <a:gd name="T16" fmla="*/ 96 w 176"/>
                <a:gd name="T17" fmla="*/ 280 h 280"/>
                <a:gd name="T18" fmla="*/ 48 w 176"/>
                <a:gd name="T19" fmla="*/ 264 h 280"/>
                <a:gd name="T20" fmla="*/ 16 w 176"/>
                <a:gd name="T21" fmla="*/ 224 h 280"/>
                <a:gd name="T22" fmla="*/ 0 w 176"/>
                <a:gd name="T23" fmla="*/ 168 h 280"/>
                <a:gd name="T24" fmla="*/ 0 w 176"/>
                <a:gd name="T25" fmla="*/ 104 h 280"/>
                <a:gd name="T26" fmla="*/ 0 w 176"/>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6" h="280">
                  <a:moveTo>
                    <a:pt x="0" y="0"/>
                  </a:moveTo>
                  <a:lnTo>
                    <a:pt x="40" y="0"/>
                  </a:lnTo>
                  <a:lnTo>
                    <a:pt x="96" y="32"/>
                  </a:lnTo>
                  <a:lnTo>
                    <a:pt x="136" y="72"/>
                  </a:lnTo>
                  <a:lnTo>
                    <a:pt x="168" y="120"/>
                  </a:lnTo>
                  <a:lnTo>
                    <a:pt x="176" y="176"/>
                  </a:lnTo>
                  <a:lnTo>
                    <a:pt x="152" y="248"/>
                  </a:lnTo>
                  <a:lnTo>
                    <a:pt x="128" y="272"/>
                  </a:lnTo>
                  <a:lnTo>
                    <a:pt x="96" y="280"/>
                  </a:lnTo>
                  <a:lnTo>
                    <a:pt x="48" y="264"/>
                  </a:lnTo>
                  <a:lnTo>
                    <a:pt x="16" y="224"/>
                  </a:lnTo>
                  <a:lnTo>
                    <a:pt x="0" y="168"/>
                  </a:lnTo>
                  <a:lnTo>
                    <a:pt x="0" y="104"/>
                  </a:lnTo>
                  <a:lnTo>
                    <a:pt x="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8" name="Freeform 28"/>
            <p:cNvSpPr>
              <a:spLocks/>
            </p:cNvSpPr>
            <p:nvPr/>
          </p:nvSpPr>
          <p:spPr bwMode="auto">
            <a:xfrm>
              <a:off x="1183" y="2428"/>
              <a:ext cx="312" cy="264"/>
            </a:xfrm>
            <a:custGeom>
              <a:avLst/>
              <a:gdLst>
                <a:gd name="T0" fmla="*/ 128 w 312"/>
                <a:gd name="T1" fmla="*/ 0 h 264"/>
                <a:gd name="T2" fmla="*/ 192 w 312"/>
                <a:gd name="T3" fmla="*/ 8 h 264"/>
                <a:gd name="T4" fmla="*/ 248 w 312"/>
                <a:gd name="T5" fmla="*/ 32 h 264"/>
                <a:gd name="T6" fmla="*/ 296 w 312"/>
                <a:gd name="T7" fmla="*/ 72 h 264"/>
                <a:gd name="T8" fmla="*/ 312 w 312"/>
                <a:gd name="T9" fmla="*/ 128 h 264"/>
                <a:gd name="T10" fmla="*/ 304 w 312"/>
                <a:gd name="T11" fmla="*/ 176 h 264"/>
                <a:gd name="T12" fmla="*/ 280 w 312"/>
                <a:gd name="T13" fmla="*/ 224 h 264"/>
                <a:gd name="T14" fmla="*/ 240 w 312"/>
                <a:gd name="T15" fmla="*/ 256 h 264"/>
                <a:gd name="T16" fmla="*/ 192 w 312"/>
                <a:gd name="T17" fmla="*/ 264 h 264"/>
                <a:gd name="T18" fmla="*/ 120 w 312"/>
                <a:gd name="T19" fmla="*/ 256 h 264"/>
                <a:gd name="T20" fmla="*/ 64 w 312"/>
                <a:gd name="T21" fmla="*/ 232 h 264"/>
                <a:gd name="T22" fmla="*/ 16 w 312"/>
                <a:gd name="T23" fmla="*/ 184 h 264"/>
                <a:gd name="T24" fmla="*/ 0 w 312"/>
                <a:gd name="T25" fmla="*/ 128 h 264"/>
                <a:gd name="T26" fmla="*/ 8 w 312"/>
                <a:gd name="T27" fmla="*/ 80 h 264"/>
                <a:gd name="T28" fmla="*/ 40 w 312"/>
                <a:gd name="T29" fmla="*/ 40 h 264"/>
                <a:gd name="T30" fmla="*/ 80 w 312"/>
                <a:gd name="T31" fmla="*/ 8 h 264"/>
                <a:gd name="T32" fmla="*/ 128 w 312"/>
                <a:gd name="T33" fmla="*/ 0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2" h="264">
                  <a:moveTo>
                    <a:pt x="128" y="0"/>
                  </a:moveTo>
                  <a:lnTo>
                    <a:pt x="192" y="8"/>
                  </a:lnTo>
                  <a:lnTo>
                    <a:pt x="248" y="32"/>
                  </a:lnTo>
                  <a:lnTo>
                    <a:pt x="296" y="72"/>
                  </a:lnTo>
                  <a:lnTo>
                    <a:pt x="312" y="128"/>
                  </a:lnTo>
                  <a:lnTo>
                    <a:pt x="304" y="176"/>
                  </a:lnTo>
                  <a:lnTo>
                    <a:pt x="280" y="224"/>
                  </a:lnTo>
                  <a:lnTo>
                    <a:pt x="240" y="256"/>
                  </a:lnTo>
                  <a:lnTo>
                    <a:pt x="192" y="264"/>
                  </a:lnTo>
                  <a:lnTo>
                    <a:pt x="120" y="256"/>
                  </a:lnTo>
                  <a:lnTo>
                    <a:pt x="64" y="232"/>
                  </a:lnTo>
                  <a:lnTo>
                    <a:pt x="16" y="184"/>
                  </a:lnTo>
                  <a:lnTo>
                    <a:pt x="0" y="128"/>
                  </a:lnTo>
                  <a:lnTo>
                    <a:pt x="8" y="80"/>
                  </a:lnTo>
                  <a:lnTo>
                    <a:pt x="40" y="40"/>
                  </a:lnTo>
                  <a:lnTo>
                    <a:pt x="80" y="8"/>
                  </a:lnTo>
                  <a:lnTo>
                    <a:pt x="12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09" name="Freeform 29"/>
            <p:cNvSpPr>
              <a:spLocks/>
            </p:cNvSpPr>
            <p:nvPr/>
          </p:nvSpPr>
          <p:spPr bwMode="auto">
            <a:xfrm>
              <a:off x="1471" y="2612"/>
              <a:ext cx="856" cy="1312"/>
            </a:xfrm>
            <a:custGeom>
              <a:avLst/>
              <a:gdLst>
                <a:gd name="T0" fmla="*/ 856 w 856"/>
                <a:gd name="T1" fmla="*/ 0 h 1312"/>
                <a:gd name="T2" fmla="*/ 856 w 856"/>
                <a:gd name="T3" fmla="*/ 1312 h 1312"/>
                <a:gd name="T4" fmla="*/ 592 w 856"/>
                <a:gd name="T5" fmla="*/ 1136 h 1312"/>
                <a:gd name="T6" fmla="*/ 376 w 856"/>
                <a:gd name="T7" fmla="*/ 968 h 1312"/>
                <a:gd name="T8" fmla="*/ 272 w 856"/>
                <a:gd name="T9" fmla="*/ 872 h 1312"/>
                <a:gd name="T10" fmla="*/ 184 w 856"/>
                <a:gd name="T11" fmla="*/ 776 h 1312"/>
                <a:gd name="T12" fmla="*/ 0 w 856"/>
                <a:gd name="T13" fmla="*/ 520 h 1312"/>
                <a:gd name="T14" fmla="*/ 856 w 856"/>
                <a:gd name="T15" fmla="*/ 0 h 1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6" h="1312">
                  <a:moveTo>
                    <a:pt x="856" y="0"/>
                  </a:moveTo>
                  <a:lnTo>
                    <a:pt x="856" y="1312"/>
                  </a:lnTo>
                  <a:lnTo>
                    <a:pt x="592" y="1136"/>
                  </a:lnTo>
                  <a:lnTo>
                    <a:pt x="376" y="968"/>
                  </a:lnTo>
                  <a:lnTo>
                    <a:pt x="272" y="872"/>
                  </a:lnTo>
                  <a:lnTo>
                    <a:pt x="184" y="776"/>
                  </a:lnTo>
                  <a:lnTo>
                    <a:pt x="0" y="520"/>
                  </a:lnTo>
                  <a:lnTo>
                    <a:pt x="85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10" name="Freeform 30"/>
            <p:cNvSpPr>
              <a:spLocks/>
            </p:cNvSpPr>
            <p:nvPr/>
          </p:nvSpPr>
          <p:spPr bwMode="auto">
            <a:xfrm>
              <a:off x="2463" y="2636"/>
              <a:ext cx="1057" cy="1472"/>
            </a:xfrm>
            <a:custGeom>
              <a:avLst/>
              <a:gdLst>
                <a:gd name="T0" fmla="*/ 0 w 1057"/>
                <a:gd name="T1" fmla="*/ 0 h 1472"/>
                <a:gd name="T2" fmla="*/ 128 w 1057"/>
                <a:gd name="T3" fmla="*/ 120 h 1472"/>
                <a:gd name="T4" fmla="*/ 256 w 1057"/>
                <a:gd name="T5" fmla="*/ 224 h 1472"/>
                <a:gd name="T6" fmla="*/ 528 w 1057"/>
                <a:gd name="T7" fmla="*/ 416 h 1472"/>
                <a:gd name="T8" fmla="*/ 696 w 1057"/>
                <a:gd name="T9" fmla="*/ 552 h 1472"/>
                <a:gd name="T10" fmla="*/ 873 w 1057"/>
                <a:gd name="T11" fmla="*/ 696 h 1472"/>
                <a:gd name="T12" fmla="*/ 1001 w 1057"/>
                <a:gd name="T13" fmla="*/ 792 h 1472"/>
                <a:gd name="T14" fmla="*/ 1033 w 1057"/>
                <a:gd name="T15" fmla="*/ 816 h 1472"/>
                <a:gd name="T16" fmla="*/ 1049 w 1057"/>
                <a:gd name="T17" fmla="*/ 824 h 1472"/>
                <a:gd name="T18" fmla="*/ 1057 w 1057"/>
                <a:gd name="T19" fmla="*/ 840 h 1472"/>
                <a:gd name="T20" fmla="*/ 1049 w 1057"/>
                <a:gd name="T21" fmla="*/ 888 h 1472"/>
                <a:gd name="T22" fmla="*/ 1033 w 1057"/>
                <a:gd name="T23" fmla="*/ 928 h 1472"/>
                <a:gd name="T24" fmla="*/ 993 w 1057"/>
                <a:gd name="T25" fmla="*/ 1016 h 1472"/>
                <a:gd name="T26" fmla="*/ 937 w 1057"/>
                <a:gd name="T27" fmla="*/ 1144 h 1472"/>
                <a:gd name="T28" fmla="*/ 881 w 1057"/>
                <a:gd name="T29" fmla="*/ 1248 h 1472"/>
                <a:gd name="T30" fmla="*/ 752 w 1057"/>
                <a:gd name="T31" fmla="*/ 1472 h 1472"/>
                <a:gd name="T32" fmla="*/ 608 w 1057"/>
                <a:gd name="T33" fmla="*/ 1472 h 1472"/>
                <a:gd name="T34" fmla="*/ 440 w 1057"/>
                <a:gd name="T35" fmla="*/ 1464 h 1472"/>
                <a:gd name="T36" fmla="*/ 296 w 1057"/>
                <a:gd name="T37" fmla="*/ 1432 h 1472"/>
                <a:gd name="T38" fmla="*/ 152 w 1057"/>
                <a:gd name="T39" fmla="*/ 1392 h 1472"/>
                <a:gd name="T40" fmla="*/ 0 w 1057"/>
                <a:gd name="T41" fmla="*/ 1328 h 1472"/>
                <a:gd name="T42" fmla="*/ 0 w 1057"/>
                <a:gd name="T43" fmla="*/ 0 h 14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57" h="1472">
                  <a:moveTo>
                    <a:pt x="0" y="0"/>
                  </a:moveTo>
                  <a:lnTo>
                    <a:pt x="128" y="120"/>
                  </a:lnTo>
                  <a:lnTo>
                    <a:pt x="256" y="224"/>
                  </a:lnTo>
                  <a:lnTo>
                    <a:pt x="528" y="416"/>
                  </a:lnTo>
                  <a:lnTo>
                    <a:pt x="696" y="552"/>
                  </a:lnTo>
                  <a:lnTo>
                    <a:pt x="873" y="696"/>
                  </a:lnTo>
                  <a:lnTo>
                    <a:pt x="1001" y="792"/>
                  </a:lnTo>
                  <a:lnTo>
                    <a:pt x="1033" y="816"/>
                  </a:lnTo>
                  <a:lnTo>
                    <a:pt x="1049" y="824"/>
                  </a:lnTo>
                  <a:lnTo>
                    <a:pt x="1057" y="840"/>
                  </a:lnTo>
                  <a:lnTo>
                    <a:pt x="1049" y="888"/>
                  </a:lnTo>
                  <a:lnTo>
                    <a:pt x="1033" y="928"/>
                  </a:lnTo>
                  <a:lnTo>
                    <a:pt x="993" y="1016"/>
                  </a:lnTo>
                  <a:lnTo>
                    <a:pt x="937" y="1144"/>
                  </a:lnTo>
                  <a:lnTo>
                    <a:pt x="881" y="1248"/>
                  </a:lnTo>
                  <a:lnTo>
                    <a:pt x="752" y="1472"/>
                  </a:lnTo>
                  <a:lnTo>
                    <a:pt x="608" y="1472"/>
                  </a:lnTo>
                  <a:lnTo>
                    <a:pt x="440" y="1464"/>
                  </a:lnTo>
                  <a:lnTo>
                    <a:pt x="296" y="1432"/>
                  </a:lnTo>
                  <a:lnTo>
                    <a:pt x="152" y="1392"/>
                  </a:lnTo>
                  <a:lnTo>
                    <a:pt x="0" y="1328"/>
                  </a:lnTo>
                  <a:lnTo>
                    <a:pt x="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11" name="Freeform 31"/>
            <p:cNvSpPr>
              <a:spLocks/>
            </p:cNvSpPr>
            <p:nvPr/>
          </p:nvSpPr>
          <p:spPr bwMode="auto">
            <a:xfrm>
              <a:off x="3800" y="2772"/>
              <a:ext cx="536" cy="312"/>
            </a:xfrm>
            <a:custGeom>
              <a:avLst/>
              <a:gdLst>
                <a:gd name="T0" fmla="*/ 144 w 536"/>
                <a:gd name="T1" fmla="*/ 0 h 312"/>
                <a:gd name="T2" fmla="*/ 200 w 536"/>
                <a:gd name="T3" fmla="*/ 8 h 312"/>
                <a:gd name="T4" fmla="*/ 240 w 536"/>
                <a:gd name="T5" fmla="*/ 40 h 312"/>
                <a:gd name="T6" fmla="*/ 312 w 536"/>
                <a:gd name="T7" fmla="*/ 120 h 312"/>
                <a:gd name="T8" fmla="*/ 344 w 536"/>
                <a:gd name="T9" fmla="*/ 168 h 312"/>
                <a:gd name="T10" fmla="*/ 384 w 536"/>
                <a:gd name="T11" fmla="*/ 200 h 312"/>
                <a:gd name="T12" fmla="*/ 424 w 536"/>
                <a:gd name="T13" fmla="*/ 232 h 312"/>
                <a:gd name="T14" fmla="*/ 480 w 536"/>
                <a:gd name="T15" fmla="*/ 240 h 312"/>
                <a:gd name="T16" fmla="*/ 536 w 536"/>
                <a:gd name="T17" fmla="*/ 224 h 312"/>
                <a:gd name="T18" fmla="*/ 504 w 536"/>
                <a:gd name="T19" fmla="*/ 264 h 312"/>
                <a:gd name="T20" fmla="*/ 472 w 536"/>
                <a:gd name="T21" fmla="*/ 288 h 312"/>
                <a:gd name="T22" fmla="*/ 384 w 536"/>
                <a:gd name="T23" fmla="*/ 312 h 312"/>
                <a:gd name="T24" fmla="*/ 336 w 536"/>
                <a:gd name="T25" fmla="*/ 304 h 312"/>
                <a:gd name="T26" fmla="*/ 296 w 536"/>
                <a:gd name="T27" fmla="*/ 280 h 312"/>
                <a:gd name="T28" fmla="*/ 232 w 536"/>
                <a:gd name="T29" fmla="*/ 200 h 312"/>
                <a:gd name="T30" fmla="*/ 168 w 536"/>
                <a:gd name="T31" fmla="*/ 120 h 312"/>
                <a:gd name="T32" fmla="*/ 128 w 536"/>
                <a:gd name="T33" fmla="*/ 88 h 312"/>
                <a:gd name="T34" fmla="*/ 80 w 536"/>
                <a:gd name="T35" fmla="*/ 80 h 312"/>
                <a:gd name="T36" fmla="*/ 0 w 536"/>
                <a:gd name="T37" fmla="*/ 104 h 312"/>
                <a:gd name="T38" fmla="*/ 64 w 536"/>
                <a:gd name="T39" fmla="*/ 32 h 312"/>
                <a:gd name="T40" fmla="*/ 96 w 536"/>
                <a:gd name="T41" fmla="*/ 8 h 312"/>
                <a:gd name="T42" fmla="*/ 144 w 536"/>
                <a:gd name="T43" fmla="*/ 0 h 3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6" h="312">
                  <a:moveTo>
                    <a:pt x="144" y="0"/>
                  </a:moveTo>
                  <a:lnTo>
                    <a:pt x="200" y="8"/>
                  </a:lnTo>
                  <a:lnTo>
                    <a:pt x="240" y="40"/>
                  </a:lnTo>
                  <a:lnTo>
                    <a:pt x="312" y="120"/>
                  </a:lnTo>
                  <a:lnTo>
                    <a:pt x="344" y="168"/>
                  </a:lnTo>
                  <a:lnTo>
                    <a:pt x="384" y="200"/>
                  </a:lnTo>
                  <a:lnTo>
                    <a:pt x="424" y="232"/>
                  </a:lnTo>
                  <a:lnTo>
                    <a:pt x="480" y="240"/>
                  </a:lnTo>
                  <a:lnTo>
                    <a:pt x="536" y="224"/>
                  </a:lnTo>
                  <a:lnTo>
                    <a:pt x="504" y="264"/>
                  </a:lnTo>
                  <a:lnTo>
                    <a:pt x="472" y="288"/>
                  </a:lnTo>
                  <a:lnTo>
                    <a:pt x="384" y="312"/>
                  </a:lnTo>
                  <a:lnTo>
                    <a:pt x="336" y="304"/>
                  </a:lnTo>
                  <a:lnTo>
                    <a:pt x="296" y="280"/>
                  </a:lnTo>
                  <a:lnTo>
                    <a:pt x="232" y="200"/>
                  </a:lnTo>
                  <a:lnTo>
                    <a:pt x="168" y="120"/>
                  </a:lnTo>
                  <a:lnTo>
                    <a:pt x="128" y="88"/>
                  </a:lnTo>
                  <a:lnTo>
                    <a:pt x="80" y="80"/>
                  </a:lnTo>
                  <a:lnTo>
                    <a:pt x="0" y="104"/>
                  </a:lnTo>
                  <a:lnTo>
                    <a:pt x="64" y="32"/>
                  </a:lnTo>
                  <a:lnTo>
                    <a:pt x="96" y="8"/>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12" name="Freeform 32"/>
            <p:cNvSpPr>
              <a:spLocks/>
            </p:cNvSpPr>
            <p:nvPr/>
          </p:nvSpPr>
          <p:spPr bwMode="auto">
            <a:xfrm>
              <a:off x="4712" y="2900"/>
              <a:ext cx="432" cy="472"/>
            </a:xfrm>
            <a:custGeom>
              <a:avLst/>
              <a:gdLst>
                <a:gd name="T0" fmla="*/ 208 w 432"/>
                <a:gd name="T1" fmla="*/ 0 h 472"/>
                <a:gd name="T2" fmla="*/ 248 w 432"/>
                <a:gd name="T3" fmla="*/ 8 h 472"/>
                <a:gd name="T4" fmla="*/ 248 w 432"/>
                <a:gd name="T5" fmla="*/ 40 h 472"/>
                <a:gd name="T6" fmla="*/ 200 w 432"/>
                <a:gd name="T7" fmla="*/ 120 h 472"/>
                <a:gd name="T8" fmla="*/ 144 w 432"/>
                <a:gd name="T9" fmla="*/ 96 h 472"/>
                <a:gd name="T10" fmla="*/ 112 w 432"/>
                <a:gd name="T11" fmla="*/ 104 h 472"/>
                <a:gd name="T12" fmla="*/ 88 w 432"/>
                <a:gd name="T13" fmla="*/ 128 h 472"/>
                <a:gd name="T14" fmla="*/ 72 w 432"/>
                <a:gd name="T15" fmla="*/ 160 h 472"/>
                <a:gd name="T16" fmla="*/ 64 w 432"/>
                <a:gd name="T17" fmla="*/ 200 h 472"/>
                <a:gd name="T18" fmla="*/ 80 w 432"/>
                <a:gd name="T19" fmla="*/ 264 h 472"/>
                <a:gd name="T20" fmla="*/ 136 w 432"/>
                <a:gd name="T21" fmla="*/ 288 h 472"/>
                <a:gd name="T22" fmla="*/ 176 w 432"/>
                <a:gd name="T23" fmla="*/ 280 h 472"/>
                <a:gd name="T24" fmla="*/ 200 w 432"/>
                <a:gd name="T25" fmla="*/ 256 h 472"/>
                <a:gd name="T26" fmla="*/ 248 w 432"/>
                <a:gd name="T27" fmla="*/ 184 h 472"/>
                <a:gd name="T28" fmla="*/ 288 w 432"/>
                <a:gd name="T29" fmla="*/ 112 h 472"/>
                <a:gd name="T30" fmla="*/ 320 w 432"/>
                <a:gd name="T31" fmla="*/ 88 h 472"/>
                <a:gd name="T32" fmla="*/ 360 w 432"/>
                <a:gd name="T33" fmla="*/ 80 h 472"/>
                <a:gd name="T34" fmla="*/ 408 w 432"/>
                <a:gd name="T35" fmla="*/ 112 h 472"/>
                <a:gd name="T36" fmla="*/ 424 w 432"/>
                <a:gd name="T37" fmla="*/ 136 h 472"/>
                <a:gd name="T38" fmla="*/ 432 w 432"/>
                <a:gd name="T39" fmla="*/ 168 h 472"/>
                <a:gd name="T40" fmla="*/ 416 w 432"/>
                <a:gd name="T41" fmla="*/ 264 h 472"/>
                <a:gd name="T42" fmla="*/ 384 w 432"/>
                <a:gd name="T43" fmla="*/ 344 h 472"/>
                <a:gd name="T44" fmla="*/ 328 w 432"/>
                <a:gd name="T45" fmla="*/ 408 h 472"/>
                <a:gd name="T46" fmla="*/ 256 w 432"/>
                <a:gd name="T47" fmla="*/ 472 h 472"/>
                <a:gd name="T48" fmla="*/ 200 w 432"/>
                <a:gd name="T49" fmla="*/ 472 h 472"/>
                <a:gd name="T50" fmla="*/ 216 w 432"/>
                <a:gd name="T51" fmla="*/ 440 h 472"/>
                <a:gd name="T52" fmla="*/ 240 w 432"/>
                <a:gd name="T53" fmla="*/ 416 h 472"/>
                <a:gd name="T54" fmla="*/ 296 w 432"/>
                <a:gd name="T55" fmla="*/ 384 h 472"/>
                <a:gd name="T56" fmla="*/ 344 w 432"/>
                <a:gd name="T57" fmla="*/ 344 h 472"/>
                <a:gd name="T58" fmla="*/ 360 w 432"/>
                <a:gd name="T59" fmla="*/ 320 h 472"/>
                <a:gd name="T60" fmla="*/ 368 w 432"/>
                <a:gd name="T61" fmla="*/ 288 h 472"/>
                <a:gd name="T62" fmla="*/ 352 w 432"/>
                <a:gd name="T63" fmla="*/ 232 h 472"/>
                <a:gd name="T64" fmla="*/ 304 w 432"/>
                <a:gd name="T65" fmla="*/ 208 h 472"/>
                <a:gd name="T66" fmla="*/ 272 w 432"/>
                <a:gd name="T67" fmla="*/ 216 h 472"/>
                <a:gd name="T68" fmla="*/ 240 w 432"/>
                <a:gd name="T69" fmla="*/ 240 h 472"/>
                <a:gd name="T70" fmla="*/ 192 w 432"/>
                <a:gd name="T71" fmla="*/ 312 h 472"/>
                <a:gd name="T72" fmla="*/ 152 w 432"/>
                <a:gd name="T73" fmla="*/ 384 h 472"/>
                <a:gd name="T74" fmla="*/ 120 w 432"/>
                <a:gd name="T75" fmla="*/ 408 h 472"/>
                <a:gd name="T76" fmla="*/ 80 w 432"/>
                <a:gd name="T77" fmla="*/ 416 h 472"/>
                <a:gd name="T78" fmla="*/ 48 w 432"/>
                <a:gd name="T79" fmla="*/ 408 h 472"/>
                <a:gd name="T80" fmla="*/ 24 w 432"/>
                <a:gd name="T81" fmla="*/ 384 h 472"/>
                <a:gd name="T82" fmla="*/ 8 w 432"/>
                <a:gd name="T83" fmla="*/ 360 h 472"/>
                <a:gd name="T84" fmla="*/ 0 w 432"/>
                <a:gd name="T85" fmla="*/ 320 h 472"/>
                <a:gd name="T86" fmla="*/ 8 w 432"/>
                <a:gd name="T87" fmla="*/ 256 h 472"/>
                <a:gd name="T88" fmla="*/ 32 w 432"/>
                <a:gd name="T89" fmla="*/ 200 h 472"/>
                <a:gd name="T90" fmla="*/ 104 w 432"/>
                <a:gd name="T91" fmla="*/ 88 h 472"/>
                <a:gd name="T92" fmla="*/ 152 w 432"/>
                <a:gd name="T93" fmla="*/ 32 h 472"/>
                <a:gd name="T94" fmla="*/ 176 w 432"/>
                <a:gd name="T95" fmla="*/ 8 h 472"/>
                <a:gd name="T96" fmla="*/ 208 w 432"/>
                <a:gd name="T97" fmla="*/ 0 h 4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2" h="472">
                  <a:moveTo>
                    <a:pt x="208" y="0"/>
                  </a:moveTo>
                  <a:lnTo>
                    <a:pt x="248" y="8"/>
                  </a:lnTo>
                  <a:lnTo>
                    <a:pt x="248" y="40"/>
                  </a:lnTo>
                  <a:lnTo>
                    <a:pt x="200" y="120"/>
                  </a:lnTo>
                  <a:lnTo>
                    <a:pt x="144" y="96"/>
                  </a:lnTo>
                  <a:lnTo>
                    <a:pt x="112" y="104"/>
                  </a:lnTo>
                  <a:lnTo>
                    <a:pt x="88" y="128"/>
                  </a:lnTo>
                  <a:lnTo>
                    <a:pt x="72" y="160"/>
                  </a:lnTo>
                  <a:lnTo>
                    <a:pt x="64" y="200"/>
                  </a:lnTo>
                  <a:lnTo>
                    <a:pt x="80" y="264"/>
                  </a:lnTo>
                  <a:lnTo>
                    <a:pt x="136" y="288"/>
                  </a:lnTo>
                  <a:lnTo>
                    <a:pt x="176" y="280"/>
                  </a:lnTo>
                  <a:lnTo>
                    <a:pt x="200" y="256"/>
                  </a:lnTo>
                  <a:lnTo>
                    <a:pt x="248" y="184"/>
                  </a:lnTo>
                  <a:lnTo>
                    <a:pt x="288" y="112"/>
                  </a:lnTo>
                  <a:lnTo>
                    <a:pt x="320" y="88"/>
                  </a:lnTo>
                  <a:lnTo>
                    <a:pt x="360" y="80"/>
                  </a:lnTo>
                  <a:lnTo>
                    <a:pt x="408" y="112"/>
                  </a:lnTo>
                  <a:lnTo>
                    <a:pt x="424" y="136"/>
                  </a:lnTo>
                  <a:lnTo>
                    <a:pt x="432" y="168"/>
                  </a:lnTo>
                  <a:lnTo>
                    <a:pt x="416" y="264"/>
                  </a:lnTo>
                  <a:lnTo>
                    <a:pt x="384" y="344"/>
                  </a:lnTo>
                  <a:lnTo>
                    <a:pt x="328" y="408"/>
                  </a:lnTo>
                  <a:lnTo>
                    <a:pt x="256" y="472"/>
                  </a:lnTo>
                  <a:lnTo>
                    <a:pt x="200" y="472"/>
                  </a:lnTo>
                  <a:lnTo>
                    <a:pt x="216" y="440"/>
                  </a:lnTo>
                  <a:lnTo>
                    <a:pt x="240" y="416"/>
                  </a:lnTo>
                  <a:lnTo>
                    <a:pt x="296" y="384"/>
                  </a:lnTo>
                  <a:lnTo>
                    <a:pt x="344" y="344"/>
                  </a:lnTo>
                  <a:lnTo>
                    <a:pt x="360" y="320"/>
                  </a:lnTo>
                  <a:lnTo>
                    <a:pt x="368" y="288"/>
                  </a:lnTo>
                  <a:lnTo>
                    <a:pt x="352" y="232"/>
                  </a:lnTo>
                  <a:lnTo>
                    <a:pt x="304" y="208"/>
                  </a:lnTo>
                  <a:lnTo>
                    <a:pt x="272" y="216"/>
                  </a:lnTo>
                  <a:lnTo>
                    <a:pt x="240" y="240"/>
                  </a:lnTo>
                  <a:lnTo>
                    <a:pt x="192" y="312"/>
                  </a:lnTo>
                  <a:lnTo>
                    <a:pt x="152" y="384"/>
                  </a:lnTo>
                  <a:lnTo>
                    <a:pt x="120" y="408"/>
                  </a:lnTo>
                  <a:lnTo>
                    <a:pt x="80" y="416"/>
                  </a:lnTo>
                  <a:lnTo>
                    <a:pt x="48" y="408"/>
                  </a:lnTo>
                  <a:lnTo>
                    <a:pt x="24" y="384"/>
                  </a:lnTo>
                  <a:lnTo>
                    <a:pt x="8" y="360"/>
                  </a:lnTo>
                  <a:lnTo>
                    <a:pt x="0" y="320"/>
                  </a:lnTo>
                  <a:lnTo>
                    <a:pt x="8" y="256"/>
                  </a:lnTo>
                  <a:lnTo>
                    <a:pt x="32" y="200"/>
                  </a:lnTo>
                  <a:lnTo>
                    <a:pt x="104" y="88"/>
                  </a:lnTo>
                  <a:lnTo>
                    <a:pt x="152" y="32"/>
                  </a:lnTo>
                  <a:lnTo>
                    <a:pt x="176" y="8"/>
                  </a:lnTo>
                  <a:lnTo>
                    <a:pt x="20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13" name="Freeform 33"/>
            <p:cNvSpPr>
              <a:spLocks/>
            </p:cNvSpPr>
            <p:nvPr/>
          </p:nvSpPr>
          <p:spPr bwMode="auto">
            <a:xfrm>
              <a:off x="4520" y="3300"/>
              <a:ext cx="360" cy="320"/>
            </a:xfrm>
            <a:custGeom>
              <a:avLst/>
              <a:gdLst>
                <a:gd name="T0" fmla="*/ 80 w 360"/>
                <a:gd name="T1" fmla="*/ 0 h 320"/>
                <a:gd name="T2" fmla="*/ 208 w 360"/>
                <a:gd name="T3" fmla="*/ 136 h 320"/>
                <a:gd name="T4" fmla="*/ 272 w 360"/>
                <a:gd name="T5" fmla="*/ 192 h 320"/>
                <a:gd name="T6" fmla="*/ 312 w 360"/>
                <a:gd name="T7" fmla="*/ 200 h 320"/>
                <a:gd name="T8" fmla="*/ 360 w 360"/>
                <a:gd name="T9" fmla="*/ 208 h 320"/>
                <a:gd name="T10" fmla="*/ 264 w 360"/>
                <a:gd name="T11" fmla="*/ 320 h 320"/>
                <a:gd name="T12" fmla="*/ 200 w 360"/>
                <a:gd name="T13" fmla="*/ 248 h 320"/>
                <a:gd name="T14" fmla="*/ 136 w 360"/>
                <a:gd name="T15" fmla="*/ 200 h 320"/>
                <a:gd name="T16" fmla="*/ 0 w 360"/>
                <a:gd name="T17" fmla="*/ 88 h 320"/>
                <a:gd name="T18" fmla="*/ 80 w 360"/>
                <a:gd name="T19" fmla="*/ 0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0" h="320">
                  <a:moveTo>
                    <a:pt x="80" y="0"/>
                  </a:moveTo>
                  <a:lnTo>
                    <a:pt x="208" y="136"/>
                  </a:lnTo>
                  <a:lnTo>
                    <a:pt x="272" y="192"/>
                  </a:lnTo>
                  <a:lnTo>
                    <a:pt x="312" y="200"/>
                  </a:lnTo>
                  <a:lnTo>
                    <a:pt x="360" y="208"/>
                  </a:lnTo>
                  <a:lnTo>
                    <a:pt x="264" y="320"/>
                  </a:lnTo>
                  <a:lnTo>
                    <a:pt x="200" y="248"/>
                  </a:lnTo>
                  <a:lnTo>
                    <a:pt x="136" y="200"/>
                  </a:lnTo>
                  <a:lnTo>
                    <a:pt x="0" y="88"/>
                  </a:lnTo>
                  <a:lnTo>
                    <a:pt x="8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14" name="Freeform 34"/>
            <p:cNvSpPr>
              <a:spLocks/>
            </p:cNvSpPr>
            <p:nvPr/>
          </p:nvSpPr>
          <p:spPr bwMode="auto">
            <a:xfrm>
              <a:off x="4184" y="3540"/>
              <a:ext cx="480" cy="408"/>
            </a:xfrm>
            <a:custGeom>
              <a:avLst/>
              <a:gdLst>
                <a:gd name="T0" fmla="*/ 176 w 480"/>
                <a:gd name="T1" fmla="*/ 0 h 408"/>
                <a:gd name="T2" fmla="*/ 224 w 480"/>
                <a:gd name="T3" fmla="*/ 8 h 408"/>
                <a:gd name="T4" fmla="*/ 264 w 480"/>
                <a:gd name="T5" fmla="*/ 32 h 408"/>
                <a:gd name="T6" fmla="*/ 328 w 480"/>
                <a:gd name="T7" fmla="*/ 104 h 408"/>
                <a:gd name="T8" fmla="*/ 352 w 480"/>
                <a:gd name="T9" fmla="*/ 160 h 408"/>
                <a:gd name="T10" fmla="*/ 368 w 480"/>
                <a:gd name="T11" fmla="*/ 184 h 408"/>
                <a:gd name="T12" fmla="*/ 392 w 480"/>
                <a:gd name="T13" fmla="*/ 192 h 408"/>
                <a:gd name="T14" fmla="*/ 416 w 480"/>
                <a:gd name="T15" fmla="*/ 184 h 408"/>
                <a:gd name="T16" fmla="*/ 440 w 480"/>
                <a:gd name="T17" fmla="*/ 168 h 408"/>
                <a:gd name="T18" fmla="*/ 480 w 480"/>
                <a:gd name="T19" fmla="*/ 128 h 408"/>
                <a:gd name="T20" fmla="*/ 480 w 480"/>
                <a:gd name="T21" fmla="*/ 160 h 408"/>
                <a:gd name="T22" fmla="*/ 400 w 480"/>
                <a:gd name="T23" fmla="*/ 240 h 408"/>
                <a:gd name="T24" fmla="*/ 448 w 480"/>
                <a:gd name="T25" fmla="*/ 288 h 408"/>
                <a:gd name="T26" fmla="*/ 400 w 480"/>
                <a:gd name="T27" fmla="*/ 328 h 408"/>
                <a:gd name="T28" fmla="*/ 352 w 480"/>
                <a:gd name="T29" fmla="*/ 368 h 408"/>
                <a:gd name="T30" fmla="*/ 312 w 480"/>
                <a:gd name="T31" fmla="*/ 312 h 408"/>
                <a:gd name="T32" fmla="*/ 240 w 480"/>
                <a:gd name="T33" fmla="*/ 352 h 408"/>
                <a:gd name="T34" fmla="*/ 184 w 480"/>
                <a:gd name="T35" fmla="*/ 408 h 408"/>
                <a:gd name="T36" fmla="*/ 184 w 480"/>
                <a:gd name="T37" fmla="*/ 368 h 408"/>
                <a:gd name="T38" fmla="*/ 248 w 480"/>
                <a:gd name="T39" fmla="*/ 328 h 408"/>
                <a:gd name="T40" fmla="*/ 280 w 480"/>
                <a:gd name="T41" fmla="*/ 312 h 408"/>
                <a:gd name="T42" fmla="*/ 288 w 480"/>
                <a:gd name="T43" fmla="*/ 280 h 408"/>
                <a:gd name="T44" fmla="*/ 280 w 480"/>
                <a:gd name="T45" fmla="*/ 248 h 408"/>
                <a:gd name="T46" fmla="*/ 264 w 480"/>
                <a:gd name="T47" fmla="*/ 216 h 408"/>
                <a:gd name="T48" fmla="*/ 224 w 480"/>
                <a:gd name="T49" fmla="*/ 168 h 408"/>
                <a:gd name="T50" fmla="*/ 168 w 480"/>
                <a:gd name="T51" fmla="*/ 96 h 408"/>
                <a:gd name="T52" fmla="*/ 136 w 480"/>
                <a:gd name="T53" fmla="*/ 64 h 408"/>
                <a:gd name="T54" fmla="*/ 96 w 480"/>
                <a:gd name="T55" fmla="*/ 56 h 408"/>
                <a:gd name="T56" fmla="*/ 64 w 480"/>
                <a:gd name="T57" fmla="*/ 64 h 408"/>
                <a:gd name="T58" fmla="*/ 40 w 480"/>
                <a:gd name="T59" fmla="*/ 96 h 408"/>
                <a:gd name="T60" fmla="*/ 16 w 480"/>
                <a:gd name="T61" fmla="*/ 176 h 408"/>
                <a:gd name="T62" fmla="*/ 0 w 480"/>
                <a:gd name="T63" fmla="*/ 128 h 408"/>
                <a:gd name="T64" fmla="*/ 16 w 480"/>
                <a:gd name="T65" fmla="*/ 72 h 408"/>
                <a:gd name="T66" fmla="*/ 56 w 480"/>
                <a:gd name="T67" fmla="*/ 32 h 408"/>
                <a:gd name="T68" fmla="*/ 112 w 480"/>
                <a:gd name="T69" fmla="*/ 8 h 408"/>
                <a:gd name="T70" fmla="*/ 176 w 480"/>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408">
                  <a:moveTo>
                    <a:pt x="176" y="0"/>
                  </a:moveTo>
                  <a:lnTo>
                    <a:pt x="224" y="8"/>
                  </a:lnTo>
                  <a:lnTo>
                    <a:pt x="264" y="32"/>
                  </a:lnTo>
                  <a:lnTo>
                    <a:pt x="328" y="104"/>
                  </a:lnTo>
                  <a:lnTo>
                    <a:pt x="352" y="160"/>
                  </a:lnTo>
                  <a:lnTo>
                    <a:pt x="368" y="184"/>
                  </a:lnTo>
                  <a:lnTo>
                    <a:pt x="392" y="192"/>
                  </a:lnTo>
                  <a:lnTo>
                    <a:pt x="416" y="184"/>
                  </a:lnTo>
                  <a:lnTo>
                    <a:pt x="440" y="168"/>
                  </a:lnTo>
                  <a:lnTo>
                    <a:pt x="480" y="128"/>
                  </a:lnTo>
                  <a:lnTo>
                    <a:pt x="480" y="160"/>
                  </a:lnTo>
                  <a:lnTo>
                    <a:pt x="400" y="240"/>
                  </a:lnTo>
                  <a:lnTo>
                    <a:pt x="448" y="288"/>
                  </a:lnTo>
                  <a:lnTo>
                    <a:pt x="400" y="328"/>
                  </a:lnTo>
                  <a:lnTo>
                    <a:pt x="352" y="368"/>
                  </a:lnTo>
                  <a:lnTo>
                    <a:pt x="312" y="312"/>
                  </a:lnTo>
                  <a:lnTo>
                    <a:pt x="240" y="352"/>
                  </a:lnTo>
                  <a:lnTo>
                    <a:pt x="184" y="408"/>
                  </a:lnTo>
                  <a:lnTo>
                    <a:pt x="184" y="368"/>
                  </a:lnTo>
                  <a:lnTo>
                    <a:pt x="248" y="328"/>
                  </a:lnTo>
                  <a:lnTo>
                    <a:pt x="280" y="312"/>
                  </a:lnTo>
                  <a:lnTo>
                    <a:pt x="288" y="280"/>
                  </a:lnTo>
                  <a:lnTo>
                    <a:pt x="280" y="248"/>
                  </a:lnTo>
                  <a:lnTo>
                    <a:pt x="264" y="216"/>
                  </a:lnTo>
                  <a:lnTo>
                    <a:pt x="224" y="168"/>
                  </a:lnTo>
                  <a:lnTo>
                    <a:pt x="168" y="96"/>
                  </a:lnTo>
                  <a:lnTo>
                    <a:pt x="136" y="64"/>
                  </a:lnTo>
                  <a:lnTo>
                    <a:pt x="96" y="56"/>
                  </a:lnTo>
                  <a:lnTo>
                    <a:pt x="64" y="64"/>
                  </a:lnTo>
                  <a:lnTo>
                    <a:pt x="40" y="96"/>
                  </a:lnTo>
                  <a:lnTo>
                    <a:pt x="16" y="176"/>
                  </a:lnTo>
                  <a:lnTo>
                    <a:pt x="0" y="128"/>
                  </a:lnTo>
                  <a:lnTo>
                    <a:pt x="16" y="72"/>
                  </a:lnTo>
                  <a:lnTo>
                    <a:pt x="56" y="32"/>
                  </a:lnTo>
                  <a:lnTo>
                    <a:pt x="112" y="8"/>
                  </a:lnTo>
                  <a:lnTo>
                    <a:pt x="17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15" name="Freeform 35"/>
            <p:cNvSpPr>
              <a:spLocks/>
            </p:cNvSpPr>
            <p:nvPr/>
          </p:nvSpPr>
          <p:spPr bwMode="auto">
            <a:xfrm>
              <a:off x="3616" y="3660"/>
              <a:ext cx="600" cy="576"/>
            </a:xfrm>
            <a:custGeom>
              <a:avLst/>
              <a:gdLst>
                <a:gd name="T0" fmla="*/ 352 w 600"/>
                <a:gd name="T1" fmla="*/ 0 h 576"/>
                <a:gd name="T2" fmla="*/ 408 w 600"/>
                <a:gd name="T3" fmla="*/ 8 h 576"/>
                <a:gd name="T4" fmla="*/ 368 w 600"/>
                <a:gd name="T5" fmla="*/ 48 h 576"/>
                <a:gd name="T6" fmla="*/ 320 w 600"/>
                <a:gd name="T7" fmla="*/ 64 h 576"/>
                <a:gd name="T8" fmla="*/ 288 w 600"/>
                <a:gd name="T9" fmla="*/ 48 h 576"/>
                <a:gd name="T10" fmla="*/ 256 w 600"/>
                <a:gd name="T11" fmla="*/ 32 h 576"/>
                <a:gd name="T12" fmla="*/ 192 w 600"/>
                <a:gd name="T13" fmla="*/ 40 h 576"/>
                <a:gd name="T14" fmla="*/ 136 w 600"/>
                <a:gd name="T15" fmla="*/ 64 h 576"/>
                <a:gd name="T16" fmla="*/ 96 w 600"/>
                <a:gd name="T17" fmla="*/ 112 h 576"/>
                <a:gd name="T18" fmla="*/ 80 w 600"/>
                <a:gd name="T19" fmla="*/ 168 h 576"/>
                <a:gd name="T20" fmla="*/ 88 w 600"/>
                <a:gd name="T21" fmla="*/ 216 h 576"/>
                <a:gd name="T22" fmla="*/ 120 w 600"/>
                <a:gd name="T23" fmla="*/ 256 h 576"/>
                <a:gd name="T24" fmla="*/ 256 w 600"/>
                <a:gd name="T25" fmla="*/ 144 h 576"/>
                <a:gd name="T26" fmla="*/ 328 w 600"/>
                <a:gd name="T27" fmla="*/ 112 h 576"/>
                <a:gd name="T28" fmla="*/ 408 w 600"/>
                <a:gd name="T29" fmla="*/ 96 h 576"/>
                <a:gd name="T30" fmla="*/ 472 w 600"/>
                <a:gd name="T31" fmla="*/ 104 h 576"/>
                <a:gd name="T32" fmla="*/ 520 w 600"/>
                <a:gd name="T33" fmla="*/ 128 h 576"/>
                <a:gd name="T34" fmla="*/ 552 w 600"/>
                <a:gd name="T35" fmla="*/ 168 h 576"/>
                <a:gd name="T36" fmla="*/ 568 w 600"/>
                <a:gd name="T37" fmla="*/ 224 h 576"/>
                <a:gd name="T38" fmla="*/ 552 w 600"/>
                <a:gd name="T39" fmla="*/ 304 h 576"/>
                <a:gd name="T40" fmla="*/ 512 w 600"/>
                <a:gd name="T41" fmla="*/ 368 h 576"/>
                <a:gd name="T42" fmla="*/ 488 w 600"/>
                <a:gd name="T43" fmla="*/ 392 h 576"/>
                <a:gd name="T44" fmla="*/ 480 w 600"/>
                <a:gd name="T45" fmla="*/ 408 h 576"/>
                <a:gd name="T46" fmla="*/ 544 w 600"/>
                <a:gd name="T47" fmla="*/ 384 h 576"/>
                <a:gd name="T48" fmla="*/ 600 w 600"/>
                <a:gd name="T49" fmla="*/ 352 h 576"/>
                <a:gd name="T50" fmla="*/ 584 w 600"/>
                <a:gd name="T51" fmla="*/ 384 h 576"/>
                <a:gd name="T52" fmla="*/ 560 w 600"/>
                <a:gd name="T53" fmla="*/ 400 h 576"/>
                <a:gd name="T54" fmla="*/ 504 w 600"/>
                <a:gd name="T55" fmla="*/ 432 h 576"/>
                <a:gd name="T56" fmla="*/ 376 w 600"/>
                <a:gd name="T57" fmla="*/ 480 h 576"/>
                <a:gd name="T58" fmla="*/ 352 w 600"/>
                <a:gd name="T59" fmla="*/ 480 h 576"/>
                <a:gd name="T60" fmla="*/ 424 w 600"/>
                <a:gd name="T61" fmla="*/ 384 h 576"/>
                <a:gd name="T62" fmla="*/ 448 w 600"/>
                <a:gd name="T63" fmla="*/ 336 h 576"/>
                <a:gd name="T64" fmla="*/ 456 w 600"/>
                <a:gd name="T65" fmla="*/ 280 h 576"/>
                <a:gd name="T66" fmla="*/ 448 w 600"/>
                <a:gd name="T67" fmla="*/ 224 h 576"/>
                <a:gd name="T68" fmla="*/ 424 w 600"/>
                <a:gd name="T69" fmla="*/ 184 h 576"/>
                <a:gd name="T70" fmla="*/ 384 w 600"/>
                <a:gd name="T71" fmla="*/ 152 h 576"/>
                <a:gd name="T72" fmla="*/ 336 w 600"/>
                <a:gd name="T73" fmla="*/ 144 h 576"/>
                <a:gd name="T74" fmla="*/ 264 w 600"/>
                <a:gd name="T75" fmla="*/ 160 h 576"/>
                <a:gd name="T76" fmla="*/ 208 w 600"/>
                <a:gd name="T77" fmla="*/ 216 h 576"/>
                <a:gd name="T78" fmla="*/ 176 w 600"/>
                <a:gd name="T79" fmla="*/ 288 h 576"/>
                <a:gd name="T80" fmla="*/ 168 w 600"/>
                <a:gd name="T81" fmla="*/ 368 h 576"/>
                <a:gd name="T82" fmla="*/ 176 w 600"/>
                <a:gd name="T83" fmla="*/ 456 h 576"/>
                <a:gd name="T84" fmla="*/ 216 w 600"/>
                <a:gd name="T85" fmla="*/ 536 h 576"/>
                <a:gd name="T86" fmla="*/ 168 w 600"/>
                <a:gd name="T87" fmla="*/ 560 h 576"/>
                <a:gd name="T88" fmla="*/ 120 w 600"/>
                <a:gd name="T89" fmla="*/ 576 h 576"/>
                <a:gd name="T90" fmla="*/ 32 w 600"/>
                <a:gd name="T91" fmla="*/ 400 h 576"/>
                <a:gd name="T92" fmla="*/ 8 w 600"/>
                <a:gd name="T93" fmla="*/ 312 h 576"/>
                <a:gd name="T94" fmla="*/ 0 w 600"/>
                <a:gd name="T95" fmla="*/ 216 h 576"/>
                <a:gd name="T96" fmla="*/ 8 w 600"/>
                <a:gd name="T97" fmla="*/ 160 h 576"/>
                <a:gd name="T98" fmla="*/ 32 w 600"/>
                <a:gd name="T99" fmla="*/ 112 h 576"/>
                <a:gd name="T100" fmla="*/ 112 w 600"/>
                <a:gd name="T101" fmla="*/ 48 h 576"/>
                <a:gd name="T102" fmla="*/ 168 w 600"/>
                <a:gd name="T103" fmla="*/ 24 h 576"/>
                <a:gd name="T104" fmla="*/ 232 w 600"/>
                <a:gd name="T105" fmla="*/ 8 h 576"/>
                <a:gd name="T106" fmla="*/ 352 w 600"/>
                <a:gd name="T107" fmla="*/ 0 h 5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0" h="576">
                  <a:moveTo>
                    <a:pt x="352" y="0"/>
                  </a:moveTo>
                  <a:lnTo>
                    <a:pt x="408" y="8"/>
                  </a:lnTo>
                  <a:lnTo>
                    <a:pt x="368" y="48"/>
                  </a:lnTo>
                  <a:lnTo>
                    <a:pt x="320" y="64"/>
                  </a:lnTo>
                  <a:lnTo>
                    <a:pt x="288" y="48"/>
                  </a:lnTo>
                  <a:lnTo>
                    <a:pt x="256" y="32"/>
                  </a:lnTo>
                  <a:lnTo>
                    <a:pt x="192" y="40"/>
                  </a:lnTo>
                  <a:lnTo>
                    <a:pt x="136" y="64"/>
                  </a:lnTo>
                  <a:lnTo>
                    <a:pt x="96" y="112"/>
                  </a:lnTo>
                  <a:lnTo>
                    <a:pt x="80" y="168"/>
                  </a:lnTo>
                  <a:lnTo>
                    <a:pt x="88" y="216"/>
                  </a:lnTo>
                  <a:lnTo>
                    <a:pt x="120" y="256"/>
                  </a:lnTo>
                  <a:lnTo>
                    <a:pt x="256" y="144"/>
                  </a:lnTo>
                  <a:lnTo>
                    <a:pt x="328" y="112"/>
                  </a:lnTo>
                  <a:lnTo>
                    <a:pt x="408" y="96"/>
                  </a:lnTo>
                  <a:lnTo>
                    <a:pt x="472" y="104"/>
                  </a:lnTo>
                  <a:lnTo>
                    <a:pt x="520" y="128"/>
                  </a:lnTo>
                  <a:lnTo>
                    <a:pt x="552" y="168"/>
                  </a:lnTo>
                  <a:lnTo>
                    <a:pt x="568" y="224"/>
                  </a:lnTo>
                  <a:lnTo>
                    <a:pt x="552" y="304"/>
                  </a:lnTo>
                  <a:lnTo>
                    <a:pt x="512" y="368"/>
                  </a:lnTo>
                  <a:lnTo>
                    <a:pt x="488" y="392"/>
                  </a:lnTo>
                  <a:lnTo>
                    <a:pt x="480" y="408"/>
                  </a:lnTo>
                  <a:lnTo>
                    <a:pt x="544" y="384"/>
                  </a:lnTo>
                  <a:lnTo>
                    <a:pt x="600" y="352"/>
                  </a:lnTo>
                  <a:lnTo>
                    <a:pt x="584" y="384"/>
                  </a:lnTo>
                  <a:lnTo>
                    <a:pt x="560" y="400"/>
                  </a:lnTo>
                  <a:lnTo>
                    <a:pt x="504" y="432"/>
                  </a:lnTo>
                  <a:lnTo>
                    <a:pt x="376" y="480"/>
                  </a:lnTo>
                  <a:lnTo>
                    <a:pt x="352" y="480"/>
                  </a:lnTo>
                  <a:lnTo>
                    <a:pt x="424" y="384"/>
                  </a:lnTo>
                  <a:lnTo>
                    <a:pt x="448" y="336"/>
                  </a:lnTo>
                  <a:lnTo>
                    <a:pt x="456" y="280"/>
                  </a:lnTo>
                  <a:lnTo>
                    <a:pt x="448" y="224"/>
                  </a:lnTo>
                  <a:lnTo>
                    <a:pt x="424" y="184"/>
                  </a:lnTo>
                  <a:lnTo>
                    <a:pt x="384" y="152"/>
                  </a:lnTo>
                  <a:lnTo>
                    <a:pt x="336" y="144"/>
                  </a:lnTo>
                  <a:lnTo>
                    <a:pt x="264" y="160"/>
                  </a:lnTo>
                  <a:lnTo>
                    <a:pt x="208" y="216"/>
                  </a:lnTo>
                  <a:lnTo>
                    <a:pt x="176" y="288"/>
                  </a:lnTo>
                  <a:lnTo>
                    <a:pt x="168" y="368"/>
                  </a:lnTo>
                  <a:lnTo>
                    <a:pt x="176" y="456"/>
                  </a:lnTo>
                  <a:lnTo>
                    <a:pt x="216" y="536"/>
                  </a:lnTo>
                  <a:lnTo>
                    <a:pt x="168" y="560"/>
                  </a:lnTo>
                  <a:lnTo>
                    <a:pt x="120" y="576"/>
                  </a:lnTo>
                  <a:lnTo>
                    <a:pt x="32" y="400"/>
                  </a:lnTo>
                  <a:lnTo>
                    <a:pt x="8" y="312"/>
                  </a:lnTo>
                  <a:lnTo>
                    <a:pt x="0" y="216"/>
                  </a:lnTo>
                  <a:lnTo>
                    <a:pt x="8" y="160"/>
                  </a:lnTo>
                  <a:lnTo>
                    <a:pt x="32" y="112"/>
                  </a:lnTo>
                  <a:lnTo>
                    <a:pt x="112" y="48"/>
                  </a:lnTo>
                  <a:lnTo>
                    <a:pt x="168" y="24"/>
                  </a:lnTo>
                  <a:lnTo>
                    <a:pt x="232" y="8"/>
                  </a:lnTo>
                  <a:lnTo>
                    <a:pt x="35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grpSp>
      <p:grpSp>
        <p:nvGrpSpPr>
          <p:cNvPr id="2053" name="Group 36"/>
          <p:cNvGrpSpPr>
            <a:grpSpLocks/>
          </p:cNvGrpSpPr>
          <p:nvPr/>
        </p:nvGrpSpPr>
        <p:grpSpPr bwMode="auto">
          <a:xfrm>
            <a:off x="5330826" y="4776789"/>
            <a:ext cx="1528763" cy="1481137"/>
            <a:chOff x="1103" y="83"/>
            <a:chExt cx="4273" cy="4153"/>
          </a:xfrm>
        </p:grpSpPr>
        <p:sp>
          <p:nvSpPr>
            <p:cNvPr id="2054" name="Freeform 37"/>
            <p:cNvSpPr>
              <a:spLocks/>
            </p:cNvSpPr>
            <p:nvPr/>
          </p:nvSpPr>
          <p:spPr bwMode="auto">
            <a:xfrm>
              <a:off x="2759" y="83"/>
              <a:ext cx="489" cy="376"/>
            </a:xfrm>
            <a:custGeom>
              <a:avLst/>
              <a:gdLst>
                <a:gd name="T0" fmla="*/ 360 w 489"/>
                <a:gd name="T1" fmla="*/ 0 h 376"/>
                <a:gd name="T2" fmla="*/ 440 w 489"/>
                <a:gd name="T3" fmla="*/ 16 h 376"/>
                <a:gd name="T4" fmla="*/ 472 w 489"/>
                <a:gd name="T5" fmla="*/ 40 h 376"/>
                <a:gd name="T6" fmla="*/ 481 w 489"/>
                <a:gd name="T7" fmla="*/ 80 h 376"/>
                <a:gd name="T8" fmla="*/ 472 w 489"/>
                <a:gd name="T9" fmla="*/ 112 h 376"/>
                <a:gd name="T10" fmla="*/ 440 w 489"/>
                <a:gd name="T11" fmla="*/ 136 h 376"/>
                <a:gd name="T12" fmla="*/ 368 w 489"/>
                <a:gd name="T13" fmla="*/ 168 h 376"/>
                <a:gd name="T14" fmla="*/ 392 w 489"/>
                <a:gd name="T15" fmla="*/ 176 h 376"/>
                <a:gd name="T16" fmla="*/ 489 w 489"/>
                <a:gd name="T17" fmla="*/ 160 h 376"/>
                <a:gd name="T18" fmla="*/ 464 w 489"/>
                <a:gd name="T19" fmla="*/ 192 h 376"/>
                <a:gd name="T20" fmla="*/ 432 w 489"/>
                <a:gd name="T21" fmla="*/ 208 h 376"/>
                <a:gd name="T22" fmla="*/ 368 w 489"/>
                <a:gd name="T23" fmla="*/ 216 h 376"/>
                <a:gd name="T24" fmla="*/ 216 w 489"/>
                <a:gd name="T25" fmla="*/ 216 h 376"/>
                <a:gd name="T26" fmla="*/ 152 w 489"/>
                <a:gd name="T27" fmla="*/ 224 h 376"/>
                <a:gd name="T28" fmla="*/ 128 w 489"/>
                <a:gd name="T29" fmla="*/ 232 h 376"/>
                <a:gd name="T30" fmla="*/ 120 w 489"/>
                <a:gd name="T31" fmla="*/ 256 h 376"/>
                <a:gd name="T32" fmla="*/ 128 w 489"/>
                <a:gd name="T33" fmla="*/ 296 h 376"/>
                <a:gd name="T34" fmla="*/ 160 w 489"/>
                <a:gd name="T35" fmla="*/ 320 h 376"/>
                <a:gd name="T36" fmla="*/ 248 w 489"/>
                <a:gd name="T37" fmla="*/ 344 h 376"/>
                <a:gd name="T38" fmla="*/ 360 w 489"/>
                <a:gd name="T39" fmla="*/ 320 h 376"/>
                <a:gd name="T40" fmla="*/ 448 w 489"/>
                <a:gd name="T41" fmla="*/ 256 h 376"/>
                <a:gd name="T42" fmla="*/ 400 w 489"/>
                <a:gd name="T43" fmla="*/ 328 h 376"/>
                <a:gd name="T44" fmla="*/ 360 w 489"/>
                <a:gd name="T45" fmla="*/ 344 h 376"/>
                <a:gd name="T46" fmla="*/ 320 w 489"/>
                <a:gd name="T47" fmla="*/ 360 h 376"/>
                <a:gd name="T48" fmla="*/ 232 w 489"/>
                <a:gd name="T49" fmla="*/ 376 h 376"/>
                <a:gd name="T50" fmla="*/ 136 w 489"/>
                <a:gd name="T51" fmla="*/ 376 h 376"/>
                <a:gd name="T52" fmla="*/ 80 w 489"/>
                <a:gd name="T53" fmla="*/ 360 h 376"/>
                <a:gd name="T54" fmla="*/ 40 w 489"/>
                <a:gd name="T55" fmla="*/ 328 h 376"/>
                <a:gd name="T56" fmla="*/ 8 w 489"/>
                <a:gd name="T57" fmla="*/ 280 h 376"/>
                <a:gd name="T58" fmla="*/ 0 w 489"/>
                <a:gd name="T59" fmla="*/ 216 h 376"/>
                <a:gd name="T60" fmla="*/ 8 w 489"/>
                <a:gd name="T61" fmla="*/ 160 h 376"/>
                <a:gd name="T62" fmla="*/ 32 w 489"/>
                <a:gd name="T63" fmla="*/ 112 h 376"/>
                <a:gd name="T64" fmla="*/ 72 w 489"/>
                <a:gd name="T65" fmla="*/ 72 h 376"/>
                <a:gd name="T66" fmla="*/ 120 w 489"/>
                <a:gd name="T67" fmla="*/ 48 h 376"/>
                <a:gd name="T68" fmla="*/ 176 w 489"/>
                <a:gd name="T69" fmla="*/ 24 h 376"/>
                <a:gd name="T70" fmla="*/ 240 w 489"/>
                <a:gd name="T71" fmla="*/ 8 h 376"/>
                <a:gd name="T72" fmla="*/ 360 w 489"/>
                <a:gd name="T73" fmla="*/ 0 h 3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 h="376">
                  <a:moveTo>
                    <a:pt x="360" y="0"/>
                  </a:moveTo>
                  <a:lnTo>
                    <a:pt x="440" y="16"/>
                  </a:lnTo>
                  <a:lnTo>
                    <a:pt x="472" y="40"/>
                  </a:lnTo>
                  <a:lnTo>
                    <a:pt x="481" y="80"/>
                  </a:lnTo>
                  <a:lnTo>
                    <a:pt x="472" y="112"/>
                  </a:lnTo>
                  <a:lnTo>
                    <a:pt x="440" y="136"/>
                  </a:lnTo>
                  <a:lnTo>
                    <a:pt x="368" y="168"/>
                  </a:lnTo>
                  <a:lnTo>
                    <a:pt x="392" y="176"/>
                  </a:lnTo>
                  <a:lnTo>
                    <a:pt x="489" y="160"/>
                  </a:lnTo>
                  <a:lnTo>
                    <a:pt x="464" y="192"/>
                  </a:lnTo>
                  <a:lnTo>
                    <a:pt x="432" y="208"/>
                  </a:lnTo>
                  <a:lnTo>
                    <a:pt x="368" y="216"/>
                  </a:lnTo>
                  <a:lnTo>
                    <a:pt x="216" y="216"/>
                  </a:lnTo>
                  <a:lnTo>
                    <a:pt x="152" y="224"/>
                  </a:lnTo>
                  <a:lnTo>
                    <a:pt x="128" y="232"/>
                  </a:lnTo>
                  <a:lnTo>
                    <a:pt x="120" y="256"/>
                  </a:lnTo>
                  <a:lnTo>
                    <a:pt x="128" y="296"/>
                  </a:lnTo>
                  <a:lnTo>
                    <a:pt x="160" y="320"/>
                  </a:lnTo>
                  <a:lnTo>
                    <a:pt x="248" y="344"/>
                  </a:lnTo>
                  <a:lnTo>
                    <a:pt x="360" y="320"/>
                  </a:lnTo>
                  <a:lnTo>
                    <a:pt x="448" y="256"/>
                  </a:lnTo>
                  <a:lnTo>
                    <a:pt x="400" y="328"/>
                  </a:lnTo>
                  <a:lnTo>
                    <a:pt x="360" y="344"/>
                  </a:lnTo>
                  <a:lnTo>
                    <a:pt x="320" y="360"/>
                  </a:lnTo>
                  <a:lnTo>
                    <a:pt x="232" y="376"/>
                  </a:lnTo>
                  <a:lnTo>
                    <a:pt x="136" y="376"/>
                  </a:lnTo>
                  <a:lnTo>
                    <a:pt x="80" y="360"/>
                  </a:lnTo>
                  <a:lnTo>
                    <a:pt x="40" y="328"/>
                  </a:lnTo>
                  <a:lnTo>
                    <a:pt x="8" y="280"/>
                  </a:lnTo>
                  <a:lnTo>
                    <a:pt x="0" y="216"/>
                  </a:lnTo>
                  <a:lnTo>
                    <a:pt x="8" y="160"/>
                  </a:lnTo>
                  <a:lnTo>
                    <a:pt x="32" y="112"/>
                  </a:lnTo>
                  <a:lnTo>
                    <a:pt x="72" y="72"/>
                  </a:lnTo>
                  <a:lnTo>
                    <a:pt x="120" y="48"/>
                  </a:lnTo>
                  <a:lnTo>
                    <a:pt x="176" y="24"/>
                  </a:lnTo>
                  <a:lnTo>
                    <a:pt x="240" y="8"/>
                  </a:lnTo>
                  <a:lnTo>
                    <a:pt x="360"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55" name="Freeform 38"/>
            <p:cNvSpPr>
              <a:spLocks/>
            </p:cNvSpPr>
            <p:nvPr/>
          </p:nvSpPr>
          <p:spPr bwMode="auto">
            <a:xfrm>
              <a:off x="2879" y="107"/>
              <a:ext cx="232" cy="176"/>
            </a:xfrm>
            <a:custGeom>
              <a:avLst/>
              <a:gdLst>
                <a:gd name="T0" fmla="*/ 160 w 232"/>
                <a:gd name="T1" fmla="*/ 0 h 176"/>
                <a:gd name="T2" fmla="*/ 208 w 232"/>
                <a:gd name="T3" fmla="*/ 16 h 176"/>
                <a:gd name="T4" fmla="*/ 224 w 232"/>
                <a:gd name="T5" fmla="*/ 40 h 176"/>
                <a:gd name="T6" fmla="*/ 232 w 232"/>
                <a:gd name="T7" fmla="*/ 64 h 176"/>
                <a:gd name="T8" fmla="*/ 216 w 232"/>
                <a:gd name="T9" fmla="*/ 112 h 176"/>
                <a:gd name="T10" fmla="*/ 168 w 232"/>
                <a:gd name="T11" fmla="*/ 136 h 176"/>
                <a:gd name="T12" fmla="*/ 48 w 232"/>
                <a:gd name="T13" fmla="*/ 176 h 176"/>
                <a:gd name="T14" fmla="*/ 0 w 232"/>
                <a:gd name="T15" fmla="*/ 176 h 176"/>
                <a:gd name="T16" fmla="*/ 0 w 232"/>
                <a:gd name="T17" fmla="*/ 152 h 176"/>
                <a:gd name="T18" fmla="*/ 64 w 232"/>
                <a:gd name="T19" fmla="*/ 48 h 176"/>
                <a:gd name="T20" fmla="*/ 104 w 232"/>
                <a:gd name="T21" fmla="*/ 16 h 176"/>
                <a:gd name="T22" fmla="*/ 160 w 232"/>
                <a:gd name="T23" fmla="*/ 0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2" h="176">
                  <a:moveTo>
                    <a:pt x="160" y="0"/>
                  </a:moveTo>
                  <a:lnTo>
                    <a:pt x="208" y="16"/>
                  </a:lnTo>
                  <a:lnTo>
                    <a:pt x="224" y="40"/>
                  </a:lnTo>
                  <a:lnTo>
                    <a:pt x="232" y="64"/>
                  </a:lnTo>
                  <a:lnTo>
                    <a:pt x="216" y="112"/>
                  </a:lnTo>
                  <a:lnTo>
                    <a:pt x="168" y="136"/>
                  </a:lnTo>
                  <a:lnTo>
                    <a:pt x="48" y="176"/>
                  </a:lnTo>
                  <a:lnTo>
                    <a:pt x="0" y="176"/>
                  </a:lnTo>
                  <a:lnTo>
                    <a:pt x="0" y="152"/>
                  </a:lnTo>
                  <a:lnTo>
                    <a:pt x="64" y="48"/>
                  </a:lnTo>
                  <a:lnTo>
                    <a:pt x="104" y="16"/>
                  </a:lnTo>
                  <a:lnTo>
                    <a:pt x="160"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56" name="Freeform 39"/>
            <p:cNvSpPr>
              <a:spLocks/>
            </p:cNvSpPr>
            <p:nvPr/>
          </p:nvSpPr>
          <p:spPr bwMode="auto">
            <a:xfrm>
              <a:off x="3504" y="131"/>
              <a:ext cx="600" cy="456"/>
            </a:xfrm>
            <a:custGeom>
              <a:avLst/>
              <a:gdLst>
                <a:gd name="T0" fmla="*/ 112 w 600"/>
                <a:gd name="T1" fmla="*/ 0 h 456"/>
                <a:gd name="T2" fmla="*/ 168 w 600"/>
                <a:gd name="T3" fmla="*/ 0 h 456"/>
                <a:gd name="T4" fmla="*/ 272 w 600"/>
                <a:gd name="T5" fmla="*/ 40 h 456"/>
                <a:gd name="T6" fmla="*/ 376 w 600"/>
                <a:gd name="T7" fmla="*/ 72 h 456"/>
                <a:gd name="T8" fmla="*/ 200 w 600"/>
                <a:gd name="T9" fmla="*/ 128 h 456"/>
                <a:gd name="T10" fmla="*/ 144 w 600"/>
                <a:gd name="T11" fmla="*/ 176 h 456"/>
                <a:gd name="T12" fmla="*/ 120 w 600"/>
                <a:gd name="T13" fmla="*/ 256 h 456"/>
                <a:gd name="T14" fmla="*/ 144 w 600"/>
                <a:gd name="T15" fmla="*/ 320 h 456"/>
                <a:gd name="T16" fmla="*/ 168 w 600"/>
                <a:gd name="T17" fmla="*/ 344 h 456"/>
                <a:gd name="T18" fmla="*/ 208 w 600"/>
                <a:gd name="T19" fmla="*/ 352 h 456"/>
                <a:gd name="T20" fmla="*/ 296 w 600"/>
                <a:gd name="T21" fmla="*/ 352 h 456"/>
                <a:gd name="T22" fmla="*/ 376 w 600"/>
                <a:gd name="T23" fmla="*/ 328 h 456"/>
                <a:gd name="T24" fmla="*/ 424 w 600"/>
                <a:gd name="T25" fmla="*/ 272 h 456"/>
                <a:gd name="T26" fmla="*/ 504 w 600"/>
                <a:gd name="T27" fmla="*/ 112 h 456"/>
                <a:gd name="T28" fmla="*/ 600 w 600"/>
                <a:gd name="T29" fmla="*/ 144 h 456"/>
                <a:gd name="T30" fmla="*/ 536 w 600"/>
                <a:gd name="T31" fmla="*/ 296 h 456"/>
                <a:gd name="T32" fmla="*/ 512 w 600"/>
                <a:gd name="T33" fmla="*/ 368 h 456"/>
                <a:gd name="T34" fmla="*/ 504 w 600"/>
                <a:gd name="T35" fmla="*/ 456 h 456"/>
                <a:gd name="T36" fmla="*/ 472 w 600"/>
                <a:gd name="T37" fmla="*/ 456 h 456"/>
                <a:gd name="T38" fmla="*/ 424 w 600"/>
                <a:gd name="T39" fmla="*/ 448 h 456"/>
                <a:gd name="T40" fmla="*/ 392 w 600"/>
                <a:gd name="T41" fmla="*/ 424 h 456"/>
                <a:gd name="T42" fmla="*/ 392 w 600"/>
                <a:gd name="T43" fmla="*/ 392 h 456"/>
                <a:gd name="T44" fmla="*/ 376 w 600"/>
                <a:gd name="T45" fmla="*/ 368 h 456"/>
                <a:gd name="T46" fmla="*/ 344 w 600"/>
                <a:gd name="T47" fmla="*/ 384 h 456"/>
                <a:gd name="T48" fmla="*/ 272 w 600"/>
                <a:gd name="T49" fmla="*/ 384 h 456"/>
                <a:gd name="T50" fmla="*/ 176 w 600"/>
                <a:gd name="T51" fmla="*/ 376 h 456"/>
                <a:gd name="T52" fmla="*/ 88 w 600"/>
                <a:gd name="T53" fmla="*/ 344 h 456"/>
                <a:gd name="T54" fmla="*/ 24 w 600"/>
                <a:gd name="T55" fmla="*/ 296 h 456"/>
                <a:gd name="T56" fmla="*/ 8 w 600"/>
                <a:gd name="T57" fmla="*/ 256 h 456"/>
                <a:gd name="T58" fmla="*/ 0 w 600"/>
                <a:gd name="T59" fmla="*/ 216 h 456"/>
                <a:gd name="T60" fmla="*/ 8 w 600"/>
                <a:gd name="T61" fmla="*/ 184 h 456"/>
                <a:gd name="T62" fmla="*/ 24 w 600"/>
                <a:gd name="T63" fmla="*/ 152 h 456"/>
                <a:gd name="T64" fmla="*/ 72 w 600"/>
                <a:gd name="T65" fmla="*/ 112 h 456"/>
                <a:gd name="T66" fmla="*/ 224 w 600"/>
                <a:gd name="T67" fmla="*/ 56 h 456"/>
                <a:gd name="T68" fmla="*/ 168 w 600"/>
                <a:gd name="T69" fmla="*/ 32 h 456"/>
                <a:gd name="T70" fmla="*/ 112 w 600"/>
                <a:gd name="T71" fmla="*/ 24 h 456"/>
                <a:gd name="T72" fmla="*/ 112 w 600"/>
                <a:gd name="T73" fmla="*/ 0 h 4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0" h="456">
                  <a:moveTo>
                    <a:pt x="112" y="0"/>
                  </a:moveTo>
                  <a:lnTo>
                    <a:pt x="168" y="0"/>
                  </a:lnTo>
                  <a:lnTo>
                    <a:pt x="272" y="40"/>
                  </a:lnTo>
                  <a:lnTo>
                    <a:pt x="376" y="72"/>
                  </a:lnTo>
                  <a:lnTo>
                    <a:pt x="200" y="128"/>
                  </a:lnTo>
                  <a:lnTo>
                    <a:pt x="144" y="176"/>
                  </a:lnTo>
                  <a:lnTo>
                    <a:pt x="120" y="256"/>
                  </a:lnTo>
                  <a:lnTo>
                    <a:pt x="144" y="320"/>
                  </a:lnTo>
                  <a:lnTo>
                    <a:pt x="168" y="344"/>
                  </a:lnTo>
                  <a:lnTo>
                    <a:pt x="208" y="352"/>
                  </a:lnTo>
                  <a:lnTo>
                    <a:pt x="296" y="352"/>
                  </a:lnTo>
                  <a:lnTo>
                    <a:pt x="376" y="328"/>
                  </a:lnTo>
                  <a:lnTo>
                    <a:pt x="424" y="272"/>
                  </a:lnTo>
                  <a:lnTo>
                    <a:pt x="504" y="112"/>
                  </a:lnTo>
                  <a:lnTo>
                    <a:pt x="600" y="144"/>
                  </a:lnTo>
                  <a:lnTo>
                    <a:pt x="536" y="296"/>
                  </a:lnTo>
                  <a:lnTo>
                    <a:pt x="512" y="368"/>
                  </a:lnTo>
                  <a:lnTo>
                    <a:pt x="504" y="456"/>
                  </a:lnTo>
                  <a:lnTo>
                    <a:pt x="472" y="456"/>
                  </a:lnTo>
                  <a:lnTo>
                    <a:pt x="424" y="448"/>
                  </a:lnTo>
                  <a:lnTo>
                    <a:pt x="392" y="424"/>
                  </a:lnTo>
                  <a:lnTo>
                    <a:pt x="392" y="392"/>
                  </a:lnTo>
                  <a:lnTo>
                    <a:pt x="376" y="368"/>
                  </a:lnTo>
                  <a:lnTo>
                    <a:pt x="344" y="384"/>
                  </a:lnTo>
                  <a:lnTo>
                    <a:pt x="272" y="384"/>
                  </a:lnTo>
                  <a:lnTo>
                    <a:pt x="176" y="376"/>
                  </a:lnTo>
                  <a:lnTo>
                    <a:pt x="88" y="344"/>
                  </a:lnTo>
                  <a:lnTo>
                    <a:pt x="24" y="296"/>
                  </a:lnTo>
                  <a:lnTo>
                    <a:pt x="8" y="256"/>
                  </a:lnTo>
                  <a:lnTo>
                    <a:pt x="0" y="216"/>
                  </a:lnTo>
                  <a:lnTo>
                    <a:pt x="8" y="184"/>
                  </a:lnTo>
                  <a:lnTo>
                    <a:pt x="24" y="152"/>
                  </a:lnTo>
                  <a:lnTo>
                    <a:pt x="72" y="112"/>
                  </a:lnTo>
                  <a:lnTo>
                    <a:pt x="224" y="56"/>
                  </a:lnTo>
                  <a:lnTo>
                    <a:pt x="168" y="32"/>
                  </a:lnTo>
                  <a:lnTo>
                    <a:pt x="112" y="24"/>
                  </a:lnTo>
                  <a:lnTo>
                    <a:pt x="11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57" name="Freeform 40"/>
            <p:cNvSpPr>
              <a:spLocks/>
            </p:cNvSpPr>
            <p:nvPr/>
          </p:nvSpPr>
          <p:spPr bwMode="auto">
            <a:xfrm>
              <a:off x="2135" y="187"/>
              <a:ext cx="592" cy="488"/>
            </a:xfrm>
            <a:custGeom>
              <a:avLst/>
              <a:gdLst>
                <a:gd name="T0" fmla="*/ 480 w 592"/>
                <a:gd name="T1" fmla="*/ 0 h 488"/>
                <a:gd name="T2" fmla="*/ 488 w 592"/>
                <a:gd name="T3" fmla="*/ 88 h 488"/>
                <a:gd name="T4" fmla="*/ 504 w 592"/>
                <a:gd name="T5" fmla="*/ 168 h 488"/>
                <a:gd name="T6" fmla="*/ 536 w 592"/>
                <a:gd name="T7" fmla="*/ 240 h 488"/>
                <a:gd name="T8" fmla="*/ 592 w 592"/>
                <a:gd name="T9" fmla="*/ 304 h 488"/>
                <a:gd name="T10" fmla="*/ 552 w 592"/>
                <a:gd name="T11" fmla="*/ 344 h 488"/>
                <a:gd name="T12" fmla="*/ 496 w 592"/>
                <a:gd name="T13" fmla="*/ 360 h 488"/>
                <a:gd name="T14" fmla="*/ 480 w 592"/>
                <a:gd name="T15" fmla="*/ 352 h 488"/>
                <a:gd name="T16" fmla="*/ 464 w 592"/>
                <a:gd name="T17" fmla="*/ 328 h 488"/>
                <a:gd name="T18" fmla="*/ 392 w 592"/>
                <a:gd name="T19" fmla="*/ 384 h 488"/>
                <a:gd name="T20" fmla="*/ 328 w 592"/>
                <a:gd name="T21" fmla="*/ 440 h 488"/>
                <a:gd name="T22" fmla="*/ 264 w 592"/>
                <a:gd name="T23" fmla="*/ 472 h 488"/>
                <a:gd name="T24" fmla="*/ 176 w 592"/>
                <a:gd name="T25" fmla="*/ 488 h 488"/>
                <a:gd name="T26" fmla="*/ 80 w 592"/>
                <a:gd name="T27" fmla="*/ 464 h 488"/>
                <a:gd name="T28" fmla="*/ 48 w 592"/>
                <a:gd name="T29" fmla="*/ 432 h 488"/>
                <a:gd name="T30" fmla="*/ 32 w 592"/>
                <a:gd name="T31" fmla="*/ 384 h 488"/>
                <a:gd name="T32" fmla="*/ 32 w 592"/>
                <a:gd name="T33" fmla="*/ 320 h 488"/>
                <a:gd name="T34" fmla="*/ 48 w 592"/>
                <a:gd name="T35" fmla="*/ 256 h 488"/>
                <a:gd name="T36" fmla="*/ 96 w 592"/>
                <a:gd name="T37" fmla="*/ 200 h 488"/>
                <a:gd name="T38" fmla="*/ 40 w 592"/>
                <a:gd name="T39" fmla="*/ 200 h 488"/>
                <a:gd name="T40" fmla="*/ 16 w 592"/>
                <a:gd name="T41" fmla="*/ 216 h 488"/>
                <a:gd name="T42" fmla="*/ 0 w 592"/>
                <a:gd name="T43" fmla="*/ 232 h 488"/>
                <a:gd name="T44" fmla="*/ 0 w 592"/>
                <a:gd name="T45" fmla="*/ 200 h 488"/>
                <a:gd name="T46" fmla="*/ 232 w 592"/>
                <a:gd name="T47" fmla="*/ 104 h 488"/>
                <a:gd name="T48" fmla="*/ 168 w 592"/>
                <a:gd name="T49" fmla="*/ 200 h 488"/>
                <a:gd name="T50" fmla="*/ 144 w 592"/>
                <a:gd name="T51" fmla="*/ 248 h 488"/>
                <a:gd name="T52" fmla="*/ 136 w 592"/>
                <a:gd name="T53" fmla="*/ 304 h 488"/>
                <a:gd name="T54" fmla="*/ 144 w 592"/>
                <a:gd name="T55" fmla="*/ 352 h 488"/>
                <a:gd name="T56" fmla="*/ 168 w 592"/>
                <a:gd name="T57" fmla="*/ 400 h 488"/>
                <a:gd name="T58" fmla="*/ 208 w 592"/>
                <a:gd name="T59" fmla="*/ 432 h 488"/>
                <a:gd name="T60" fmla="*/ 256 w 592"/>
                <a:gd name="T61" fmla="*/ 440 h 488"/>
                <a:gd name="T62" fmla="*/ 328 w 592"/>
                <a:gd name="T63" fmla="*/ 424 h 488"/>
                <a:gd name="T64" fmla="*/ 376 w 592"/>
                <a:gd name="T65" fmla="*/ 368 h 488"/>
                <a:gd name="T66" fmla="*/ 408 w 592"/>
                <a:gd name="T67" fmla="*/ 304 h 488"/>
                <a:gd name="T68" fmla="*/ 416 w 592"/>
                <a:gd name="T69" fmla="*/ 224 h 488"/>
                <a:gd name="T70" fmla="*/ 392 w 592"/>
                <a:gd name="T71" fmla="*/ 144 h 488"/>
                <a:gd name="T72" fmla="*/ 376 w 592"/>
                <a:gd name="T73" fmla="*/ 104 h 488"/>
                <a:gd name="T74" fmla="*/ 368 w 592"/>
                <a:gd name="T75" fmla="*/ 56 h 488"/>
                <a:gd name="T76" fmla="*/ 376 w 592"/>
                <a:gd name="T77" fmla="*/ 32 h 488"/>
                <a:gd name="T78" fmla="*/ 408 w 592"/>
                <a:gd name="T79" fmla="*/ 16 h 488"/>
                <a:gd name="T80" fmla="*/ 480 w 592"/>
                <a:gd name="T81" fmla="*/ 0 h 4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92" h="488">
                  <a:moveTo>
                    <a:pt x="480" y="0"/>
                  </a:moveTo>
                  <a:lnTo>
                    <a:pt x="488" y="88"/>
                  </a:lnTo>
                  <a:lnTo>
                    <a:pt x="504" y="168"/>
                  </a:lnTo>
                  <a:lnTo>
                    <a:pt x="536" y="240"/>
                  </a:lnTo>
                  <a:lnTo>
                    <a:pt x="592" y="304"/>
                  </a:lnTo>
                  <a:lnTo>
                    <a:pt x="552" y="344"/>
                  </a:lnTo>
                  <a:lnTo>
                    <a:pt x="496" y="360"/>
                  </a:lnTo>
                  <a:lnTo>
                    <a:pt x="480" y="352"/>
                  </a:lnTo>
                  <a:lnTo>
                    <a:pt x="464" y="328"/>
                  </a:lnTo>
                  <a:lnTo>
                    <a:pt x="392" y="384"/>
                  </a:lnTo>
                  <a:lnTo>
                    <a:pt x="328" y="440"/>
                  </a:lnTo>
                  <a:lnTo>
                    <a:pt x="264" y="472"/>
                  </a:lnTo>
                  <a:lnTo>
                    <a:pt x="176" y="488"/>
                  </a:lnTo>
                  <a:lnTo>
                    <a:pt x="80" y="464"/>
                  </a:lnTo>
                  <a:lnTo>
                    <a:pt x="48" y="432"/>
                  </a:lnTo>
                  <a:lnTo>
                    <a:pt x="32" y="384"/>
                  </a:lnTo>
                  <a:lnTo>
                    <a:pt x="32" y="320"/>
                  </a:lnTo>
                  <a:lnTo>
                    <a:pt x="48" y="256"/>
                  </a:lnTo>
                  <a:lnTo>
                    <a:pt x="96" y="200"/>
                  </a:lnTo>
                  <a:lnTo>
                    <a:pt x="40" y="200"/>
                  </a:lnTo>
                  <a:lnTo>
                    <a:pt x="16" y="216"/>
                  </a:lnTo>
                  <a:lnTo>
                    <a:pt x="0" y="232"/>
                  </a:lnTo>
                  <a:lnTo>
                    <a:pt x="0" y="200"/>
                  </a:lnTo>
                  <a:lnTo>
                    <a:pt x="232" y="104"/>
                  </a:lnTo>
                  <a:lnTo>
                    <a:pt x="168" y="200"/>
                  </a:lnTo>
                  <a:lnTo>
                    <a:pt x="144" y="248"/>
                  </a:lnTo>
                  <a:lnTo>
                    <a:pt x="136" y="304"/>
                  </a:lnTo>
                  <a:lnTo>
                    <a:pt x="144" y="352"/>
                  </a:lnTo>
                  <a:lnTo>
                    <a:pt x="168" y="400"/>
                  </a:lnTo>
                  <a:lnTo>
                    <a:pt x="208" y="432"/>
                  </a:lnTo>
                  <a:lnTo>
                    <a:pt x="256" y="440"/>
                  </a:lnTo>
                  <a:lnTo>
                    <a:pt x="328" y="424"/>
                  </a:lnTo>
                  <a:lnTo>
                    <a:pt x="376" y="368"/>
                  </a:lnTo>
                  <a:lnTo>
                    <a:pt x="408" y="304"/>
                  </a:lnTo>
                  <a:lnTo>
                    <a:pt x="416" y="224"/>
                  </a:lnTo>
                  <a:lnTo>
                    <a:pt x="392" y="144"/>
                  </a:lnTo>
                  <a:lnTo>
                    <a:pt x="376" y="104"/>
                  </a:lnTo>
                  <a:lnTo>
                    <a:pt x="368" y="56"/>
                  </a:lnTo>
                  <a:lnTo>
                    <a:pt x="376" y="32"/>
                  </a:lnTo>
                  <a:lnTo>
                    <a:pt x="408" y="16"/>
                  </a:lnTo>
                  <a:lnTo>
                    <a:pt x="480"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58" name="Freeform 41"/>
            <p:cNvSpPr>
              <a:spLocks/>
            </p:cNvSpPr>
            <p:nvPr/>
          </p:nvSpPr>
          <p:spPr bwMode="auto">
            <a:xfrm>
              <a:off x="4072" y="371"/>
              <a:ext cx="616" cy="568"/>
            </a:xfrm>
            <a:custGeom>
              <a:avLst/>
              <a:gdLst>
                <a:gd name="T0" fmla="*/ 208 w 616"/>
                <a:gd name="T1" fmla="*/ 0 h 568"/>
                <a:gd name="T2" fmla="*/ 272 w 616"/>
                <a:gd name="T3" fmla="*/ 32 h 568"/>
                <a:gd name="T4" fmla="*/ 288 w 616"/>
                <a:gd name="T5" fmla="*/ 56 h 568"/>
                <a:gd name="T6" fmla="*/ 296 w 616"/>
                <a:gd name="T7" fmla="*/ 88 h 568"/>
                <a:gd name="T8" fmla="*/ 304 w 616"/>
                <a:gd name="T9" fmla="*/ 112 h 568"/>
                <a:gd name="T10" fmla="*/ 328 w 616"/>
                <a:gd name="T11" fmla="*/ 120 h 568"/>
                <a:gd name="T12" fmla="*/ 392 w 616"/>
                <a:gd name="T13" fmla="*/ 128 h 568"/>
                <a:gd name="T14" fmla="*/ 544 w 616"/>
                <a:gd name="T15" fmla="*/ 216 h 568"/>
                <a:gd name="T16" fmla="*/ 592 w 616"/>
                <a:gd name="T17" fmla="*/ 280 h 568"/>
                <a:gd name="T18" fmla="*/ 608 w 616"/>
                <a:gd name="T19" fmla="*/ 312 h 568"/>
                <a:gd name="T20" fmla="*/ 616 w 616"/>
                <a:gd name="T21" fmla="*/ 360 h 568"/>
                <a:gd name="T22" fmla="*/ 608 w 616"/>
                <a:gd name="T23" fmla="*/ 392 h 568"/>
                <a:gd name="T24" fmla="*/ 592 w 616"/>
                <a:gd name="T25" fmla="*/ 424 h 568"/>
                <a:gd name="T26" fmla="*/ 544 w 616"/>
                <a:gd name="T27" fmla="*/ 472 h 568"/>
                <a:gd name="T28" fmla="*/ 472 w 616"/>
                <a:gd name="T29" fmla="*/ 496 h 568"/>
                <a:gd name="T30" fmla="*/ 400 w 616"/>
                <a:gd name="T31" fmla="*/ 488 h 568"/>
                <a:gd name="T32" fmla="*/ 360 w 616"/>
                <a:gd name="T33" fmla="*/ 496 h 568"/>
                <a:gd name="T34" fmla="*/ 448 w 616"/>
                <a:gd name="T35" fmla="*/ 560 h 568"/>
                <a:gd name="T36" fmla="*/ 424 w 616"/>
                <a:gd name="T37" fmla="*/ 568 h 568"/>
                <a:gd name="T38" fmla="*/ 400 w 616"/>
                <a:gd name="T39" fmla="*/ 560 h 568"/>
                <a:gd name="T40" fmla="*/ 376 w 616"/>
                <a:gd name="T41" fmla="*/ 544 h 568"/>
                <a:gd name="T42" fmla="*/ 336 w 616"/>
                <a:gd name="T43" fmla="*/ 504 h 568"/>
                <a:gd name="T44" fmla="*/ 264 w 616"/>
                <a:gd name="T45" fmla="*/ 456 h 568"/>
                <a:gd name="T46" fmla="*/ 200 w 616"/>
                <a:gd name="T47" fmla="*/ 400 h 568"/>
                <a:gd name="T48" fmla="*/ 264 w 616"/>
                <a:gd name="T49" fmla="*/ 424 h 568"/>
                <a:gd name="T50" fmla="*/ 328 w 616"/>
                <a:gd name="T51" fmla="*/ 432 h 568"/>
                <a:gd name="T52" fmla="*/ 400 w 616"/>
                <a:gd name="T53" fmla="*/ 424 h 568"/>
                <a:gd name="T54" fmla="*/ 456 w 616"/>
                <a:gd name="T55" fmla="*/ 392 h 568"/>
                <a:gd name="T56" fmla="*/ 488 w 616"/>
                <a:gd name="T57" fmla="*/ 376 h 568"/>
                <a:gd name="T58" fmla="*/ 504 w 616"/>
                <a:gd name="T59" fmla="*/ 352 h 568"/>
                <a:gd name="T60" fmla="*/ 520 w 616"/>
                <a:gd name="T61" fmla="*/ 288 h 568"/>
                <a:gd name="T62" fmla="*/ 504 w 616"/>
                <a:gd name="T63" fmla="*/ 232 h 568"/>
                <a:gd name="T64" fmla="*/ 472 w 616"/>
                <a:gd name="T65" fmla="*/ 192 h 568"/>
                <a:gd name="T66" fmla="*/ 416 w 616"/>
                <a:gd name="T67" fmla="*/ 160 h 568"/>
                <a:gd name="T68" fmla="*/ 360 w 616"/>
                <a:gd name="T69" fmla="*/ 152 h 568"/>
                <a:gd name="T70" fmla="*/ 296 w 616"/>
                <a:gd name="T71" fmla="*/ 160 h 568"/>
                <a:gd name="T72" fmla="*/ 248 w 616"/>
                <a:gd name="T73" fmla="*/ 176 h 568"/>
                <a:gd name="T74" fmla="*/ 152 w 616"/>
                <a:gd name="T75" fmla="*/ 248 h 568"/>
                <a:gd name="T76" fmla="*/ 120 w 616"/>
                <a:gd name="T77" fmla="*/ 288 h 568"/>
                <a:gd name="T78" fmla="*/ 104 w 616"/>
                <a:gd name="T79" fmla="*/ 304 h 568"/>
                <a:gd name="T80" fmla="*/ 80 w 616"/>
                <a:gd name="T81" fmla="*/ 312 h 568"/>
                <a:gd name="T82" fmla="*/ 40 w 616"/>
                <a:gd name="T83" fmla="*/ 296 h 568"/>
                <a:gd name="T84" fmla="*/ 0 w 616"/>
                <a:gd name="T85" fmla="*/ 256 h 568"/>
                <a:gd name="T86" fmla="*/ 56 w 616"/>
                <a:gd name="T87" fmla="*/ 192 h 568"/>
                <a:gd name="T88" fmla="*/ 112 w 616"/>
                <a:gd name="T89" fmla="*/ 136 h 568"/>
                <a:gd name="T90" fmla="*/ 168 w 616"/>
                <a:gd name="T91" fmla="*/ 80 h 568"/>
                <a:gd name="T92" fmla="*/ 208 w 616"/>
                <a:gd name="T93" fmla="*/ 0 h 5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16" h="568">
                  <a:moveTo>
                    <a:pt x="208" y="0"/>
                  </a:moveTo>
                  <a:lnTo>
                    <a:pt x="272" y="32"/>
                  </a:lnTo>
                  <a:lnTo>
                    <a:pt x="288" y="56"/>
                  </a:lnTo>
                  <a:lnTo>
                    <a:pt x="296" y="88"/>
                  </a:lnTo>
                  <a:lnTo>
                    <a:pt x="304" y="112"/>
                  </a:lnTo>
                  <a:lnTo>
                    <a:pt x="328" y="120"/>
                  </a:lnTo>
                  <a:lnTo>
                    <a:pt x="392" y="128"/>
                  </a:lnTo>
                  <a:lnTo>
                    <a:pt x="544" y="216"/>
                  </a:lnTo>
                  <a:lnTo>
                    <a:pt x="592" y="280"/>
                  </a:lnTo>
                  <a:lnTo>
                    <a:pt x="608" y="312"/>
                  </a:lnTo>
                  <a:lnTo>
                    <a:pt x="616" y="360"/>
                  </a:lnTo>
                  <a:lnTo>
                    <a:pt x="608" y="392"/>
                  </a:lnTo>
                  <a:lnTo>
                    <a:pt x="592" y="424"/>
                  </a:lnTo>
                  <a:lnTo>
                    <a:pt x="544" y="472"/>
                  </a:lnTo>
                  <a:lnTo>
                    <a:pt x="472" y="496"/>
                  </a:lnTo>
                  <a:lnTo>
                    <a:pt x="400" y="488"/>
                  </a:lnTo>
                  <a:lnTo>
                    <a:pt x="360" y="496"/>
                  </a:lnTo>
                  <a:lnTo>
                    <a:pt x="448" y="560"/>
                  </a:lnTo>
                  <a:lnTo>
                    <a:pt x="424" y="568"/>
                  </a:lnTo>
                  <a:lnTo>
                    <a:pt x="400" y="560"/>
                  </a:lnTo>
                  <a:lnTo>
                    <a:pt x="376" y="544"/>
                  </a:lnTo>
                  <a:lnTo>
                    <a:pt x="336" y="504"/>
                  </a:lnTo>
                  <a:lnTo>
                    <a:pt x="264" y="456"/>
                  </a:lnTo>
                  <a:lnTo>
                    <a:pt x="200" y="400"/>
                  </a:lnTo>
                  <a:lnTo>
                    <a:pt x="264" y="424"/>
                  </a:lnTo>
                  <a:lnTo>
                    <a:pt x="328" y="432"/>
                  </a:lnTo>
                  <a:lnTo>
                    <a:pt x="400" y="424"/>
                  </a:lnTo>
                  <a:lnTo>
                    <a:pt x="456" y="392"/>
                  </a:lnTo>
                  <a:lnTo>
                    <a:pt x="488" y="376"/>
                  </a:lnTo>
                  <a:lnTo>
                    <a:pt x="504" y="352"/>
                  </a:lnTo>
                  <a:lnTo>
                    <a:pt x="520" y="288"/>
                  </a:lnTo>
                  <a:lnTo>
                    <a:pt x="504" y="232"/>
                  </a:lnTo>
                  <a:lnTo>
                    <a:pt x="472" y="192"/>
                  </a:lnTo>
                  <a:lnTo>
                    <a:pt x="416" y="160"/>
                  </a:lnTo>
                  <a:lnTo>
                    <a:pt x="360" y="152"/>
                  </a:lnTo>
                  <a:lnTo>
                    <a:pt x="296" y="160"/>
                  </a:lnTo>
                  <a:lnTo>
                    <a:pt x="248" y="176"/>
                  </a:lnTo>
                  <a:lnTo>
                    <a:pt x="152" y="248"/>
                  </a:lnTo>
                  <a:lnTo>
                    <a:pt x="120" y="288"/>
                  </a:lnTo>
                  <a:lnTo>
                    <a:pt x="104" y="304"/>
                  </a:lnTo>
                  <a:lnTo>
                    <a:pt x="80" y="312"/>
                  </a:lnTo>
                  <a:lnTo>
                    <a:pt x="40" y="296"/>
                  </a:lnTo>
                  <a:lnTo>
                    <a:pt x="0" y="256"/>
                  </a:lnTo>
                  <a:lnTo>
                    <a:pt x="56" y="192"/>
                  </a:lnTo>
                  <a:lnTo>
                    <a:pt x="112" y="136"/>
                  </a:lnTo>
                  <a:lnTo>
                    <a:pt x="168" y="80"/>
                  </a:lnTo>
                  <a:lnTo>
                    <a:pt x="208"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59" name="Freeform 42"/>
            <p:cNvSpPr>
              <a:spLocks/>
            </p:cNvSpPr>
            <p:nvPr/>
          </p:nvSpPr>
          <p:spPr bwMode="auto">
            <a:xfrm>
              <a:off x="1239" y="547"/>
              <a:ext cx="912" cy="1048"/>
            </a:xfrm>
            <a:custGeom>
              <a:avLst/>
              <a:gdLst>
                <a:gd name="T0" fmla="*/ 744 w 912"/>
                <a:gd name="T1" fmla="*/ 0 h 1048"/>
                <a:gd name="T2" fmla="*/ 808 w 912"/>
                <a:gd name="T3" fmla="*/ 16 h 1048"/>
                <a:gd name="T4" fmla="*/ 864 w 912"/>
                <a:gd name="T5" fmla="*/ 56 h 1048"/>
                <a:gd name="T6" fmla="*/ 896 w 912"/>
                <a:gd name="T7" fmla="*/ 104 h 1048"/>
                <a:gd name="T8" fmla="*/ 912 w 912"/>
                <a:gd name="T9" fmla="*/ 176 h 1048"/>
                <a:gd name="T10" fmla="*/ 904 w 912"/>
                <a:gd name="T11" fmla="*/ 240 h 1048"/>
                <a:gd name="T12" fmla="*/ 880 w 912"/>
                <a:gd name="T13" fmla="*/ 288 h 1048"/>
                <a:gd name="T14" fmla="*/ 792 w 912"/>
                <a:gd name="T15" fmla="*/ 368 h 1048"/>
                <a:gd name="T16" fmla="*/ 688 w 912"/>
                <a:gd name="T17" fmla="*/ 448 h 1048"/>
                <a:gd name="T18" fmla="*/ 640 w 912"/>
                <a:gd name="T19" fmla="*/ 488 h 1048"/>
                <a:gd name="T20" fmla="*/ 600 w 912"/>
                <a:gd name="T21" fmla="*/ 544 h 1048"/>
                <a:gd name="T22" fmla="*/ 536 w 912"/>
                <a:gd name="T23" fmla="*/ 664 h 1048"/>
                <a:gd name="T24" fmla="*/ 504 w 912"/>
                <a:gd name="T25" fmla="*/ 720 h 1048"/>
                <a:gd name="T26" fmla="*/ 456 w 912"/>
                <a:gd name="T27" fmla="*/ 760 h 1048"/>
                <a:gd name="T28" fmla="*/ 328 w 912"/>
                <a:gd name="T29" fmla="*/ 808 h 1048"/>
                <a:gd name="T30" fmla="*/ 280 w 912"/>
                <a:gd name="T31" fmla="*/ 840 h 1048"/>
                <a:gd name="T32" fmla="*/ 264 w 912"/>
                <a:gd name="T33" fmla="*/ 896 h 1048"/>
                <a:gd name="T34" fmla="*/ 272 w 912"/>
                <a:gd name="T35" fmla="*/ 920 h 1048"/>
                <a:gd name="T36" fmla="*/ 288 w 912"/>
                <a:gd name="T37" fmla="*/ 936 h 1048"/>
                <a:gd name="T38" fmla="*/ 344 w 912"/>
                <a:gd name="T39" fmla="*/ 952 h 1048"/>
                <a:gd name="T40" fmla="*/ 288 w 912"/>
                <a:gd name="T41" fmla="*/ 1048 h 1048"/>
                <a:gd name="T42" fmla="*/ 0 w 912"/>
                <a:gd name="T43" fmla="*/ 872 h 1048"/>
                <a:gd name="T44" fmla="*/ 24 w 912"/>
                <a:gd name="T45" fmla="*/ 824 h 1048"/>
                <a:gd name="T46" fmla="*/ 40 w 912"/>
                <a:gd name="T47" fmla="*/ 800 h 1048"/>
                <a:gd name="T48" fmla="*/ 64 w 912"/>
                <a:gd name="T49" fmla="*/ 784 h 1048"/>
                <a:gd name="T50" fmla="*/ 88 w 912"/>
                <a:gd name="T51" fmla="*/ 784 h 1048"/>
                <a:gd name="T52" fmla="*/ 104 w 912"/>
                <a:gd name="T53" fmla="*/ 680 h 1048"/>
                <a:gd name="T54" fmla="*/ 136 w 912"/>
                <a:gd name="T55" fmla="*/ 584 h 1048"/>
                <a:gd name="T56" fmla="*/ 160 w 912"/>
                <a:gd name="T57" fmla="*/ 544 h 1048"/>
                <a:gd name="T58" fmla="*/ 184 w 912"/>
                <a:gd name="T59" fmla="*/ 512 h 1048"/>
                <a:gd name="T60" fmla="*/ 224 w 912"/>
                <a:gd name="T61" fmla="*/ 496 h 1048"/>
                <a:gd name="T62" fmla="*/ 272 w 912"/>
                <a:gd name="T63" fmla="*/ 488 h 1048"/>
                <a:gd name="T64" fmla="*/ 336 w 912"/>
                <a:gd name="T65" fmla="*/ 512 h 1048"/>
                <a:gd name="T66" fmla="*/ 368 w 912"/>
                <a:gd name="T67" fmla="*/ 576 h 1048"/>
                <a:gd name="T68" fmla="*/ 368 w 912"/>
                <a:gd name="T69" fmla="*/ 616 h 1048"/>
                <a:gd name="T70" fmla="*/ 352 w 912"/>
                <a:gd name="T71" fmla="*/ 656 h 1048"/>
                <a:gd name="T72" fmla="*/ 352 w 912"/>
                <a:gd name="T73" fmla="*/ 688 h 1048"/>
                <a:gd name="T74" fmla="*/ 368 w 912"/>
                <a:gd name="T75" fmla="*/ 704 h 1048"/>
                <a:gd name="T76" fmla="*/ 416 w 912"/>
                <a:gd name="T77" fmla="*/ 688 h 1048"/>
                <a:gd name="T78" fmla="*/ 456 w 912"/>
                <a:gd name="T79" fmla="*/ 656 h 1048"/>
                <a:gd name="T80" fmla="*/ 528 w 912"/>
                <a:gd name="T81" fmla="*/ 624 h 1048"/>
                <a:gd name="T82" fmla="*/ 552 w 912"/>
                <a:gd name="T83" fmla="*/ 592 h 1048"/>
                <a:gd name="T84" fmla="*/ 560 w 912"/>
                <a:gd name="T85" fmla="*/ 560 h 1048"/>
                <a:gd name="T86" fmla="*/ 544 w 912"/>
                <a:gd name="T87" fmla="*/ 504 h 1048"/>
                <a:gd name="T88" fmla="*/ 512 w 912"/>
                <a:gd name="T89" fmla="*/ 464 h 1048"/>
                <a:gd name="T90" fmla="*/ 416 w 912"/>
                <a:gd name="T91" fmla="*/ 384 h 1048"/>
                <a:gd name="T92" fmla="*/ 368 w 912"/>
                <a:gd name="T93" fmla="*/ 352 h 1048"/>
                <a:gd name="T94" fmla="*/ 352 w 912"/>
                <a:gd name="T95" fmla="*/ 344 h 1048"/>
                <a:gd name="T96" fmla="*/ 344 w 912"/>
                <a:gd name="T97" fmla="*/ 320 h 1048"/>
                <a:gd name="T98" fmla="*/ 352 w 912"/>
                <a:gd name="T99" fmla="*/ 288 h 1048"/>
                <a:gd name="T100" fmla="*/ 360 w 912"/>
                <a:gd name="T101" fmla="*/ 264 h 1048"/>
                <a:gd name="T102" fmla="*/ 416 w 912"/>
                <a:gd name="T103" fmla="*/ 240 h 1048"/>
                <a:gd name="T104" fmla="*/ 448 w 912"/>
                <a:gd name="T105" fmla="*/ 256 h 1048"/>
                <a:gd name="T106" fmla="*/ 512 w 912"/>
                <a:gd name="T107" fmla="*/ 168 h 1048"/>
                <a:gd name="T108" fmla="*/ 576 w 912"/>
                <a:gd name="T109" fmla="*/ 80 h 1048"/>
                <a:gd name="T110" fmla="*/ 648 w 912"/>
                <a:gd name="T111" fmla="*/ 24 h 1048"/>
                <a:gd name="T112" fmla="*/ 744 w 912"/>
                <a:gd name="T113" fmla="*/ 0 h 10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12" h="1048">
                  <a:moveTo>
                    <a:pt x="744" y="0"/>
                  </a:moveTo>
                  <a:lnTo>
                    <a:pt x="808" y="16"/>
                  </a:lnTo>
                  <a:lnTo>
                    <a:pt x="864" y="56"/>
                  </a:lnTo>
                  <a:lnTo>
                    <a:pt x="896" y="104"/>
                  </a:lnTo>
                  <a:lnTo>
                    <a:pt x="912" y="176"/>
                  </a:lnTo>
                  <a:lnTo>
                    <a:pt x="904" y="240"/>
                  </a:lnTo>
                  <a:lnTo>
                    <a:pt x="880" y="288"/>
                  </a:lnTo>
                  <a:lnTo>
                    <a:pt x="792" y="368"/>
                  </a:lnTo>
                  <a:lnTo>
                    <a:pt x="688" y="448"/>
                  </a:lnTo>
                  <a:lnTo>
                    <a:pt x="640" y="488"/>
                  </a:lnTo>
                  <a:lnTo>
                    <a:pt x="600" y="544"/>
                  </a:lnTo>
                  <a:lnTo>
                    <a:pt x="536" y="664"/>
                  </a:lnTo>
                  <a:lnTo>
                    <a:pt x="504" y="720"/>
                  </a:lnTo>
                  <a:lnTo>
                    <a:pt x="456" y="760"/>
                  </a:lnTo>
                  <a:lnTo>
                    <a:pt x="328" y="808"/>
                  </a:lnTo>
                  <a:lnTo>
                    <a:pt x="280" y="840"/>
                  </a:lnTo>
                  <a:lnTo>
                    <a:pt x="264" y="896"/>
                  </a:lnTo>
                  <a:lnTo>
                    <a:pt x="272" y="920"/>
                  </a:lnTo>
                  <a:lnTo>
                    <a:pt x="288" y="936"/>
                  </a:lnTo>
                  <a:lnTo>
                    <a:pt x="344" y="952"/>
                  </a:lnTo>
                  <a:lnTo>
                    <a:pt x="288" y="1048"/>
                  </a:lnTo>
                  <a:lnTo>
                    <a:pt x="0" y="872"/>
                  </a:lnTo>
                  <a:lnTo>
                    <a:pt x="24" y="824"/>
                  </a:lnTo>
                  <a:lnTo>
                    <a:pt x="40" y="800"/>
                  </a:lnTo>
                  <a:lnTo>
                    <a:pt x="64" y="784"/>
                  </a:lnTo>
                  <a:lnTo>
                    <a:pt x="88" y="784"/>
                  </a:lnTo>
                  <a:lnTo>
                    <a:pt x="104" y="680"/>
                  </a:lnTo>
                  <a:lnTo>
                    <a:pt x="136" y="584"/>
                  </a:lnTo>
                  <a:lnTo>
                    <a:pt x="160" y="544"/>
                  </a:lnTo>
                  <a:lnTo>
                    <a:pt x="184" y="512"/>
                  </a:lnTo>
                  <a:lnTo>
                    <a:pt x="224" y="496"/>
                  </a:lnTo>
                  <a:lnTo>
                    <a:pt x="272" y="488"/>
                  </a:lnTo>
                  <a:lnTo>
                    <a:pt x="336" y="512"/>
                  </a:lnTo>
                  <a:lnTo>
                    <a:pt x="368" y="576"/>
                  </a:lnTo>
                  <a:lnTo>
                    <a:pt x="368" y="616"/>
                  </a:lnTo>
                  <a:lnTo>
                    <a:pt x="352" y="656"/>
                  </a:lnTo>
                  <a:lnTo>
                    <a:pt x="352" y="688"/>
                  </a:lnTo>
                  <a:lnTo>
                    <a:pt x="368" y="704"/>
                  </a:lnTo>
                  <a:lnTo>
                    <a:pt x="416" y="688"/>
                  </a:lnTo>
                  <a:lnTo>
                    <a:pt x="456" y="656"/>
                  </a:lnTo>
                  <a:lnTo>
                    <a:pt x="528" y="624"/>
                  </a:lnTo>
                  <a:lnTo>
                    <a:pt x="552" y="592"/>
                  </a:lnTo>
                  <a:lnTo>
                    <a:pt x="560" y="560"/>
                  </a:lnTo>
                  <a:lnTo>
                    <a:pt x="544" y="504"/>
                  </a:lnTo>
                  <a:lnTo>
                    <a:pt x="512" y="464"/>
                  </a:lnTo>
                  <a:lnTo>
                    <a:pt x="416" y="384"/>
                  </a:lnTo>
                  <a:lnTo>
                    <a:pt x="368" y="352"/>
                  </a:lnTo>
                  <a:lnTo>
                    <a:pt x="352" y="344"/>
                  </a:lnTo>
                  <a:lnTo>
                    <a:pt x="344" y="320"/>
                  </a:lnTo>
                  <a:lnTo>
                    <a:pt x="352" y="288"/>
                  </a:lnTo>
                  <a:lnTo>
                    <a:pt x="360" y="264"/>
                  </a:lnTo>
                  <a:lnTo>
                    <a:pt x="416" y="240"/>
                  </a:lnTo>
                  <a:lnTo>
                    <a:pt x="448" y="256"/>
                  </a:lnTo>
                  <a:lnTo>
                    <a:pt x="512" y="168"/>
                  </a:lnTo>
                  <a:lnTo>
                    <a:pt x="576" y="80"/>
                  </a:lnTo>
                  <a:lnTo>
                    <a:pt x="648" y="24"/>
                  </a:lnTo>
                  <a:lnTo>
                    <a:pt x="7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0" name="Freeform 43"/>
            <p:cNvSpPr>
              <a:spLocks/>
            </p:cNvSpPr>
            <p:nvPr/>
          </p:nvSpPr>
          <p:spPr bwMode="auto">
            <a:xfrm>
              <a:off x="1783" y="643"/>
              <a:ext cx="256" cy="328"/>
            </a:xfrm>
            <a:custGeom>
              <a:avLst/>
              <a:gdLst>
                <a:gd name="T0" fmla="*/ 88 w 256"/>
                <a:gd name="T1" fmla="*/ 0 h 328"/>
                <a:gd name="T2" fmla="*/ 160 w 256"/>
                <a:gd name="T3" fmla="*/ 0 h 328"/>
                <a:gd name="T4" fmla="*/ 200 w 256"/>
                <a:gd name="T5" fmla="*/ 16 h 328"/>
                <a:gd name="T6" fmla="*/ 232 w 256"/>
                <a:gd name="T7" fmla="*/ 48 h 328"/>
                <a:gd name="T8" fmla="*/ 248 w 256"/>
                <a:gd name="T9" fmla="*/ 96 h 328"/>
                <a:gd name="T10" fmla="*/ 256 w 256"/>
                <a:gd name="T11" fmla="*/ 152 h 328"/>
                <a:gd name="T12" fmla="*/ 248 w 256"/>
                <a:gd name="T13" fmla="*/ 216 h 328"/>
                <a:gd name="T14" fmla="*/ 216 w 256"/>
                <a:gd name="T15" fmla="*/ 272 h 328"/>
                <a:gd name="T16" fmla="*/ 168 w 256"/>
                <a:gd name="T17" fmla="*/ 312 h 328"/>
                <a:gd name="T18" fmla="*/ 104 w 256"/>
                <a:gd name="T19" fmla="*/ 328 h 328"/>
                <a:gd name="T20" fmla="*/ 56 w 256"/>
                <a:gd name="T21" fmla="*/ 312 h 328"/>
                <a:gd name="T22" fmla="*/ 24 w 256"/>
                <a:gd name="T23" fmla="*/ 272 h 328"/>
                <a:gd name="T24" fmla="*/ 8 w 256"/>
                <a:gd name="T25" fmla="*/ 216 h 328"/>
                <a:gd name="T26" fmla="*/ 0 w 256"/>
                <a:gd name="T27" fmla="*/ 160 h 328"/>
                <a:gd name="T28" fmla="*/ 16 w 256"/>
                <a:gd name="T29" fmla="*/ 56 h 328"/>
                <a:gd name="T30" fmla="*/ 48 w 256"/>
                <a:gd name="T31" fmla="*/ 16 h 328"/>
                <a:gd name="T32" fmla="*/ 88 w 256"/>
                <a:gd name="T33" fmla="*/ 0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6" h="328">
                  <a:moveTo>
                    <a:pt x="88" y="0"/>
                  </a:moveTo>
                  <a:lnTo>
                    <a:pt x="160" y="0"/>
                  </a:lnTo>
                  <a:lnTo>
                    <a:pt x="200" y="16"/>
                  </a:lnTo>
                  <a:lnTo>
                    <a:pt x="232" y="48"/>
                  </a:lnTo>
                  <a:lnTo>
                    <a:pt x="248" y="96"/>
                  </a:lnTo>
                  <a:lnTo>
                    <a:pt x="256" y="152"/>
                  </a:lnTo>
                  <a:lnTo>
                    <a:pt x="248" y="216"/>
                  </a:lnTo>
                  <a:lnTo>
                    <a:pt x="216" y="272"/>
                  </a:lnTo>
                  <a:lnTo>
                    <a:pt x="168" y="312"/>
                  </a:lnTo>
                  <a:lnTo>
                    <a:pt x="104" y="328"/>
                  </a:lnTo>
                  <a:lnTo>
                    <a:pt x="56" y="312"/>
                  </a:lnTo>
                  <a:lnTo>
                    <a:pt x="24" y="272"/>
                  </a:lnTo>
                  <a:lnTo>
                    <a:pt x="8" y="216"/>
                  </a:lnTo>
                  <a:lnTo>
                    <a:pt x="0" y="160"/>
                  </a:lnTo>
                  <a:lnTo>
                    <a:pt x="16" y="56"/>
                  </a:lnTo>
                  <a:lnTo>
                    <a:pt x="48" y="16"/>
                  </a:lnTo>
                  <a:lnTo>
                    <a:pt x="88"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1" name="Freeform 44"/>
            <p:cNvSpPr>
              <a:spLocks/>
            </p:cNvSpPr>
            <p:nvPr/>
          </p:nvSpPr>
          <p:spPr bwMode="auto">
            <a:xfrm>
              <a:off x="4584" y="803"/>
              <a:ext cx="336" cy="320"/>
            </a:xfrm>
            <a:custGeom>
              <a:avLst/>
              <a:gdLst>
                <a:gd name="T0" fmla="*/ 248 w 336"/>
                <a:gd name="T1" fmla="*/ 0 h 320"/>
                <a:gd name="T2" fmla="*/ 336 w 336"/>
                <a:gd name="T3" fmla="*/ 96 h 320"/>
                <a:gd name="T4" fmla="*/ 280 w 336"/>
                <a:gd name="T5" fmla="*/ 168 h 320"/>
                <a:gd name="T6" fmla="*/ 216 w 336"/>
                <a:gd name="T7" fmla="*/ 216 h 320"/>
                <a:gd name="T8" fmla="*/ 80 w 336"/>
                <a:gd name="T9" fmla="*/ 320 h 320"/>
                <a:gd name="T10" fmla="*/ 24 w 336"/>
                <a:gd name="T11" fmla="*/ 288 h 320"/>
                <a:gd name="T12" fmla="*/ 8 w 336"/>
                <a:gd name="T13" fmla="*/ 272 h 320"/>
                <a:gd name="T14" fmla="*/ 0 w 336"/>
                <a:gd name="T15" fmla="*/ 240 h 320"/>
                <a:gd name="T16" fmla="*/ 8 w 336"/>
                <a:gd name="T17" fmla="*/ 216 h 320"/>
                <a:gd name="T18" fmla="*/ 24 w 336"/>
                <a:gd name="T19" fmla="*/ 200 h 320"/>
                <a:gd name="T20" fmla="*/ 72 w 336"/>
                <a:gd name="T21" fmla="*/ 176 h 320"/>
                <a:gd name="T22" fmla="*/ 128 w 336"/>
                <a:gd name="T23" fmla="*/ 136 h 320"/>
                <a:gd name="T24" fmla="*/ 168 w 336"/>
                <a:gd name="T25" fmla="*/ 96 h 320"/>
                <a:gd name="T26" fmla="*/ 208 w 336"/>
                <a:gd name="T27" fmla="*/ 56 h 320"/>
                <a:gd name="T28" fmla="*/ 248 w 336"/>
                <a:gd name="T29" fmla="*/ 0 h 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6" h="320">
                  <a:moveTo>
                    <a:pt x="248" y="0"/>
                  </a:moveTo>
                  <a:lnTo>
                    <a:pt x="336" y="96"/>
                  </a:lnTo>
                  <a:lnTo>
                    <a:pt x="280" y="168"/>
                  </a:lnTo>
                  <a:lnTo>
                    <a:pt x="216" y="216"/>
                  </a:lnTo>
                  <a:lnTo>
                    <a:pt x="80" y="320"/>
                  </a:lnTo>
                  <a:lnTo>
                    <a:pt x="24" y="288"/>
                  </a:lnTo>
                  <a:lnTo>
                    <a:pt x="8" y="272"/>
                  </a:lnTo>
                  <a:lnTo>
                    <a:pt x="0" y="240"/>
                  </a:lnTo>
                  <a:lnTo>
                    <a:pt x="8" y="216"/>
                  </a:lnTo>
                  <a:lnTo>
                    <a:pt x="24" y="200"/>
                  </a:lnTo>
                  <a:lnTo>
                    <a:pt x="72" y="176"/>
                  </a:lnTo>
                  <a:lnTo>
                    <a:pt x="128" y="136"/>
                  </a:lnTo>
                  <a:lnTo>
                    <a:pt x="168" y="96"/>
                  </a:lnTo>
                  <a:lnTo>
                    <a:pt x="208" y="56"/>
                  </a:lnTo>
                  <a:lnTo>
                    <a:pt x="248"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2" name="Freeform 45"/>
            <p:cNvSpPr>
              <a:spLocks/>
            </p:cNvSpPr>
            <p:nvPr/>
          </p:nvSpPr>
          <p:spPr bwMode="auto">
            <a:xfrm>
              <a:off x="1791" y="963"/>
              <a:ext cx="1585" cy="784"/>
            </a:xfrm>
            <a:custGeom>
              <a:avLst/>
              <a:gdLst>
                <a:gd name="T0" fmla="*/ 1416 w 1585"/>
                <a:gd name="T1" fmla="*/ 32 h 784"/>
                <a:gd name="T2" fmla="*/ 1440 w 1585"/>
                <a:gd name="T3" fmla="*/ 168 h 784"/>
                <a:gd name="T4" fmla="*/ 1416 w 1585"/>
                <a:gd name="T5" fmla="*/ 288 h 784"/>
                <a:gd name="T6" fmla="*/ 1521 w 1585"/>
                <a:gd name="T7" fmla="*/ 408 h 784"/>
                <a:gd name="T8" fmla="*/ 1585 w 1585"/>
                <a:gd name="T9" fmla="*/ 328 h 784"/>
                <a:gd name="T10" fmla="*/ 1537 w 1585"/>
                <a:gd name="T11" fmla="*/ 472 h 784"/>
                <a:gd name="T12" fmla="*/ 1497 w 1585"/>
                <a:gd name="T13" fmla="*/ 520 h 784"/>
                <a:gd name="T14" fmla="*/ 1432 w 1585"/>
                <a:gd name="T15" fmla="*/ 536 h 784"/>
                <a:gd name="T16" fmla="*/ 1256 w 1585"/>
                <a:gd name="T17" fmla="*/ 552 h 784"/>
                <a:gd name="T18" fmla="*/ 1360 w 1585"/>
                <a:gd name="T19" fmla="*/ 352 h 784"/>
                <a:gd name="T20" fmla="*/ 1360 w 1585"/>
                <a:gd name="T21" fmla="*/ 184 h 784"/>
                <a:gd name="T22" fmla="*/ 1312 w 1585"/>
                <a:gd name="T23" fmla="*/ 136 h 784"/>
                <a:gd name="T24" fmla="*/ 1240 w 1585"/>
                <a:gd name="T25" fmla="*/ 168 h 784"/>
                <a:gd name="T26" fmla="*/ 1136 w 1585"/>
                <a:gd name="T27" fmla="*/ 296 h 784"/>
                <a:gd name="T28" fmla="*/ 1064 w 1585"/>
                <a:gd name="T29" fmla="*/ 328 h 784"/>
                <a:gd name="T30" fmla="*/ 680 w 1585"/>
                <a:gd name="T31" fmla="*/ 320 h 784"/>
                <a:gd name="T32" fmla="*/ 608 w 1585"/>
                <a:gd name="T33" fmla="*/ 352 h 784"/>
                <a:gd name="T34" fmla="*/ 520 w 1585"/>
                <a:gd name="T35" fmla="*/ 488 h 784"/>
                <a:gd name="T36" fmla="*/ 448 w 1585"/>
                <a:gd name="T37" fmla="*/ 520 h 784"/>
                <a:gd name="T38" fmla="*/ 160 w 1585"/>
                <a:gd name="T39" fmla="*/ 536 h 784"/>
                <a:gd name="T40" fmla="*/ 96 w 1585"/>
                <a:gd name="T41" fmla="*/ 600 h 784"/>
                <a:gd name="T42" fmla="*/ 80 w 1585"/>
                <a:gd name="T43" fmla="*/ 696 h 784"/>
                <a:gd name="T44" fmla="*/ 192 w 1585"/>
                <a:gd name="T45" fmla="*/ 616 h 784"/>
                <a:gd name="T46" fmla="*/ 448 w 1585"/>
                <a:gd name="T47" fmla="*/ 616 h 784"/>
                <a:gd name="T48" fmla="*/ 696 w 1585"/>
                <a:gd name="T49" fmla="*/ 600 h 784"/>
                <a:gd name="T50" fmla="*/ 704 w 1585"/>
                <a:gd name="T51" fmla="*/ 624 h 784"/>
                <a:gd name="T52" fmla="*/ 640 w 1585"/>
                <a:gd name="T53" fmla="*/ 704 h 784"/>
                <a:gd name="T54" fmla="*/ 136 w 1585"/>
                <a:gd name="T55" fmla="*/ 712 h 784"/>
                <a:gd name="T56" fmla="*/ 64 w 1585"/>
                <a:gd name="T57" fmla="*/ 736 h 784"/>
                <a:gd name="T58" fmla="*/ 24 w 1585"/>
                <a:gd name="T59" fmla="*/ 728 h 784"/>
                <a:gd name="T60" fmla="*/ 112 w 1585"/>
                <a:gd name="T61" fmla="*/ 568 h 784"/>
                <a:gd name="T62" fmla="*/ 240 w 1585"/>
                <a:gd name="T63" fmla="*/ 400 h 784"/>
                <a:gd name="T64" fmla="*/ 528 w 1585"/>
                <a:gd name="T65" fmla="*/ 384 h 784"/>
                <a:gd name="T66" fmla="*/ 592 w 1585"/>
                <a:gd name="T67" fmla="*/ 352 h 784"/>
                <a:gd name="T68" fmla="*/ 664 w 1585"/>
                <a:gd name="T69" fmla="*/ 256 h 784"/>
                <a:gd name="T70" fmla="*/ 712 w 1585"/>
                <a:gd name="T71" fmla="*/ 200 h 784"/>
                <a:gd name="T72" fmla="*/ 1088 w 1585"/>
                <a:gd name="T73" fmla="*/ 192 h 784"/>
                <a:gd name="T74" fmla="*/ 1264 w 1585"/>
                <a:gd name="T75" fmla="*/ 144 h 784"/>
                <a:gd name="T76" fmla="*/ 1392 w 1585"/>
                <a:gd name="T77" fmla="*/ 0 h 7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85" h="784">
                  <a:moveTo>
                    <a:pt x="1392" y="0"/>
                  </a:moveTo>
                  <a:lnTo>
                    <a:pt x="1416" y="32"/>
                  </a:lnTo>
                  <a:lnTo>
                    <a:pt x="1432" y="72"/>
                  </a:lnTo>
                  <a:lnTo>
                    <a:pt x="1440" y="168"/>
                  </a:lnTo>
                  <a:lnTo>
                    <a:pt x="1432" y="232"/>
                  </a:lnTo>
                  <a:lnTo>
                    <a:pt x="1416" y="288"/>
                  </a:lnTo>
                  <a:lnTo>
                    <a:pt x="1384" y="408"/>
                  </a:lnTo>
                  <a:lnTo>
                    <a:pt x="1521" y="408"/>
                  </a:lnTo>
                  <a:lnTo>
                    <a:pt x="1553" y="368"/>
                  </a:lnTo>
                  <a:lnTo>
                    <a:pt x="1585" y="328"/>
                  </a:lnTo>
                  <a:lnTo>
                    <a:pt x="1561" y="400"/>
                  </a:lnTo>
                  <a:lnTo>
                    <a:pt x="1537" y="472"/>
                  </a:lnTo>
                  <a:lnTo>
                    <a:pt x="1521" y="496"/>
                  </a:lnTo>
                  <a:lnTo>
                    <a:pt x="1497" y="520"/>
                  </a:lnTo>
                  <a:lnTo>
                    <a:pt x="1465" y="528"/>
                  </a:lnTo>
                  <a:lnTo>
                    <a:pt x="1432" y="536"/>
                  </a:lnTo>
                  <a:lnTo>
                    <a:pt x="1312" y="536"/>
                  </a:lnTo>
                  <a:lnTo>
                    <a:pt x="1256" y="552"/>
                  </a:lnTo>
                  <a:lnTo>
                    <a:pt x="1336" y="416"/>
                  </a:lnTo>
                  <a:lnTo>
                    <a:pt x="1360" y="352"/>
                  </a:lnTo>
                  <a:lnTo>
                    <a:pt x="1368" y="272"/>
                  </a:lnTo>
                  <a:lnTo>
                    <a:pt x="1360" y="184"/>
                  </a:lnTo>
                  <a:lnTo>
                    <a:pt x="1344" y="152"/>
                  </a:lnTo>
                  <a:lnTo>
                    <a:pt x="1312" y="136"/>
                  </a:lnTo>
                  <a:lnTo>
                    <a:pt x="1272" y="144"/>
                  </a:lnTo>
                  <a:lnTo>
                    <a:pt x="1240" y="168"/>
                  </a:lnTo>
                  <a:lnTo>
                    <a:pt x="1184" y="232"/>
                  </a:lnTo>
                  <a:lnTo>
                    <a:pt x="1136" y="296"/>
                  </a:lnTo>
                  <a:lnTo>
                    <a:pt x="1104" y="320"/>
                  </a:lnTo>
                  <a:lnTo>
                    <a:pt x="1064" y="328"/>
                  </a:lnTo>
                  <a:lnTo>
                    <a:pt x="872" y="320"/>
                  </a:lnTo>
                  <a:lnTo>
                    <a:pt x="680" y="320"/>
                  </a:lnTo>
                  <a:lnTo>
                    <a:pt x="640" y="328"/>
                  </a:lnTo>
                  <a:lnTo>
                    <a:pt x="608" y="352"/>
                  </a:lnTo>
                  <a:lnTo>
                    <a:pt x="560" y="424"/>
                  </a:lnTo>
                  <a:lnTo>
                    <a:pt x="520" y="488"/>
                  </a:lnTo>
                  <a:lnTo>
                    <a:pt x="488" y="512"/>
                  </a:lnTo>
                  <a:lnTo>
                    <a:pt x="448" y="520"/>
                  </a:lnTo>
                  <a:lnTo>
                    <a:pt x="216" y="520"/>
                  </a:lnTo>
                  <a:lnTo>
                    <a:pt x="160" y="536"/>
                  </a:lnTo>
                  <a:lnTo>
                    <a:pt x="112" y="576"/>
                  </a:lnTo>
                  <a:lnTo>
                    <a:pt x="96" y="600"/>
                  </a:lnTo>
                  <a:lnTo>
                    <a:pt x="88" y="632"/>
                  </a:lnTo>
                  <a:lnTo>
                    <a:pt x="80" y="696"/>
                  </a:lnTo>
                  <a:lnTo>
                    <a:pt x="152" y="640"/>
                  </a:lnTo>
                  <a:lnTo>
                    <a:pt x="192" y="616"/>
                  </a:lnTo>
                  <a:lnTo>
                    <a:pt x="240" y="608"/>
                  </a:lnTo>
                  <a:lnTo>
                    <a:pt x="448" y="616"/>
                  </a:lnTo>
                  <a:lnTo>
                    <a:pt x="656" y="616"/>
                  </a:lnTo>
                  <a:lnTo>
                    <a:pt x="696" y="600"/>
                  </a:lnTo>
                  <a:lnTo>
                    <a:pt x="728" y="576"/>
                  </a:lnTo>
                  <a:lnTo>
                    <a:pt x="704" y="624"/>
                  </a:lnTo>
                  <a:lnTo>
                    <a:pt x="680" y="672"/>
                  </a:lnTo>
                  <a:lnTo>
                    <a:pt x="640" y="704"/>
                  </a:lnTo>
                  <a:lnTo>
                    <a:pt x="592" y="712"/>
                  </a:lnTo>
                  <a:lnTo>
                    <a:pt x="136" y="712"/>
                  </a:lnTo>
                  <a:lnTo>
                    <a:pt x="96" y="720"/>
                  </a:lnTo>
                  <a:lnTo>
                    <a:pt x="64" y="736"/>
                  </a:lnTo>
                  <a:lnTo>
                    <a:pt x="0" y="784"/>
                  </a:lnTo>
                  <a:lnTo>
                    <a:pt x="24" y="728"/>
                  </a:lnTo>
                  <a:lnTo>
                    <a:pt x="48" y="672"/>
                  </a:lnTo>
                  <a:lnTo>
                    <a:pt x="112" y="568"/>
                  </a:lnTo>
                  <a:lnTo>
                    <a:pt x="184" y="440"/>
                  </a:lnTo>
                  <a:lnTo>
                    <a:pt x="240" y="400"/>
                  </a:lnTo>
                  <a:lnTo>
                    <a:pt x="304" y="384"/>
                  </a:lnTo>
                  <a:lnTo>
                    <a:pt x="528" y="384"/>
                  </a:lnTo>
                  <a:lnTo>
                    <a:pt x="568" y="376"/>
                  </a:lnTo>
                  <a:lnTo>
                    <a:pt x="592" y="352"/>
                  </a:lnTo>
                  <a:lnTo>
                    <a:pt x="640" y="288"/>
                  </a:lnTo>
                  <a:lnTo>
                    <a:pt x="664" y="256"/>
                  </a:lnTo>
                  <a:lnTo>
                    <a:pt x="688" y="224"/>
                  </a:lnTo>
                  <a:lnTo>
                    <a:pt x="712" y="200"/>
                  </a:lnTo>
                  <a:lnTo>
                    <a:pt x="752" y="192"/>
                  </a:lnTo>
                  <a:lnTo>
                    <a:pt x="1088" y="192"/>
                  </a:lnTo>
                  <a:lnTo>
                    <a:pt x="1184" y="176"/>
                  </a:lnTo>
                  <a:lnTo>
                    <a:pt x="1264" y="144"/>
                  </a:lnTo>
                  <a:lnTo>
                    <a:pt x="1336" y="80"/>
                  </a:lnTo>
                  <a:lnTo>
                    <a:pt x="139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3" name="Freeform 46"/>
            <p:cNvSpPr>
              <a:spLocks/>
            </p:cNvSpPr>
            <p:nvPr/>
          </p:nvSpPr>
          <p:spPr bwMode="auto">
            <a:xfrm>
              <a:off x="4752" y="1091"/>
              <a:ext cx="480" cy="520"/>
            </a:xfrm>
            <a:custGeom>
              <a:avLst/>
              <a:gdLst>
                <a:gd name="T0" fmla="*/ 256 w 480"/>
                <a:gd name="T1" fmla="*/ 0 h 520"/>
                <a:gd name="T2" fmla="*/ 288 w 480"/>
                <a:gd name="T3" fmla="*/ 0 h 520"/>
                <a:gd name="T4" fmla="*/ 336 w 480"/>
                <a:gd name="T5" fmla="*/ 96 h 520"/>
                <a:gd name="T6" fmla="*/ 376 w 480"/>
                <a:gd name="T7" fmla="*/ 192 h 520"/>
                <a:gd name="T8" fmla="*/ 296 w 480"/>
                <a:gd name="T9" fmla="*/ 152 h 520"/>
                <a:gd name="T10" fmla="*/ 208 w 480"/>
                <a:gd name="T11" fmla="*/ 136 h 520"/>
                <a:gd name="T12" fmla="*/ 152 w 480"/>
                <a:gd name="T13" fmla="*/ 144 h 520"/>
                <a:gd name="T14" fmla="*/ 96 w 480"/>
                <a:gd name="T15" fmla="*/ 168 h 520"/>
                <a:gd name="T16" fmla="*/ 64 w 480"/>
                <a:gd name="T17" fmla="*/ 200 h 520"/>
                <a:gd name="T18" fmla="*/ 48 w 480"/>
                <a:gd name="T19" fmla="*/ 256 h 520"/>
                <a:gd name="T20" fmla="*/ 64 w 480"/>
                <a:gd name="T21" fmla="*/ 320 h 520"/>
                <a:gd name="T22" fmla="*/ 104 w 480"/>
                <a:gd name="T23" fmla="*/ 368 h 520"/>
                <a:gd name="T24" fmla="*/ 168 w 480"/>
                <a:gd name="T25" fmla="*/ 408 h 520"/>
                <a:gd name="T26" fmla="*/ 240 w 480"/>
                <a:gd name="T27" fmla="*/ 416 h 520"/>
                <a:gd name="T28" fmla="*/ 320 w 480"/>
                <a:gd name="T29" fmla="*/ 416 h 520"/>
                <a:gd name="T30" fmla="*/ 384 w 480"/>
                <a:gd name="T31" fmla="*/ 392 h 520"/>
                <a:gd name="T32" fmla="*/ 408 w 480"/>
                <a:gd name="T33" fmla="*/ 360 h 520"/>
                <a:gd name="T34" fmla="*/ 416 w 480"/>
                <a:gd name="T35" fmla="*/ 328 h 520"/>
                <a:gd name="T36" fmla="*/ 400 w 480"/>
                <a:gd name="T37" fmla="*/ 288 h 520"/>
                <a:gd name="T38" fmla="*/ 456 w 480"/>
                <a:gd name="T39" fmla="*/ 336 h 520"/>
                <a:gd name="T40" fmla="*/ 472 w 480"/>
                <a:gd name="T41" fmla="*/ 360 h 520"/>
                <a:gd name="T42" fmla="*/ 480 w 480"/>
                <a:gd name="T43" fmla="*/ 400 h 520"/>
                <a:gd name="T44" fmla="*/ 464 w 480"/>
                <a:gd name="T45" fmla="*/ 448 h 520"/>
                <a:gd name="T46" fmla="*/ 424 w 480"/>
                <a:gd name="T47" fmla="*/ 488 h 520"/>
                <a:gd name="T48" fmla="*/ 376 w 480"/>
                <a:gd name="T49" fmla="*/ 512 h 520"/>
                <a:gd name="T50" fmla="*/ 312 w 480"/>
                <a:gd name="T51" fmla="*/ 520 h 520"/>
                <a:gd name="T52" fmla="*/ 248 w 480"/>
                <a:gd name="T53" fmla="*/ 512 h 520"/>
                <a:gd name="T54" fmla="*/ 192 w 480"/>
                <a:gd name="T55" fmla="*/ 480 h 520"/>
                <a:gd name="T56" fmla="*/ 96 w 480"/>
                <a:gd name="T57" fmla="*/ 368 h 520"/>
                <a:gd name="T58" fmla="*/ 32 w 480"/>
                <a:gd name="T59" fmla="*/ 272 h 520"/>
                <a:gd name="T60" fmla="*/ 8 w 480"/>
                <a:gd name="T61" fmla="*/ 224 h 520"/>
                <a:gd name="T62" fmla="*/ 0 w 480"/>
                <a:gd name="T63" fmla="*/ 168 h 520"/>
                <a:gd name="T64" fmla="*/ 8 w 480"/>
                <a:gd name="T65" fmla="*/ 112 h 520"/>
                <a:gd name="T66" fmla="*/ 40 w 480"/>
                <a:gd name="T67" fmla="*/ 72 h 520"/>
                <a:gd name="T68" fmla="*/ 80 w 480"/>
                <a:gd name="T69" fmla="*/ 40 h 520"/>
                <a:gd name="T70" fmla="*/ 136 w 480"/>
                <a:gd name="T71" fmla="*/ 32 h 520"/>
                <a:gd name="T72" fmla="*/ 216 w 480"/>
                <a:gd name="T73" fmla="*/ 48 h 520"/>
                <a:gd name="T74" fmla="*/ 288 w 480"/>
                <a:gd name="T75" fmla="*/ 96 h 520"/>
                <a:gd name="T76" fmla="*/ 312 w 480"/>
                <a:gd name="T77" fmla="*/ 88 h 520"/>
                <a:gd name="T78" fmla="*/ 256 w 480"/>
                <a:gd name="T79" fmla="*/ 0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80" h="520">
                  <a:moveTo>
                    <a:pt x="256" y="0"/>
                  </a:moveTo>
                  <a:lnTo>
                    <a:pt x="288" y="0"/>
                  </a:lnTo>
                  <a:lnTo>
                    <a:pt x="336" y="96"/>
                  </a:lnTo>
                  <a:lnTo>
                    <a:pt x="376" y="192"/>
                  </a:lnTo>
                  <a:lnTo>
                    <a:pt x="296" y="152"/>
                  </a:lnTo>
                  <a:lnTo>
                    <a:pt x="208" y="136"/>
                  </a:lnTo>
                  <a:lnTo>
                    <a:pt x="152" y="144"/>
                  </a:lnTo>
                  <a:lnTo>
                    <a:pt x="96" y="168"/>
                  </a:lnTo>
                  <a:lnTo>
                    <a:pt x="64" y="200"/>
                  </a:lnTo>
                  <a:lnTo>
                    <a:pt x="48" y="256"/>
                  </a:lnTo>
                  <a:lnTo>
                    <a:pt x="64" y="320"/>
                  </a:lnTo>
                  <a:lnTo>
                    <a:pt x="104" y="368"/>
                  </a:lnTo>
                  <a:lnTo>
                    <a:pt x="168" y="408"/>
                  </a:lnTo>
                  <a:lnTo>
                    <a:pt x="240" y="416"/>
                  </a:lnTo>
                  <a:lnTo>
                    <a:pt x="320" y="416"/>
                  </a:lnTo>
                  <a:lnTo>
                    <a:pt x="384" y="392"/>
                  </a:lnTo>
                  <a:lnTo>
                    <a:pt x="408" y="360"/>
                  </a:lnTo>
                  <a:lnTo>
                    <a:pt x="416" y="328"/>
                  </a:lnTo>
                  <a:lnTo>
                    <a:pt x="400" y="288"/>
                  </a:lnTo>
                  <a:lnTo>
                    <a:pt x="456" y="336"/>
                  </a:lnTo>
                  <a:lnTo>
                    <a:pt x="472" y="360"/>
                  </a:lnTo>
                  <a:lnTo>
                    <a:pt x="480" y="400"/>
                  </a:lnTo>
                  <a:lnTo>
                    <a:pt x="464" y="448"/>
                  </a:lnTo>
                  <a:lnTo>
                    <a:pt x="424" y="488"/>
                  </a:lnTo>
                  <a:lnTo>
                    <a:pt x="376" y="512"/>
                  </a:lnTo>
                  <a:lnTo>
                    <a:pt x="312" y="520"/>
                  </a:lnTo>
                  <a:lnTo>
                    <a:pt x="248" y="512"/>
                  </a:lnTo>
                  <a:lnTo>
                    <a:pt x="192" y="480"/>
                  </a:lnTo>
                  <a:lnTo>
                    <a:pt x="96" y="368"/>
                  </a:lnTo>
                  <a:lnTo>
                    <a:pt x="32" y="272"/>
                  </a:lnTo>
                  <a:lnTo>
                    <a:pt x="8" y="224"/>
                  </a:lnTo>
                  <a:lnTo>
                    <a:pt x="0" y="168"/>
                  </a:lnTo>
                  <a:lnTo>
                    <a:pt x="8" y="112"/>
                  </a:lnTo>
                  <a:lnTo>
                    <a:pt x="40" y="72"/>
                  </a:lnTo>
                  <a:lnTo>
                    <a:pt x="80" y="40"/>
                  </a:lnTo>
                  <a:lnTo>
                    <a:pt x="136" y="32"/>
                  </a:lnTo>
                  <a:lnTo>
                    <a:pt x="216" y="48"/>
                  </a:lnTo>
                  <a:lnTo>
                    <a:pt x="288" y="96"/>
                  </a:lnTo>
                  <a:lnTo>
                    <a:pt x="312" y="88"/>
                  </a:lnTo>
                  <a:lnTo>
                    <a:pt x="256"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4" name="Freeform 47"/>
            <p:cNvSpPr>
              <a:spLocks/>
            </p:cNvSpPr>
            <p:nvPr/>
          </p:nvSpPr>
          <p:spPr bwMode="auto">
            <a:xfrm>
              <a:off x="1391" y="1107"/>
              <a:ext cx="2753" cy="3129"/>
            </a:xfrm>
            <a:custGeom>
              <a:avLst/>
              <a:gdLst>
                <a:gd name="T0" fmla="*/ 2753 w 2753"/>
                <a:gd name="T1" fmla="*/ 24 h 3129"/>
                <a:gd name="T2" fmla="*/ 2681 w 2753"/>
                <a:gd name="T3" fmla="*/ 192 h 3129"/>
                <a:gd name="T4" fmla="*/ 2457 w 2753"/>
                <a:gd name="T5" fmla="*/ 208 h 3129"/>
                <a:gd name="T6" fmla="*/ 2217 w 2753"/>
                <a:gd name="T7" fmla="*/ 216 h 3129"/>
                <a:gd name="T8" fmla="*/ 2129 w 2753"/>
                <a:gd name="T9" fmla="*/ 296 h 3129"/>
                <a:gd name="T10" fmla="*/ 2073 w 2753"/>
                <a:gd name="T11" fmla="*/ 496 h 3129"/>
                <a:gd name="T12" fmla="*/ 2073 w 2753"/>
                <a:gd name="T13" fmla="*/ 760 h 3129"/>
                <a:gd name="T14" fmla="*/ 2145 w 2753"/>
                <a:gd name="T15" fmla="*/ 1040 h 3129"/>
                <a:gd name="T16" fmla="*/ 2249 w 2753"/>
                <a:gd name="T17" fmla="*/ 1425 h 3129"/>
                <a:gd name="T18" fmla="*/ 2265 w 2753"/>
                <a:gd name="T19" fmla="*/ 1697 h 3129"/>
                <a:gd name="T20" fmla="*/ 2225 w 2753"/>
                <a:gd name="T21" fmla="*/ 2201 h 3129"/>
                <a:gd name="T22" fmla="*/ 2105 w 2753"/>
                <a:gd name="T23" fmla="*/ 2601 h 3129"/>
                <a:gd name="T24" fmla="*/ 1945 w 2753"/>
                <a:gd name="T25" fmla="*/ 2897 h 3129"/>
                <a:gd name="T26" fmla="*/ 1784 w 2753"/>
                <a:gd name="T27" fmla="*/ 3129 h 3129"/>
                <a:gd name="T28" fmla="*/ 1576 w 2753"/>
                <a:gd name="T29" fmla="*/ 3121 h 3129"/>
                <a:gd name="T30" fmla="*/ 1304 w 2753"/>
                <a:gd name="T31" fmla="*/ 3049 h 3129"/>
                <a:gd name="T32" fmla="*/ 1008 w 2753"/>
                <a:gd name="T33" fmla="*/ 2953 h 3129"/>
                <a:gd name="T34" fmla="*/ 576 w 2753"/>
                <a:gd name="T35" fmla="*/ 2689 h 3129"/>
                <a:gd name="T36" fmla="*/ 368 w 2753"/>
                <a:gd name="T37" fmla="*/ 2505 h 3129"/>
                <a:gd name="T38" fmla="*/ 184 w 2753"/>
                <a:gd name="T39" fmla="*/ 2273 h 3129"/>
                <a:gd name="T40" fmla="*/ 16 w 2753"/>
                <a:gd name="T41" fmla="*/ 2033 h 3129"/>
                <a:gd name="T42" fmla="*/ 16 w 2753"/>
                <a:gd name="T43" fmla="*/ 1953 h 3129"/>
                <a:gd name="T44" fmla="*/ 136 w 2753"/>
                <a:gd name="T45" fmla="*/ 1905 h 3129"/>
                <a:gd name="T46" fmla="*/ 416 w 2753"/>
                <a:gd name="T47" fmla="*/ 1753 h 3129"/>
                <a:gd name="T48" fmla="*/ 752 w 2753"/>
                <a:gd name="T49" fmla="*/ 1505 h 3129"/>
                <a:gd name="T50" fmla="*/ 1096 w 2753"/>
                <a:gd name="T51" fmla="*/ 1321 h 3129"/>
                <a:gd name="T52" fmla="*/ 1520 w 2753"/>
                <a:gd name="T53" fmla="*/ 1249 h 3129"/>
                <a:gd name="T54" fmla="*/ 1897 w 2753"/>
                <a:gd name="T55" fmla="*/ 1137 h 3129"/>
                <a:gd name="T56" fmla="*/ 2049 w 2753"/>
                <a:gd name="T57" fmla="*/ 1097 h 3129"/>
                <a:gd name="T58" fmla="*/ 2025 w 2753"/>
                <a:gd name="T59" fmla="*/ 952 h 3129"/>
                <a:gd name="T60" fmla="*/ 2001 w 2753"/>
                <a:gd name="T61" fmla="*/ 808 h 3129"/>
                <a:gd name="T62" fmla="*/ 2041 w 2753"/>
                <a:gd name="T63" fmla="*/ 536 h 3129"/>
                <a:gd name="T64" fmla="*/ 2201 w 2753"/>
                <a:gd name="T65" fmla="*/ 144 h 3129"/>
                <a:gd name="T66" fmla="*/ 2249 w 2753"/>
                <a:gd name="T67" fmla="*/ 96 h 3129"/>
                <a:gd name="T68" fmla="*/ 2497 w 2753"/>
                <a:gd name="T69" fmla="*/ 72 h 3129"/>
                <a:gd name="T70" fmla="*/ 2721 w 2753"/>
                <a:gd name="T71" fmla="*/ 40 h 3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53" h="3129">
                  <a:moveTo>
                    <a:pt x="2753" y="0"/>
                  </a:moveTo>
                  <a:lnTo>
                    <a:pt x="2753" y="24"/>
                  </a:lnTo>
                  <a:lnTo>
                    <a:pt x="2713" y="144"/>
                  </a:lnTo>
                  <a:lnTo>
                    <a:pt x="2681" y="192"/>
                  </a:lnTo>
                  <a:lnTo>
                    <a:pt x="2633" y="208"/>
                  </a:lnTo>
                  <a:lnTo>
                    <a:pt x="2457" y="208"/>
                  </a:lnTo>
                  <a:lnTo>
                    <a:pt x="2281" y="200"/>
                  </a:lnTo>
                  <a:lnTo>
                    <a:pt x="2217" y="216"/>
                  </a:lnTo>
                  <a:lnTo>
                    <a:pt x="2161" y="240"/>
                  </a:lnTo>
                  <a:lnTo>
                    <a:pt x="2129" y="296"/>
                  </a:lnTo>
                  <a:lnTo>
                    <a:pt x="2097" y="352"/>
                  </a:lnTo>
                  <a:lnTo>
                    <a:pt x="2073" y="496"/>
                  </a:lnTo>
                  <a:lnTo>
                    <a:pt x="2065" y="656"/>
                  </a:lnTo>
                  <a:lnTo>
                    <a:pt x="2073" y="760"/>
                  </a:lnTo>
                  <a:lnTo>
                    <a:pt x="2089" y="864"/>
                  </a:lnTo>
                  <a:lnTo>
                    <a:pt x="2145" y="1040"/>
                  </a:lnTo>
                  <a:lnTo>
                    <a:pt x="2201" y="1217"/>
                  </a:lnTo>
                  <a:lnTo>
                    <a:pt x="2249" y="1425"/>
                  </a:lnTo>
                  <a:lnTo>
                    <a:pt x="2265" y="1569"/>
                  </a:lnTo>
                  <a:lnTo>
                    <a:pt x="2265" y="1697"/>
                  </a:lnTo>
                  <a:lnTo>
                    <a:pt x="2257" y="1969"/>
                  </a:lnTo>
                  <a:lnTo>
                    <a:pt x="2225" y="2201"/>
                  </a:lnTo>
                  <a:lnTo>
                    <a:pt x="2177" y="2401"/>
                  </a:lnTo>
                  <a:lnTo>
                    <a:pt x="2105" y="2601"/>
                  </a:lnTo>
                  <a:lnTo>
                    <a:pt x="2001" y="2809"/>
                  </a:lnTo>
                  <a:lnTo>
                    <a:pt x="1945" y="2897"/>
                  </a:lnTo>
                  <a:lnTo>
                    <a:pt x="1889" y="2969"/>
                  </a:lnTo>
                  <a:lnTo>
                    <a:pt x="1784" y="3129"/>
                  </a:lnTo>
                  <a:lnTo>
                    <a:pt x="1680" y="3129"/>
                  </a:lnTo>
                  <a:lnTo>
                    <a:pt x="1576" y="3121"/>
                  </a:lnTo>
                  <a:lnTo>
                    <a:pt x="1488" y="3105"/>
                  </a:lnTo>
                  <a:lnTo>
                    <a:pt x="1304" y="3049"/>
                  </a:lnTo>
                  <a:lnTo>
                    <a:pt x="1144" y="3001"/>
                  </a:lnTo>
                  <a:lnTo>
                    <a:pt x="1008" y="2953"/>
                  </a:lnTo>
                  <a:lnTo>
                    <a:pt x="744" y="2801"/>
                  </a:lnTo>
                  <a:lnTo>
                    <a:pt x="576" y="2689"/>
                  </a:lnTo>
                  <a:lnTo>
                    <a:pt x="432" y="2569"/>
                  </a:lnTo>
                  <a:lnTo>
                    <a:pt x="368" y="2505"/>
                  </a:lnTo>
                  <a:lnTo>
                    <a:pt x="304" y="2441"/>
                  </a:lnTo>
                  <a:lnTo>
                    <a:pt x="184" y="2273"/>
                  </a:lnTo>
                  <a:lnTo>
                    <a:pt x="56" y="2081"/>
                  </a:lnTo>
                  <a:lnTo>
                    <a:pt x="16" y="2033"/>
                  </a:lnTo>
                  <a:lnTo>
                    <a:pt x="0" y="1985"/>
                  </a:lnTo>
                  <a:lnTo>
                    <a:pt x="16" y="1953"/>
                  </a:lnTo>
                  <a:lnTo>
                    <a:pt x="48" y="1937"/>
                  </a:lnTo>
                  <a:lnTo>
                    <a:pt x="136" y="1905"/>
                  </a:lnTo>
                  <a:lnTo>
                    <a:pt x="328" y="1801"/>
                  </a:lnTo>
                  <a:lnTo>
                    <a:pt x="416" y="1753"/>
                  </a:lnTo>
                  <a:lnTo>
                    <a:pt x="512" y="1681"/>
                  </a:lnTo>
                  <a:lnTo>
                    <a:pt x="752" y="1505"/>
                  </a:lnTo>
                  <a:lnTo>
                    <a:pt x="1008" y="1345"/>
                  </a:lnTo>
                  <a:lnTo>
                    <a:pt x="1096" y="1321"/>
                  </a:lnTo>
                  <a:lnTo>
                    <a:pt x="1192" y="1313"/>
                  </a:lnTo>
                  <a:lnTo>
                    <a:pt x="1520" y="1249"/>
                  </a:lnTo>
                  <a:lnTo>
                    <a:pt x="1776" y="1169"/>
                  </a:lnTo>
                  <a:lnTo>
                    <a:pt x="1897" y="1137"/>
                  </a:lnTo>
                  <a:lnTo>
                    <a:pt x="2041" y="1121"/>
                  </a:lnTo>
                  <a:lnTo>
                    <a:pt x="2049" y="1097"/>
                  </a:lnTo>
                  <a:lnTo>
                    <a:pt x="2041" y="1016"/>
                  </a:lnTo>
                  <a:lnTo>
                    <a:pt x="2025" y="952"/>
                  </a:lnTo>
                  <a:lnTo>
                    <a:pt x="2009" y="880"/>
                  </a:lnTo>
                  <a:lnTo>
                    <a:pt x="2001" y="808"/>
                  </a:lnTo>
                  <a:lnTo>
                    <a:pt x="2009" y="664"/>
                  </a:lnTo>
                  <a:lnTo>
                    <a:pt x="2041" y="536"/>
                  </a:lnTo>
                  <a:lnTo>
                    <a:pt x="2137" y="280"/>
                  </a:lnTo>
                  <a:lnTo>
                    <a:pt x="2201" y="144"/>
                  </a:lnTo>
                  <a:lnTo>
                    <a:pt x="2217" y="112"/>
                  </a:lnTo>
                  <a:lnTo>
                    <a:pt x="2249" y="96"/>
                  </a:lnTo>
                  <a:lnTo>
                    <a:pt x="2313" y="72"/>
                  </a:lnTo>
                  <a:lnTo>
                    <a:pt x="2497" y="72"/>
                  </a:lnTo>
                  <a:lnTo>
                    <a:pt x="2689" y="80"/>
                  </a:lnTo>
                  <a:lnTo>
                    <a:pt x="2721" y="40"/>
                  </a:lnTo>
                  <a:lnTo>
                    <a:pt x="2753"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5" name="Freeform 48"/>
            <p:cNvSpPr>
              <a:spLocks/>
            </p:cNvSpPr>
            <p:nvPr/>
          </p:nvSpPr>
          <p:spPr bwMode="auto">
            <a:xfrm>
              <a:off x="1375" y="1139"/>
              <a:ext cx="168" cy="288"/>
            </a:xfrm>
            <a:custGeom>
              <a:avLst/>
              <a:gdLst>
                <a:gd name="T0" fmla="*/ 72 w 168"/>
                <a:gd name="T1" fmla="*/ 0 h 288"/>
                <a:gd name="T2" fmla="*/ 112 w 168"/>
                <a:gd name="T3" fmla="*/ 8 h 288"/>
                <a:gd name="T4" fmla="*/ 144 w 168"/>
                <a:gd name="T5" fmla="*/ 32 h 288"/>
                <a:gd name="T6" fmla="*/ 160 w 168"/>
                <a:gd name="T7" fmla="*/ 72 h 288"/>
                <a:gd name="T8" fmla="*/ 168 w 168"/>
                <a:gd name="T9" fmla="*/ 112 h 288"/>
                <a:gd name="T10" fmla="*/ 152 w 168"/>
                <a:gd name="T11" fmla="*/ 208 h 288"/>
                <a:gd name="T12" fmla="*/ 112 w 168"/>
                <a:gd name="T13" fmla="*/ 288 h 288"/>
                <a:gd name="T14" fmla="*/ 64 w 168"/>
                <a:gd name="T15" fmla="*/ 248 h 288"/>
                <a:gd name="T16" fmla="*/ 32 w 168"/>
                <a:gd name="T17" fmla="*/ 208 h 288"/>
                <a:gd name="T18" fmla="*/ 8 w 168"/>
                <a:gd name="T19" fmla="*/ 160 h 288"/>
                <a:gd name="T20" fmla="*/ 0 w 168"/>
                <a:gd name="T21" fmla="*/ 104 h 288"/>
                <a:gd name="T22" fmla="*/ 16 w 168"/>
                <a:gd name="T23" fmla="*/ 32 h 288"/>
                <a:gd name="T24" fmla="*/ 40 w 168"/>
                <a:gd name="T25" fmla="*/ 8 h 288"/>
                <a:gd name="T26" fmla="*/ 72 w 168"/>
                <a:gd name="T27" fmla="*/ 0 h 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8" h="288">
                  <a:moveTo>
                    <a:pt x="72" y="0"/>
                  </a:moveTo>
                  <a:lnTo>
                    <a:pt x="112" y="8"/>
                  </a:lnTo>
                  <a:lnTo>
                    <a:pt x="144" y="32"/>
                  </a:lnTo>
                  <a:lnTo>
                    <a:pt x="160" y="72"/>
                  </a:lnTo>
                  <a:lnTo>
                    <a:pt x="168" y="112"/>
                  </a:lnTo>
                  <a:lnTo>
                    <a:pt x="152" y="208"/>
                  </a:lnTo>
                  <a:lnTo>
                    <a:pt x="112" y="288"/>
                  </a:lnTo>
                  <a:lnTo>
                    <a:pt x="64" y="248"/>
                  </a:lnTo>
                  <a:lnTo>
                    <a:pt x="32" y="208"/>
                  </a:lnTo>
                  <a:lnTo>
                    <a:pt x="8" y="160"/>
                  </a:lnTo>
                  <a:lnTo>
                    <a:pt x="0" y="104"/>
                  </a:lnTo>
                  <a:lnTo>
                    <a:pt x="16" y="32"/>
                  </a:lnTo>
                  <a:lnTo>
                    <a:pt x="40" y="8"/>
                  </a:lnTo>
                  <a:lnTo>
                    <a:pt x="72"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6" name="Freeform 49"/>
            <p:cNvSpPr>
              <a:spLocks/>
            </p:cNvSpPr>
            <p:nvPr/>
          </p:nvSpPr>
          <p:spPr bwMode="auto">
            <a:xfrm>
              <a:off x="1103" y="1619"/>
              <a:ext cx="400" cy="593"/>
            </a:xfrm>
            <a:custGeom>
              <a:avLst/>
              <a:gdLst>
                <a:gd name="T0" fmla="*/ 72 w 400"/>
                <a:gd name="T1" fmla="*/ 0 h 593"/>
                <a:gd name="T2" fmla="*/ 168 w 400"/>
                <a:gd name="T3" fmla="*/ 32 h 593"/>
                <a:gd name="T4" fmla="*/ 272 w 400"/>
                <a:gd name="T5" fmla="*/ 48 h 593"/>
                <a:gd name="T6" fmla="*/ 400 w 400"/>
                <a:gd name="T7" fmla="*/ 48 h 593"/>
                <a:gd name="T8" fmla="*/ 400 w 400"/>
                <a:gd name="T9" fmla="*/ 104 h 593"/>
                <a:gd name="T10" fmla="*/ 376 w 400"/>
                <a:gd name="T11" fmla="*/ 152 h 593"/>
                <a:gd name="T12" fmla="*/ 336 w 400"/>
                <a:gd name="T13" fmla="*/ 192 h 593"/>
                <a:gd name="T14" fmla="*/ 360 w 400"/>
                <a:gd name="T15" fmla="*/ 264 h 593"/>
                <a:gd name="T16" fmla="*/ 368 w 400"/>
                <a:gd name="T17" fmla="*/ 344 h 593"/>
                <a:gd name="T18" fmla="*/ 360 w 400"/>
                <a:gd name="T19" fmla="*/ 424 h 593"/>
                <a:gd name="T20" fmla="*/ 336 w 400"/>
                <a:gd name="T21" fmla="*/ 512 h 593"/>
                <a:gd name="T22" fmla="*/ 320 w 400"/>
                <a:gd name="T23" fmla="*/ 545 h 593"/>
                <a:gd name="T24" fmla="*/ 296 w 400"/>
                <a:gd name="T25" fmla="*/ 569 h 593"/>
                <a:gd name="T26" fmla="*/ 264 w 400"/>
                <a:gd name="T27" fmla="*/ 585 h 593"/>
                <a:gd name="T28" fmla="*/ 224 w 400"/>
                <a:gd name="T29" fmla="*/ 593 h 593"/>
                <a:gd name="T30" fmla="*/ 160 w 400"/>
                <a:gd name="T31" fmla="*/ 577 h 593"/>
                <a:gd name="T32" fmla="*/ 120 w 400"/>
                <a:gd name="T33" fmla="*/ 536 h 593"/>
                <a:gd name="T34" fmla="*/ 80 w 400"/>
                <a:gd name="T35" fmla="*/ 480 h 593"/>
                <a:gd name="T36" fmla="*/ 32 w 400"/>
                <a:gd name="T37" fmla="*/ 432 h 593"/>
                <a:gd name="T38" fmla="*/ 24 w 400"/>
                <a:gd name="T39" fmla="*/ 536 h 593"/>
                <a:gd name="T40" fmla="*/ 8 w 400"/>
                <a:gd name="T41" fmla="*/ 520 h 593"/>
                <a:gd name="T42" fmla="*/ 0 w 400"/>
                <a:gd name="T43" fmla="*/ 504 h 593"/>
                <a:gd name="T44" fmla="*/ 8 w 400"/>
                <a:gd name="T45" fmla="*/ 384 h 593"/>
                <a:gd name="T46" fmla="*/ 24 w 400"/>
                <a:gd name="T47" fmla="*/ 272 h 593"/>
                <a:gd name="T48" fmla="*/ 120 w 400"/>
                <a:gd name="T49" fmla="*/ 400 h 593"/>
                <a:gd name="T50" fmla="*/ 168 w 400"/>
                <a:gd name="T51" fmla="*/ 456 h 593"/>
                <a:gd name="T52" fmla="*/ 200 w 400"/>
                <a:gd name="T53" fmla="*/ 464 h 593"/>
                <a:gd name="T54" fmla="*/ 232 w 400"/>
                <a:gd name="T55" fmla="*/ 472 h 593"/>
                <a:gd name="T56" fmla="*/ 280 w 400"/>
                <a:gd name="T57" fmla="*/ 464 h 593"/>
                <a:gd name="T58" fmla="*/ 320 w 400"/>
                <a:gd name="T59" fmla="*/ 440 h 593"/>
                <a:gd name="T60" fmla="*/ 344 w 400"/>
                <a:gd name="T61" fmla="*/ 408 h 593"/>
                <a:gd name="T62" fmla="*/ 352 w 400"/>
                <a:gd name="T63" fmla="*/ 368 h 593"/>
                <a:gd name="T64" fmla="*/ 344 w 400"/>
                <a:gd name="T65" fmla="*/ 312 h 593"/>
                <a:gd name="T66" fmla="*/ 328 w 400"/>
                <a:gd name="T67" fmla="*/ 264 h 593"/>
                <a:gd name="T68" fmla="*/ 256 w 400"/>
                <a:gd name="T69" fmla="*/ 184 h 593"/>
                <a:gd name="T70" fmla="*/ 216 w 400"/>
                <a:gd name="T71" fmla="*/ 160 h 593"/>
                <a:gd name="T72" fmla="*/ 168 w 400"/>
                <a:gd name="T73" fmla="*/ 136 h 593"/>
                <a:gd name="T74" fmla="*/ 56 w 400"/>
                <a:gd name="T75" fmla="*/ 120 h 593"/>
                <a:gd name="T76" fmla="*/ 56 w 400"/>
                <a:gd name="T77" fmla="*/ 56 h 593"/>
                <a:gd name="T78" fmla="*/ 72 w 400"/>
                <a:gd name="T79" fmla="*/ 0 h 5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0" h="593">
                  <a:moveTo>
                    <a:pt x="72" y="0"/>
                  </a:moveTo>
                  <a:lnTo>
                    <a:pt x="168" y="32"/>
                  </a:lnTo>
                  <a:lnTo>
                    <a:pt x="272" y="48"/>
                  </a:lnTo>
                  <a:lnTo>
                    <a:pt x="400" y="48"/>
                  </a:lnTo>
                  <a:lnTo>
                    <a:pt x="400" y="104"/>
                  </a:lnTo>
                  <a:lnTo>
                    <a:pt x="376" y="152"/>
                  </a:lnTo>
                  <a:lnTo>
                    <a:pt x="336" y="192"/>
                  </a:lnTo>
                  <a:lnTo>
                    <a:pt x="360" y="264"/>
                  </a:lnTo>
                  <a:lnTo>
                    <a:pt x="368" y="344"/>
                  </a:lnTo>
                  <a:lnTo>
                    <a:pt x="360" y="424"/>
                  </a:lnTo>
                  <a:lnTo>
                    <a:pt x="336" y="512"/>
                  </a:lnTo>
                  <a:lnTo>
                    <a:pt x="320" y="545"/>
                  </a:lnTo>
                  <a:lnTo>
                    <a:pt x="296" y="569"/>
                  </a:lnTo>
                  <a:lnTo>
                    <a:pt x="264" y="585"/>
                  </a:lnTo>
                  <a:lnTo>
                    <a:pt x="224" y="593"/>
                  </a:lnTo>
                  <a:lnTo>
                    <a:pt x="160" y="577"/>
                  </a:lnTo>
                  <a:lnTo>
                    <a:pt x="120" y="536"/>
                  </a:lnTo>
                  <a:lnTo>
                    <a:pt x="80" y="480"/>
                  </a:lnTo>
                  <a:lnTo>
                    <a:pt x="32" y="432"/>
                  </a:lnTo>
                  <a:lnTo>
                    <a:pt x="24" y="536"/>
                  </a:lnTo>
                  <a:lnTo>
                    <a:pt x="8" y="520"/>
                  </a:lnTo>
                  <a:lnTo>
                    <a:pt x="0" y="504"/>
                  </a:lnTo>
                  <a:lnTo>
                    <a:pt x="8" y="384"/>
                  </a:lnTo>
                  <a:lnTo>
                    <a:pt x="24" y="272"/>
                  </a:lnTo>
                  <a:lnTo>
                    <a:pt x="120" y="400"/>
                  </a:lnTo>
                  <a:lnTo>
                    <a:pt x="168" y="456"/>
                  </a:lnTo>
                  <a:lnTo>
                    <a:pt x="200" y="464"/>
                  </a:lnTo>
                  <a:lnTo>
                    <a:pt x="232" y="472"/>
                  </a:lnTo>
                  <a:lnTo>
                    <a:pt x="280" y="464"/>
                  </a:lnTo>
                  <a:lnTo>
                    <a:pt x="320" y="440"/>
                  </a:lnTo>
                  <a:lnTo>
                    <a:pt x="344" y="408"/>
                  </a:lnTo>
                  <a:lnTo>
                    <a:pt x="352" y="368"/>
                  </a:lnTo>
                  <a:lnTo>
                    <a:pt x="344" y="312"/>
                  </a:lnTo>
                  <a:lnTo>
                    <a:pt x="328" y="264"/>
                  </a:lnTo>
                  <a:lnTo>
                    <a:pt x="256" y="184"/>
                  </a:lnTo>
                  <a:lnTo>
                    <a:pt x="216" y="160"/>
                  </a:lnTo>
                  <a:lnTo>
                    <a:pt x="168" y="136"/>
                  </a:lnTo>
                  <a:lnTo>
                    <a:pt x="56" y="120"/>
                  </a:lnTo>
                  <a:lnTo>
                    <a:pt x="56" y="56"/>
                  </a:lnTo>
                  <a:lnTo>
                    <a:pt x="7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7" name="Freeform 50"/>
            <p:cNvSpPr>
              <a:spLocks/>
            </p:cNvSpPr>
            <p:nvPr/>
          </p:nvSpPr>
          <p:spPr bwMode="auto">
            <a:xfrm>
              <a:off x="3648" y="1635"/>
              <a:ext cx="760" cy="192"/>
            </a:xfrm>
            <a:custGeom>
              <a:avLst/>
              <a:gdLst>
                <a:gd name="T0" fmla="*/ 736 w 760"/>
                <a:gd name="T1" fmla="*/ 0 h 192"/>
                <a:gd name="T2" fmla="*/ 760 w 760"/>
                <a:gd name="T3" fmla="*/ 0 h 192"/>
                <a:gd name="T4" fmla="*/ 760 w 760"/>
                <a:gd name="T5" fmla="*/ 24 h 192"/>
                <a:gd name="T6" fmla="*/ 712 w 760"/>
                <a:gd name="T7" fmla="*/ 128 h 192"/>
                <a:gd name="T8" fmla="*/ 680 w 760"/>
                <a:gd name="T9" fmla="*/ 168 h 192"/>
                <a:gd name="T10" fmla="*/ 624 w 760"/>
                <a:gd name="T11" fmla="*/ 184 h 192"/>
                <a:gd name="T12" fmla="*/ 360 w 760"/>
                <a:gd name="T13" fmla="*/ 152 h 192"/>
                <a:gd name="T14" fmla="*/ 88 w 760"/>
                <a:gd name="T15" fmla="*/ 136 h 192"/>
                <a:gd name="T16" fmla="*/ 64 w 760"/>
                <a:gd name="T17" fmla="*/ 144 h 192"/>
                <a:gd name="T18" fmla="*/ 40 w 760"/>
                <a:gd name="T19" fmla="*/ 160 h 192"/>
                <a:gd name="T20" fmla="*/ 0 w 760"/>
                <a:gd name="T21" fmla="*/ 192 h 192"/>
                <a:gd name="T22" fmla="*/ 24 w 760"/>
                <a:gd name="T23" fmla="*/ 128 h 192"/>
                <a:gd name="T24" fmla="*/ 64 w 760"/>
                <a:gd name="T25" fmla="*/ 72 h 192"/>
                <a:gd name="T26" fmla="*/ 120 w 760"/>
                <a:gd name="T27" fmla="*/ 32 h 192"/>
                <a:gd name="T28" fmla="*/ 184 w 760"/>
                <a:gd name="T29" fmla="*/ 16 h 192"/>
                <a:gd name="T30" fmla="*/ 656 w 760"/>
                <a:gd name="T31" fmla="*/ 80 h 192"/>
                <a:gd name="T32" fmla="*/ 704 w 760"/>
                <a:gd name="T33" fmla="*/ 48 h 192"/>
                <a:gd name="T34" fmla="*/ 736 w 76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0" h="192">
                  <a:moveTo>
                    <a:pt x="736" y="0"/>
                  </a:moveTo>
                  <a:lnTo>
                    <a:pt x="760" y="0"/>
                  </a:lnTo>
                  <a:lnTo>
                    <a:pt x="760" y="24"/>
                  </a:lnTo>
                  <a:lnTo>
                    <a:pt x="712" y="128"/>
                  </a:lnTo>
                  <a:lnTo>
                    <a:pt x="680" y="168"/>
                  </a:lnTo>
                  <a:lnTo>
                    <a:pt x="624" y="184"/>
                  </a:lnTo>
                  <a:lnTo>
                    <a:pt x="360" y="152"/>
                  </a:lnTo>
                  <a:lnTo>
                    <a:pt x="88" y="136"/>
                  </a:lnTo>
                  <a:lnTo>
                    <a:pt x="64" y="144"/>
                  </a:lnTo>
                  <a:lnTo>
                    <a:pt x="40" y="160"/>
                  </a:lnTo>
                  <a:lnTo>
                    <a:pt x="0" y="192"/>
                  </a:lnTo>
                  <a:lnTo>
                    <a:pt x="24" y="128"/>
                  </a:lnTo>
                  <a:lnTo>
                    <a:pt x="64" y="72"/>
                  </a:lnTo>
                  <a:lnTo>
                    <a:pt x="120" y="32"/>
                  </a:lnTo>
                  <a:lnTo>
                    <a:pt x="184" y="16"/>
                  </a:lnTo>
                  <a:lnTo>
                    <a:pt x="656" y="80"/>
                  </a:lnTo>
                  <a:lnTo>
                    <a:pt x="704" y="48"/>
                  </a:lnTo>
                  <a:lnTo>
                    <a:pt x="736"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8" name="Freeform 51"/>
            <p:cNvSpPr>
              <a:spLocks/>
            </p:cNvSpPr>
            <p:nvPr/>
          </p:nvSpPr>
          <p:spPr bwMode="auto">
            <a:xfrm>
              <a:off x="4976" y="1675"/>
              <a:ext cx="392" cy="497"/>
            </a:xfrm>
            <a:custGeom>
              <a:avLst/>
              <a:gdLst>
                <a:gd name="T0" fmla="*/ 144 w 392"/>
                <a:gd name="T1" fmla="*/ 0 h 497"/>
                <a:gd name="T2" fmla="*/ 200 w 392"/>
                <a:gd name="T3" fmla="*/ 8 h 497"/>
                <a:gd name="T4" fmla="*/ 248 w 392"/>
                <a:gd name="T5" fmla="*/ 32 h 497"/>
                <a:gd name="T6" fmla="*/ 296 w 392"/>
                <a:gd name="T7" fmla="*/ 64 h 497"/>
                <a:gd name="T8" fmla="*/ 328 w 392"/>
                <a:gd name="T9" fmla="*/ 112 h 497"/>
                <a:gd name="T10" fmla="*/ 360 w 392"/>
                <a:gd name="T11" fmla="*/ 160 h 497"/>
                <a:gd name="T12" fmla="*/ 376 w 392"/>
                <a:gd name="T13" fmla="*/ 216 h 497"/>
                <a:gd name="T14" fmla="*/ 392 w 392"/>
                <a:gd name="T15" fmla="*/ 344 h 497"/>
                <a:gd name="T16" fmla="*/ 392 w 392"/>
                <a:gd name="T17" fmla="*/ 392 h 497"/>
                <a:gd name="T18" fmla="*/ 376 w 392"/>
                <a:gd name="T19" fmla="*/ 432 h 497"/>
                <a:gd name="T20" fmla="*/ 352 w 392"/>
                <a:gd name="T21" fmla="*/ 464 h 497"/>
                <a:gd name="T22" fmla="*/ 312 w 392"/>
                <a:gd name="T23" fmla="*/ 480 h 497"/>
                <a:gd name="T24" fmla="*/ 280 w 392"/>
                <a:gd name="T25" fmla="*/ 464 h 497"/>
                <a:gd name="T26" fmla="*/ 256 w 392"/>
                <a:gd name="T27" fmla="*/ 424 h 497"/>
                <a:gd name="T28" fmla="*/ 224 w 392"/>
                <a:gd name="T29" fmla="*/ 376 h 497"/>
                <a:gd name="T30" fmla="*/ 216 w 392"/>
                <a:gd name="T31" fmla="*/ 368 h 497"/>
                <a:gd name="T32" fmla="*/ 208 w 392"/>
                <a:gd name="T33" fmla="*/ 376 h 497"/>
                <a:gd name="T34" fmla="*/ 216 w 392"/>
                <a:gd name="T35" fmla="*/ 432 h 497"/>
                <a:gd name="T36" fmla="*/ 232 w 392"/>
                <a:gd name="T37" fmla="*/ 497 h 497"/>
                <a:gd name="T38" fmla="*/ 208 w 392"/>
                <a:gd name="T39" fmla="*/ 472 h 497"/>
                <a:gd name="T40" fmla="*/ 192 w 392"/>
                <a:gd name="T41" fmla="*/ 432 h 497"/>
                <a:gd name="T42" fmla="*/ 192 w 392"/>
                <a:gd name="T43" fmla="*/ 352 h 497"/>
                <a:gd name="T44" fmla="*/ 176 w 392"/>
                <a:gd name="T45" fmla="*/ 248 h 497"/>
                <a:gd name="T46" fmla="*/ 160 w 392"/>
                <a:gd name="T47" fmla="*/ 136 h 497"/>
                <a:gd name="T48" fmla="*/ 128 w 392"/>
                <a:gd name="T49" fmla="*/ 128 h 497"/>
                <a:gd name="T50" fmla="*/ 88 w 392"/>
                <a:gd name="T51" fmla="*/ 136 h 497"/>
                <a:gd name="T52" fmla="*/ 56 w 392"/>
                <a:gd name="T53" fmla="*/ 160 h 497"/>
                <a:gd name="T54" fmla="*/ 40 w 392"/>
                <a:gd name="T55" fmla="*/ 200 h 497"/>
                <a:gd name="T56" fmla="*/ 32 w 392"/>
                <a:gd name="T57" fmla="*/ 240 h 497"/>
                <a:gd name="T58" fmla="*/ 40 w 392"/>
                <a:gd name="T59" fmla="*/ 304 h 497"/>
                <a:gd name="T60" fmla="*/ 64 w 392"/>
                <a:gd name="T61" fmla="*/ 360 h 497"/>
                <a:gd name="T62" fmla="*/ 136 w 392"/>
                <a:gd name="T63" fmla="*/ 464 h 497"/>
                <a:gd name="T64" fmla="*/ 96 w 392"/>
                <a:gd name="T65" fmla="*/ 448 h 497"/>
                <a:gd name="T66" fmla="*/ 64 w 392"/>
                <a:gd name="T67" fmla="*/ 424 h 497"/>
                <a:gd name="T68" fmla="*/ 24 w 392"/>
                <a:gd name="T69" fmla="*/ 360 h 497"/>
                <a:gd name="T70" fmla="*/ 8 w 392"/>
                <a:gd name="T71" fmla="*/ 280 h 497"/>
                <a:gd name="T72" fmla="*/ 0 w 392"/>
                <a:gd name="T73" fmla="*/ 192 h 497"/>
                <a:gd name="T74" fmla="*/ 8 w 392"/>
                <a:gd name="T75" fmla="*/ 120 h 497"/>
                <a:gd name="T76" fmla="*/ 40 w 392"/>
                <a:gd name="T77" fmla="*/ 64 h 497"/>
                <a:gd name="T78" fmla="*/ 80 w 392"/>
                <a:gd name="T79" fmla="*/ 16 h 497"/>
                <a:gd name="T80" fmla="*/ 144 w 392"/>
                <a:gd name="T81" fmla="*/ 0 h 4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2" h="497">
                  <a:moveTo>
                    <a:pt x="144" y="0"/>
                  </a:moveTo>
                  <a:lnTo>
                    <a:pt x="200" y="8"/>
                  </a:lnTo>
                  <a:lnTo>
                    <a:pt x="248" y="32"/>
                  </a:lnTo>
                  <a:lnTo>
                    <a:pt x="296" y="64"/>
                  </a:lnTo>
                  <a:lnTo>
                    <a:pt x="328" y="112"/>
                  </a:lnTo>
                  <a:lnTo>
                    <a:pt x="360" y="160"/>
                  </a:lnTo>
                  <a:lnTo>
                    <a:pt x="376" y="216"/>
                  </a:lnTo>
                  <a:lnTo>
                    <a:pt x="392" y="344"/>
                  </a:lnTo>
                  <a:lnTo>
                    <a:pt x="392" y="392"/>
                  </a:lnTo>
                  <a:lnTo>
                    <a:pt x="376" y="432"/>
                  </a:lnTo>
                  <a:lnTo>
                    <a:pt x="352" y="464"/>
                  </a:lnTo>
                  <a:lnTo>
                    <a:pt x="312" y="480"/>
                  </a:lnTo>
                  <a:lnTo>
                    <a:pt x="280" y="464"/>
                  </a:lnTo>
                  <a:lnTo>
                    <a:pt x="256" y="424"/>
                  </a:lnTo>
                  <a:lnTo>
                    <a:pt x="224" y="376"/>
                  </a:lnTo>
                  <a:lnTo>
                    <a:pt x="216" y="368"/>
                  </a:lnTo>
                  <a:lnTo>
                    <a:pt x="208" y="376"/>
                  </a:lnTo>
                  <a:lnTo>
                    <a:pt x="216" y="432"/>
                  </a:lnTo>
                  <a:lnTo>
                    <a:pt x="232" y="497"/>
                  </a:lnTo>
                  <a:lnTo>
                    <a:pt x="208" y="472"/>
                  </a:lnTo>
                  <a:lnTo>
                    <a:pt x="192" y="432"/>
                  </a:lnTo>
                  <a:lnTo>
                    <a:pt x="192" y="352"/>
                  </a:lnTo>
                  <a:lnTo>
                    <a:pt x="176" y="248"/>
                  </a:lnTo>
                  <a:lnTo>
                    <a:pt x="160" y="136"/>
                  </a:lnTo>
                  <a:lnTo>
                    <a:pt x="128" y="128"/>
                  </a:lnTo>
                  <a:lnTo>
                    <a:pt x="88" y="136"/>
                  </a:lnTo>
                  <a:lnTo>
                    <a:pt x="56" y="160"/>
                  </a:lnTo>
                  <a:lnTo>
                    <a:pt x="40" y="200"/>
                  </a:lnTo>
                  <a:lnTo>
                    <a:pt x="32" y="240"/>
                  </a:lnTo>
                  <a:lnTo>
                    <a:pt x="40" y="304"/>
                  </a:lnTo>
                  <a:lnTo>
                    <a:pt x="64" y="360"/>
                  </a:lnTo>
                  <a:lnTo>
                    <a:pt x="136" y="464"/>
                  </a:lnTo>
                  <a:lnTo>
                    <a:pt x="96" y="448"/>
                  </a:lnTo>
                  <a:lnTo>
                    <a:pt x="64" y="424"/>
                  </a:lnTo>
                  <a:lnTo>
                    <a:pt x="24" y="360"/>
                  </a:lnTo>
                  <a:lnTo>
                    <a:pt x="8" y="280"/>
                  </a:lnTo>
                  <a:lnTo>
                    <a:pt x="0" y="192"/>
                  </a:lnTo>
                  <a:lnTo>
                    <a:pt x="8" y="120"/>
                  </a:lnTo>
                  <a:lnTo>
                    <a:pt x="40" y="64"/>
                  </a:lnTo>
                  <a:lnTo>
                    <a:pt x="80" y="16"/>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69" name="Freeform 52"/>
            <p:cNvSpPr>
              <a:spLocks/>
            </p:cNvSpPr>
            <p:nvPr/>
          </p:nvSpPr>
          <p:spPr bwMode="auto">
            <a:xfrm>
              <a:off x="1847" y="1731"/>
              <a:ext cx="680" cy="633"/>
            </a:xfrm>
            <a:custGeom>
              <a:avLst/>
              <a:gdLst>
                <a:gd name="T0" fmla="*/ 424 w 680"/>
                <a:gd name="T1" fmla="*/ 0 h 633"/>
                <a:gd name="T2" fmla="*/ 520 w 680"/>
                <a:gd name="T3" fmla="*/ 24 h 633"/>
                <a:gd name="T4" fmla="*/ 608 w 680"/>
                <a:gd name="T5" fmla="*/ 80 h 633"/>
                <a:gd name="T6" fmla="*/ 656 w 680"/>
                <a:gd name="T7" fmla="*/ 160 h 633"/>
                <a:gd name="T8" fmla="*/ 672 w 680"/>
                <a:gd name="T9" fmla="*/ 216 h 633"/>
                <a:gd name="T10" fmla="*/ 680 w 680"/>
                <a:gd name="T11" fmla="*/ 264 h 633"/>
                <a:gd name="T12" fmla="*/ 664 w 680"/>
                <a:gd name="T13" fmla="*/ 384 h 633"/>
                <a:gd name="T14" fmla="*/ 616 w 680"/>
                <a:gd name="T15" fmla="*/ 497 h 633"/>
                <a:gd name="T16" fmla="*/ 592 w 680"/>
                <a:gd name="T17" fmla="*/ 569 h 633"/>
                <a:gd name="T18" fmla="*/ 552 w 680"/>
                <a:gd name="T19" fmla="*/ 633 h 633"/>
                <a:gd name="T20" fmla="*/ 576 w 680"/>
                <a:gd name="T21" fmla="*/ 561 h 633"/>
                <a:gd name="T22" fmla="*/ 600 w 680"/>
                <a:gd name="T23" fmla="*/ 497 h 633"/>
                <a:gd name="T24" fmla="*/ 624 w 680"/>
                <a:gd name="T25" fmla="*/ 433 h 633"/>
                <a:gd name="T26" fmla="*/ 632 w 680"/>
                <a:gd name="T27" fmla="*/ 360 h 633"/>
                <a:gd name="T28" fmla="*/ 608 w 680"/>
                <a:gd name="T29" fmla="*/ 248 h 633"/>
                <a:gd name="T30" fmla="*/ 552 w 680"/>
                <a:gd name="T31" fmla="*/ 160 h 633"/>
                <a:gd name="T32" fmla="*/ 464 w 680"/>
                <a:gd name="T33" fmla="*/ 96 h 633"/>
                <a:gd name="T34" fmla="*/ 352 w 680"/>
                <a:gd name="T35" fmla="*/ 72 h 633"/>
                <a:gd name="T36" fmla="*/ 304 w 680"/>
                <a:gd name="T37" fmla="*/ 80 h 633"/>
                <a:gd name="T38" fmla="*/ 256 w 680"/>
                <a:gd name="T39" fmla="*/ 96 h 633"/>
                <a:gd name="T40" fmla="*/ 192 w 680"/>
                <a:gd name="T41" fmla="*/ 152 h 633"/>
                <a:gd name="T42" fmla="*/ 64 w 680"/>
                <a:gd name="T43" fmla="*/ 304 h 633"/>
                <a:gd name="T44" fmla="*/ 48 w 680"/>
                <a:gd name="T45" fmla="*/ 296 h 633"/>
                <a:gd name="T46" fmla="*/ 88 w 680"/>
                <a:gd name="T47" fmla="*/ 240 h 633"/>
                <a:gd name="T48" fmla="*/ 112 w 680"/>
                <a:gd name="T49" fmla="*/ 176 h 633"/>
                <a:gd name="T50" fmla="*/ 96 w 680"/>
                <a:gd name="T51" fmla="*/ 168 h 633"/>
                <a:gd name="T52" fmla="*/ 64 w 680"/>
                <a:gd name="T53" fmla="*/ 176 h 633"/>
                <a:gd name="T54" fmla="*/ 40 w 680"/>
                <a:gd name="T55" fmla="*/ 208 h 633"/>
                <a:gd name="T56" fmla="*/ 0 w 680"/>
                <a:gd name="T57" fmla="*/ 264 h 633"/>
                <a:gd name="T58" fmla="*/ 0 w 680"/>
                <a:gd name="T59" fmla="*/ 240 h 633"/>
                <a:gd name="T60" fmla="*/ 96 w 680"/>
                <a:gd name="T61" fmla="*/ 144 h 633"/>
                <a:gd name="T62" fmla="*/ 192 w 680"/>
                <a:gd name="T63" fmla="*/ 72 h 633"/>
                <a:gd name="T64" fmla="*/ 240 w 680"/>
                <a:gd name="T65" fmla="*/ 40 h 633"/>
                <a:gd name="T66" fmla="*/ 296 w 680"/>
                <a:gd name="T67" fmla="*/ 16 h 633"/>
                <a:gd name="T68" fmla="*/ 360 w 680"/>
                <a:gd name="T69" fmla="*/ 8 h 633"/>
                <a:gd name="T70" fmla="*/ 424 w 680"/>
                <a:gd name="T71" fmla="*/ 0 h 6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80" h="633">
                  <a:moveTo>
                    <a:pt x="424" y="0"/>
                  </a:moveTo>
                  <a:lnTo>
                    <a:pt x="520" y="24"/>
                  </a:lnTo>
                  <a:lnTo>
                    <a:pt x="608" y="80"/>
                  </a:lnTo>
                  <a:lnTo>
                    <a:pt x="656" y="160"/>
                  </a:lnTo>
                  <a:lnTo>
                    <a:pt x="672" y="216"/>
                  </a:lnTo>
                  <a:lnTo>
                    <a:pt x="680" y="264"/>
                  </a:lnTo>
                  <a:lnTo>
                    <a:pt x="664" y="384"/>
                  </a:lnTo>
                  <a:lnTo>
                    <a:pt x="616" y="497"/>
                  </a:lnTo>
                  <a:lnTo>
                    <a:pt x="592" y="569"/>
                  </a:lnTo>
                  <a:lnTo>
                    <a:pt x="552" y="633"/>
                  </a:lnTo>
                  <a:lnTo>
                    <a:pt x="576" y="561"/>
                  </a:lnTo>
                  <a:lnTo>
                    <a:pt x="600" y="497"/>
                  </a:lnTo>
                  <a:lnTo>
                    <a:pt x="624" y="433"/>
                  </a:lnTo>
                  <a:lnTo>
                    <a:pt x="632" y="360"/>
                  </a:lnTo>
                  <a:lnTo>
                    <a:pt x="608" y="248"/>
                  </a:lnTo>
                  <a:lnTo>
                    <a:pt x="552" y="160"/>
                  </a:lnTo>
                  <a:lnTo>
                    <a:pt x="464" y="96"/>
                  </a:lnTo>
                  <a:lnTo>
                    <a:pt x="352" y="72"/>
                  </a:lnTo>
                  <a:lnTo>
                    <a:pt x="304" y="80"/>
                  </a:lnTo>
                  <a:lnTo>
                    <a:pt x="256" y="96"/>
                  </a:lnTo>
                  <a:lnTo>
                    <a:pt x="192" y="152"/>
                  </a:lnTo>
                  <a:lnTo>
                    <a:pt x="64" y="304"/>
                  </a:lnTo>
                  <a:lnTo>
                    <a:pt x="48" y="296"/>
                  </a:lnTo>
                  <a:lnTo>
                    <a:pt x="88" y="240"/>
                  </a:lnTo>
                  <a:lnTo>
                    <a:pt x="112" y="176"/>
                  </a:lnTo>
                  <a:lnTo>
                    <a:pt x="96" y="168"/>
                  </a:lnTo>
                  <a:lnTo>
                    <a:pt x="64" y="176"/>
                  </a:lnTo>
                  <a:lnTo>
                    <a:pt x="40" y="208"/>
                  </a:lnTo>
                  <a:lnTo>
                    <a:pt x="0" y="264"/>
                  </a:lnTo>
                  <a:lnTo>
                    <a:pt x="0" y="240"/>
                  </a:lnTo>
                  <a:lnTo>
                    <a:pt x="96" y="144"/>
                  </a:lnTo>
                  <a:lnTo>
                    <a:pt x="192" y="72"/>
                  </a:lnTo>
                  <a:lnTo>
                    <a:pt x="240" y="40"/>
                  </a:lnTo>
                  <a:lnTo>
                    <a:pt x="296" y="16"/>
                  </a:lnTo>
                  <a:lnTo>
                    <a:pt x="360" y="8"/>
                  </a:lnTo>
                  <a:lnTo>
                    <a:pt x="42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0" name="Freeform 53"/>
            <p:cNvSpPr>
              <a:spLocks/>
            </p:cNvSpPr>
            <p:nvPr/>
          </p:nvSpPr>
          <p:spPr bwMode="auto">
            <a:xfrm>
              <a:off x="5144" y="1803"/>
              <a:ext cx="200" cy="224"/>
            </a:xfrm>
            <a:custGeom>
              <a:avLst/>
              <a:gdLst>
                <a:gd name="T0" fmla="*/ 24 w 200"/>
                <a:gd name="T1" fmla="*/ 0 h 224"/>
                <a:gd name="T2" fmla="*/ 96 w 200"/>
                <a:gd name="T3" fmla="*/ 16 h 224"/>
                <a:gd name="T4" fmla="*/ 144 w 200"/>
                <a:gd name="T5" fmla="*/ 48 h 224"/>
                <a:gd name="T6" fmla="*/ 184 w 200"/>
                <a:gd name="T7" fmla="*/ 96 h 224"/>
                <a:gd name="T8" fmla="*/ 200 w 200"/>
                <a:gd name="T9" fmla="*/ 160 h 224"/>
                <a:gd name="T10" fmla="*/ 184 w 200"/>
                <a:gd name="T11" fmla="*/ 200 h 224"/>
                <a:gd name="T12" fmla="*/ 144 w 200"/>
                <a:gd name="T13" fmla="*/ 224 h 224"/>
                <a:gd name="T14" fmla="*/ 112 w 200"/>
                <a:gd name="T15" fmla="*/ 216 h 224"/>
                <a:gd name="T16" fmla="*/ 88 w 200"/>
                <a:gd name="T17" fmla="*/ 200 h 224"/>
                <a:gd name="T18" fmla="*/ 48 w 200"/>
                <a:gd name="T19" fmla="*/ 152 h 224"/>
                <a:gd name="T20" fmla="*/ 0 w 200"/>
                <a:gd name="T21" fmla="*/ 8 h 224"/>
                <a:gd name="T22" fmla="*/ 24 w 200"/>
                <a:gd name="T23" fmla="*/ 0 h 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24">
                  <a:moveTo>
                    <a:pt x="24" y="0"/>
                  </a:moveTo>
                  <a:lnTo>
                    <a:pt x="96" y="16"/>
                  </a:lnTo>
                  <a:lnTo>
                    <a:pt x="144" y="48"/>
                  </a:lnTo>
                  <a:lnTo>
                    <a:pt x="184" y="96"/>
                  </a:lnTo>
                  <a:lnTo>
                    <a:pt x="200" y="160"/>
                  </a:lnTo>
                  <a:lnTo>
                    <a:pt x="184" y="200"/>
                  </a:lnTo>
                  <a:lnTo>
                    <a:pt x="144" y="224"/>
                  </a:lnTo>
                  <a:lnTo>
                    <a:pt x="112" y="216"/>
                  </a:lnTo>
                  <a:lnTo>
                    <a:pt x="88" y="200"/>
                  </a:lnTo>
                  <a:lnTo>
                    <a:pt x="48" y="152"/>
                  </a:lnTo>
                  <a:lnTo>
                    <a:pt x="0" y="8"/>
                  </a:lnTo>
                  <a:lnTo>
                    <a:pt x="24"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1" name="Freeform 54"/>
            <p:cNvSpPr>
              <a:spLocks/>
            </p:cNvSpPr>
            <p:nvPr/>
          </p:nvSpPr>
          <p:spPr bwMode="auto">
            <a:xfrm>
              <a:off x="3712" y="2035"/>
              <a:ext cx="880" cy="225"/>
            </a:xfrm>
            <a:custGeom>
              <a:avLst/>
              <a:gdLst>
                <a:gd name="T0" fmla="*/ 144 w 880"/>
                <a:gd name="T1" fmla="*/ 0 h 225"/>
                <a:gd name="T2" fmla="*/ 768 w 880"/>
                <a:gd name="T3" fmla="*/ 120 h 225"/>
                <a:gd name="T4" fmla="*/ 800 w 880"/>
                <a:gd name="T5" fmla="*/ 112 h 225"/>
                <a:gd name="T6" fmla="*/ 824 w 880"/>
                <a:gd name="T7" fmla="*/ 96 h 225"/>
                <a:gd name="T8" fmla="*/ 880 w 880"/>
                <a:gd name="T9" fmla="*/ 48 h 225"/>
                <a:gd name="T10" fmla="*/ 848 w 880"/>
                <a:gd name="T11" fmla="*/ 161 h 225"/>
                <a:gd name="T12" fmla="*/ 816 w 880"/>
                <a:gd name="T13" fmla="*/ 201 h 225"/>
                <a:gd name="T14" fmla="*/ 768 w 880"/>
                <a:gd name="T15" fmla="*/ 225 h 225"/>
                <a:gd name="T16" fmla="*/ 96 w 880"/>
                <a:gd name="T17" fmla="*/ 96 h 225"/>
                <a:gd name="T18" fmla="*/ 48 w 880"/>
                <a:gd name="T19" fmla="*/ 129 h 225"/>
                <a:gd name="T20" fmla="*/ 8 w 880"/>
                <a:gd name="T21" fmla="*/ 161 h 225"/>
                <a:gd name="T22" fmla="*/ 0 w 880"/>
                <a:gd name="T23" fmla="*/ 145 h 225"/>
                <a:gd name="T24" fmla="*/ 16 w 880"/>
                <a:gd name="T25" fmla="*/ 112 h 225"/>
                <a:gd name="T26" fmla="*/ 48 w 880"/>
                <a:gd name="T27" fmla="*/ 80 h 225"/>
                <a:gd name="T28" fmla="*/ 88 w 880"/>
                <a:gd name="T29" fmla="*/ 32 h 225"/>
                <a:gd name="T30" fmla="*/ 144 w 880"/>
                <a:gd name="T31" fmla="*/ 0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0" h="225">
                  <a:moveTo>
                    <a:pt x="144" y="0"/>
                  </a:moveTo>
                  <a:lnTo>
                    <a:pt x="768" y="120"/>
                  </a:lnTo>
                  <a:lnTo>
                    <a:pt x="800" y="112"/>
                  </a:lnTo>
                  <a:lnTo>
                    <a:pt x="824" y="96"/>
                  </a:lnTo>
                  <a:lnTo>
                    <a:pt x="880" y="48"/>
                  </a:lnTo>
                  <a:lnTo>
                    <a:pt x="848" y="161"/>
                  </a:lnTo>
                  <a:lnTo>
                    <a:pt x="816" y="201"/>
                  </a:lnTo>
                  <a:lnTo>
                    <a:pt x="768" y="225"/>
                  </a:lnTo>
                  <a:lnTo>
                    <a:pt x="96" y="96"/>
                  </a:lnTo>
                  <a:lnTo>
                    <a:pt x="48" y="129"/>
                  </a:lnTo>
                  <a:lnTo>
                    <a:pt x="8" y="161"/>
                  </a:lnTo>
                  <a:lnTo>
                    <a:pt x="0" y="145"/>
                  </a:lnTo>
                  <a:lnTo>
                    <a:pt x="16" y="112"/>
                  </a:lnTo>
                  <a:lnTo>
                    <a:pt x="48" y="80"/>
                  </a:lnTo>
                  <a:lnTo>
                    <a:pt x="88" y="32"/>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2" name="Freeform 55"/>
            <p:cNvSpPr>
              <a:spLocks/>
            </p:cNvSpPr>
            <p:nvPr/>
          </p:nvSpPr>
          <p:spPr bwMode="auto">
            <a:xfrm>
              <a:off x="4840" y="2260"/>
              <a:ext cx="536" cy="600"/>
            </a:xfrm>
            <a:custGeom>
              <a:avLst/>
              <a:gdLst>
                <a:gd name="T0" fmla="*/ 192 w 536"/>
                <a:gd name="T1" fmla="*/ 0 h 600"/>
                <a:gd name="T2" fmla="*/ 360 w 536"/>
                <a:gd name="T3" fmla="*/ 48 h 600"/>
                <a:gd name="T4" fmla="*/ 440 w 536"/>
                <a:gd name="T5" fmla="*/ 72 h 600"/>
                <a:gd name="T6" fmla="*/ 536 w 536"/>
                <a:gd name="T7" fmla="*/ 80 h 600"/>
                <a:gd name="T8" fmla="*/ 520 w 536"/>
                <a:gd name="T9" fmla="*/ 160 h 600"/>
                <a:gd name="T10" fmla="*/ 504 w 536"/>
                <a:gd name="T11" fmla="*/ 184 h 600"/>
                <a:gd name="T12" fmla="*/ 480 w 536"/>
                <a:gd name="T13" fmla="*/ 208 h 600"/>
                <a:gd name="T14" fmla="*/ 496 w 536"/>
                <a:gd name="T15" fmla="*/ 320 h 600"/>
                <a:gd name="T16" fmla="*/ 488 w 536"/>
                <a:gd name="T17" fmla="*/ 440 h 600"/>
                <a:gd name="T18" fmla="*/ 472 w 536"/>
                <a:gd name="T19" fmla="*/ 488 h 600"/>
                <a:gd name="T20" fmla="*/ 448 w 536"/>
                <a:gd name="T21" fmla="*/ 528 h 600"/>
                <a:gd name="T22" fmla="*/ 416 w 536"/>
                <a:gd name="T23" fmla="*/ 552 h 600"/>
                <a:gd name="T24" fmla="*/ 368 w 536"/>
                <a:gd name="T25" fmla="*/ 560 h 600"/>
                <a:gd name="T26" fmla="*/ 312 w 536"/>
                <a:gd name="T27" fmla="*/ 544 h 600"/>
                <a:gd name="T28" fmla="*/ 280 w 536"/>
                <a:gd name="T29" fmla="*/ 496 h 600"/>
                <a:gd name="T30" fmla="*/ 232 w 536"/>
                <a:gd name="T31" fmla="*/ 376 h 600"/>
                <a:gd name="T32" fmla="*/ 104 w 536"/>
                <a:gd name="T33" fmla="*/ 480 h 600"/>
                <a:gd name="T34" fmla="*/ 0 w 536"/>
                <a:gd name="T35" fmla="*/ 600 h 600"/>
                <a:gd name="T36" fmla="*/ 0 w 536"/>
                <a:gd name="T37" fmla="*/ 576 h 600"/>
                <a:gd name="T38" fmla="*/ 24 w 536"/>
                <a:gd name="T39" fmla="*/ 488 h 600"/>
                <a:gd name="T40" fmla="*/ 40 w 536"/>
                <a:gd name="T41" fmla="*/ 440 h 600"/>
                <a:gd name="T42" fmla="*/ 64 w 536"/>
                <a:gd name="T43" fmla="*/ 400 h 600"/>
                <a:gd name="T44" fmla="*/ 200 w 536"/>
                <a:gd name="T45" fmla="*/ 296 h 600"/>
                <a:gd name="T46" fmla="*/ 224 w 536"/>
                <a:gd name="T47" fmla="*/ 272 h 600"/>
                <a:gd name="T48" fmla="*/ 248 w 536"/>
                <a:gd name="T49" fmla="*/ 248 h 600"/>
                <a:gd name="T50" fmla="*/ 272 w 536"/>
                <a:gd name="T51" fmla="*/ 176 h 600"/>
                <a:gd name="T52" fmla="*/ 264 w 536"/>
                <a:gd name="T53" fmla="*/ 144 h 600"/>
                <a:gd name="T54" fmla="*/ 240 w 536"/>
                <a:gd name="T55" fmla="*/ 128 h 600"/>
                <a:gd name="T56" fmla="*/ 176 w 536"/>
                <a:gd name="T57" fmla="*/ 120 h 600"/>
                <a:gd name="T58" fmla="*/ 168 w 536"/>
                <a:gd name="T59" fmla="*/ 104 h 600"/>
                <a:gd name="T60" fmla="*/ 176 w 536"/>
                <a:gd name="T61" fmla="*/ 56 h 600"/>
                <a:gd name="T62" fmla="*/ 192 w 536"/>
                <a:gd name="T63" fmla="*/ 0 h 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6" h="600">
                  <a:moveTo>
                    <a:pt x="192" y="0"/>
                  </a:moveTo>
                  <a:lnTo>
                    <a:pt x="360" y="48"/>
                  </a:lnTo>
                  <a:lnTo>
                    <a:pt x="440" y="72"/>
                  </a:lnTo>
                  <a:lnTo>
                    <a:pt x="536" y="80"/>
                  </a:lnTo>
                  <a:lnTo>
                    <a:pt x="520" y="160"/>
                  </a:lnTo>
                  <a:lnTo>
                    <a:pt x="504" y="184"/>
                  </a:lnTo>
                  <a:lnTo>
                    <a:pt x="480" y="208"/>
                  </a:lnTo>
                  <a:lnTo>
                    <a:pt x="496" y="320"/>
                  </a:lnTo>
                  <a:lnTo>
                    <a:pt x="488" y="440"/>
                  </a:lnTo>
                  <a:lnTo>
                    <a:pt x="472" y="488"/>
                  </a:lnTo>
                  <a:lnTo>
                    <a:pt x="448" y="528"/>
                  </a:lnTo>
                  <a:lnTo>
                    <a:pt x="416" y="552"/>
                  </a:lnTo>
                  <a:lnTo>
                    <a:pt x="368" y="560"/>
                  </a:lnTo>
                  <a:lnTo>
                    <a:pt x="312" y="544"/>
                  </a:lnTo>
                  <a:lnTo>
                    <a:pt x="280" y="496"/>
                  </a:lnTo>
                  <a:lnTo>
                    <a:pt x="232" y="376"/>
                  </a:lnTo>
                  <a:lnTo>
                    <a:pt x="104" y="480"/>
                  </a:lnTo>
                  <a:lnTo>
                    <a:pt x="0" y="600"/>
                  </a:lnTo>
                  <a:lnTo>
                    <a:pt x="0" y="576"/>
                  </a:lnTo>
                  <a:lnTo>
                    <a:pt x="24" y="488"/>
                  </a:lnTo>
                  <a:lnTo>
                    <a:pt x="40" y="440"/>
                  </a:lnTo>
                  <a:lnTo>
                    <a:pt x="64" y="400"/>
                  </a:lnTo>
                  <a:lnTo>
                    <a:pt x="200" y="296"/>
                  </a:lnTo>
                  <a:lnTo>
                    <a:pt x="224" y="272"/>
                  </a:lnTo>
                  <a:lnTo>
                    <a:pt x="248" y="248"/>
                  </a:lnTo>
                  <a:lnTo>
                    <a:pt x="272" y="176"/>
                  </a:lnTo>
                  <a:lnTo>
                    <a:pt x="264" y="144"/>
                  </a:lnTo>
                  <a:lnTo>
                    <a:pt x="240" y="128"/>
                  </a:lnTo>
                  <a:lnTo>
                    <a:pt x="176" y="120"/>
                  </a:lnTo>
                  <a:lnTo>
                    <a:pt x="168" y="104"/>
                  </a:lnTo>
                  <a:lnTo>
                    <a:pt x="176" y="56"/>
                  </a:lnTo>
                  <a:lnTo>
                    <a:pt x="19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3" name="Freeform 56"/>
            <p:cNvSpPr>
              <a:spLocks/>
            </p:cNvSpPr>
            <p:nvPr/>
          </p:nvSpPr>
          <p:spPr bwMode="auto">
            <a:xfrm>
              <a:off x="1143" y="2308"/>
              <a:ext cx="568" cy="536"/>
            </a:xfrm>
            <a:custGeom>
              <a:avLst/>
              <a:gdLst>
                <a:gd name="T0" fmla="*/ 152 w 568"/>
                <a:gd name="T1" fmla="*/ 0 h 536"/>
                <a:gd name="T2" fmla="*/ 216 w 568"/>
                <a:gd name="T3" fmla="*/ 8 h 536"/>
                <a:gd name="T4" fmla="*/ 264 w 568"/>
                <a:gd name="T5" fmla="*/ 32 h 536"/>
                <a:gd name="T6" fmla="*/ 296 w 568"/>
                <a:gd name="T7" fmla="*/ 72 h 536"/>
                <a:gd name="T8" fmla="*/ 328 w 568"/>
                <a:gd name="T9" fmla="*/ 120 h 536"/>
                <a:gd name="T10" fmla="*/ 368 w 568"/>
                <a:gd name="T11" fmla="*/ 240 h 536"/>
                <a:gd name="T12" fmla="*/ 376 w 568"/>
                <a:gd name="T13" fmla="*/ 368 h 536"/>
                <a:gd name="T14" fmla="*/ 448 w 568"/>
                <a:gd name="T15" fmla="*/ 368 h 536"/>
                <a:gd name="T16" fmla="*/ 552 w 568"/>
                <a:gd name="T17" fmla="*/ 344 h 536"/>
                <a:gd name="T18" fmla="*/ 568 w 568"/>
                <a:gd name="T19" fmla="*/ 424 h 536"/>
                <a:gd name="T20" fmla="*/ 560 w 568"/>
                <a:gd name="T21" fmla="*/ 448 h 536"/>
                <a:gd name="T22" fmla="*/ 544 w 568"/>
                <a:gd name="T23" fmla="*/ 472 h 536"/>
                <a:gd name="T24" fmla="*/ 480 w 568"/>
                <a:gd name="T25" fmla="*/ 488 h 536"/>
                <a:gd name="T26" fmla="*/ 328 w 568"/>
                <a:gd name="T27" fmla="*/ 488 h 536"/>
                <a:gd name="T28" fmla="*/ 152 w 568"/>
                <a:gd name="T29" fmla="*/ 488 h 536"/>
                <a:gd name="T30" fmla="*/ 112 w 568"/>
                <a:gd name="T31" fmla="*/ 504 h 536"/>
                <a:gd name="T32" fmla="*/ 88 w 568"/>
                <a:gd name="T33" fmla="*/ 536 h 536"/>
                <a:gd name="T34" fmla="*/ 40 w 568"/>
                <a:gd name="T35" fmla="*/ 536 h 536"/>
                <a:gd name="T36" fmla="*/ 40 w 568"/>
                <a:gd name="T37" fmla="*/ 432 h 536"/>
                <a:gd name="T38" fmla="*/ 48 w 568"/>
                <a:gd name="T39" fmla="*/ 416 h 536"/>
                <a:gd name="T40" fmla="*/ 64 w 568"/>
                <a:gd name="T41" fmla="*/ 400 h 536"/>
                <a:gd name="T42" fmla="*/ 56 w 568"/>
                <a:gd name="T43" fmla="*/ 336 h 536"/>
                <a:gd name="T44" fmla="*/ 32 w 568"/>
                <a:gd name="T45" fmla="*/ 288 h 536"/>
                <a:gd name="T46" fmla="*/ 8 w 568"/>
                <a:gd name="T47" fmla="*/ 232 h 536"/>
                <a:gd name="T48" fmla="*/ 0 w 568"/>
                <a:gd name="T49" fmla="*/ 176 h 536"/>
                <a:gd name="T50" fmla="*/ 8 w 568"/>
                <a:gd name="T51" fmla="*/ 104 h 536"/>
                <a:gd name="T52" fmla="*/ 40 w 568"/>
                <a:gd name="T53" fmla="*/ 56 h 536"/>
                <a:gd name="T54" fmla="*/ 96 w 568"/>
                <a:gd name="T55" fmla="*/ 16 h 536"/>
                <a:gd name="T56" fmla="*/ 152 w 568"/>
                <a:gd name="T57" fmla="*/ 0 h 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68" h="536">
                  <a:moveTo>
                    <a:pt x="152" y="0"/>
                  </a:moveTo>
                  <a:lnTo>
                    <a:pt x="216" y="8"/>
                  </a:lnTo>
                  <a:lnTo>
                    <a:pt x="264" y="32"/>
                  </a:lnTo>
                  <a:lnTo>
                    <a:pt x="296" y="72"/>
                  </a:lnTo>
                  <a:lnTo>
                    <a:pt x="328" y="120"/>
                  </a:lnTo>
                  <a:lnTo>
                    <a:pt x="368" y="240"/>
                  </a:lnTo>
                  <a:lnTo>
                    <a:pt x="376" y="368"/>
                  </a:lnTo>
                  <a:lnTo>
                    <a:pt x="448" y="368"/>
                  </a:lnTo>
                  <a:lnTo>
                    <a:pt x="552" y="344"/>
                  </a:lnTo>
                  <a:lnTo>
                    <a:pt x="568" y="424"/>
                  </a:lnTo>
                  <a:lnTo>
                    <a:pt x="560" y="448"/>
                  </a:lnTo>
                  <a:lnTo>
                    <a:pt x="544" y="472"/>
                  </a:lnTo>
                  <a:lnTo>
                    <a:pt x="480" y="488"/>
                  </a:lnTo>
                  <a:lnTo>
                    <a:pt x="328" y="488"/>
                  </a:lnTo>
                  <a:lnTo>
                    <a:pt x="152" y="488"/>
                  </a:lnTo>
                  <a:lnTo>
                    <a:pt x="112" y="504"/>
                  </a:lnTo>
                  <a:lnTo>
                    <a:pt x="88" y="536"/>
                  </a:lnTo>
                  <a:lnTo>
                    <a:pt x="40" y="536"/>
                  </a:lnTo>
                  <a:lnTo>
                    <a:pt x="40" y="432"/>
                  </a:lnTo>
                  <a:lnTo>
                    <a:pt x="48" y="416"/>
                  </a:lnTo>
                  <a:lnTo>
                    <a:pt x="64" y="400"/>
                  </a:lnTo>
                  <a:lnTo>
                    <a:pt x="56" y="336"/>
                  </a:lnTo>
                  <a:lnTo>
                    <a:pt x="32" y="288"/>
                  </a:lnTo>
                  <a:lnTo>
                    <a:pt x="8" y="232"/>
                  </a:lnTo>
                  <a:lnTo>
                    <a:pt x="0" y="176"/>
                  </a:lnTo>
                  <a:lnTo>
                    <a:pt x="8" y="104"/>
                  </a:lnTo>
                  <a:lnTo>
                    <a:pt x="40" y="56"/>
                  </a:lnTo>
                  <a:lnTo>
                    <a:pt x="96" y="16"/>
                  </a:lnTo>
                  <a:lnTo>
                    <a:pt x="15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4" name="Freeform 57"/>
            <p:cNvSpPr>
              <a:spLocks/>
            </p:cNvSpPr>
            <p:nvPr/>
          </p:nvSpPr>
          <p:spPr bwMode="auto">
            <a:xfrm>
              <a:off x="2495" y="2324"/>
              <a:ext cx="1097" cy="1000"/>
            </a:xfrm>
            <a:custGeom>
              <a:avLst/>
              <a:gdLst>
                <a:gd name="T0" fmla="*/ 969 w 1097"/>
                <a:gd name="T1" fmla="*/ 0 h 1000"/>
                <a:gd name="T2" fmla="*/ 993 w 1097"/>
                <a:gd name="T3" fmla="*/ 24 h 1000"/>
                <a:gd name="T4" fmla="*/ 1009 w 1097"/>
                <a:gd name="T5" fmla="*/ 48 h 1000"/>
                <a:gd name="T6" fmla="*/ 1025 w 1097"/>
                <a:gd name="T7" fmla="*/ 128 h 1000"/>
                <a:gd name="T8" fmla="*/ 1065 w 1097"/>
                <a:gd name="T9" fmla="*/ 280 h 1000"/>
                <a:gd name="T10" fmla="*/ 1089 w 1097"/>
                <a:gd name="T11" fmla="*/ 432 h 1000"/>
                <a:gd name="T12" fmla="*/ 1097 w 1097"/>
                <a:gd name="T13" fmla="*/ 600 h 1000"/>
                <a:gd name="T14" fmla="*/ 1089 w 1097"/>
                <a:gd name="T15" fmla="*/ 760 h 1000"/>
                <a:gd name="T16" fmla="*/ 1065 w 1097"/>
                <a:gd name="T17" fmla="*/ 880 h 1000"/>
                <a:gd name="T18" fmla="*/ 1057 w 1097"/>
                <a:gd name="T19" fmla="*/ 1000 h 1000"/>
                <a:gd name="T20" fmla="*/ 969 w 1097"/>
                <a:gd name="T21" fmla="*/ 960 h 1000"/>
                <a:gd name="T22" fmla="*/ 897 w 1097"/>
                <a:gd name="T23" fmla="*/ 912 h 1000"/>
                <a:gd name="T24" fmla="*/ 833 w 1097"/>
                <a:gd name="T25" fmla="*/ 856 h 1000"/>
                <a:gd name="T26" fmla="*/ 761 w 1097"/>
                <a:gd name="T27" fmla="*/ 792 h 1000"/>
                <a:gd name="T28" fmla="*/ 384 w 1097"/>
                <a:gd name="T29" fmla="*/ 496 h 1000"/>
                <a:gd name="T30" fmla="*/ 208 w 1097"/>
                <a:gd name="T31" fmla="*/ 352 h 1000"/>
                <a:gd name="T32" fmla="*/ 0 w 1097"/>
                <a:gd name="T33" fmla="*/ 216 h 1000"/>
                <a:gd name="T34" fmla="*/ 969 w 1097"/>
                <a:gd name="T35" fmla="*/ 0 h 1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97" h="1000">
                  <a:moveTo>
                    <a:pt x="969" y="0"/>
                  </a:moveTo>
                  <a:lnTo>
                    <a:pt x="993" y="24"/>
                  </a:lnTo>
                  <a:lnTo>
                    <a:pt x="1009" y="48"/>
                  </a:lnTo>
                  <a:lnTo>
                    <a:pt x="1025" y="128"/>
                  </a:lnTo>
                  <a:lnTo>
                    <a:pt x="1065" y="280"/>
                  </a:lnTo>
                  <a:lnTo>
                    <a:pt x="1089" y="432"/>
                  </a:lnTo>
                  <a:lnTo>
                    <a:pt x="1097" y="600"/>
                  </a:lnTo>
                  <a:lnTo>
                    <a:pt x="1089" y="760"/>
                  </a:lnTo>
                  <a:lnTo>
                    <a:pt x="1065" y="880"/>
                  </a:lnTo>
                  <a:lnTo>
                    <a:pt x="1057" y="1000"/>
                  </a:lnTo>
                  <a:lnTo>
                    <a:pt x="969" y="960"/>
                  </a:lnTo>
                  <a:lnTo>
                    <a:pt x="897" y="912"/>
                  </a:lnTo>
                  <a:lnTo>
                    <a:pt x="833" y="856"/>
                  </a:lnTo>
                  <a:lnTo>
                    <a:pt x="761" y="792"/>
                  </a:lnTo>
                  <a:lnTo>
                    <a:pt x="384" y="496"/>
                  </a:lnTo>
                  <a:lnTo>
                    <a:pt x="208" y="352"/>
                  </a:lnTo>
                  <a:lnTo>
                    <a:pt x="0" y="216"/>
                  </a:lnTo>
                  <a:lnTo>
                    <a:pt x="969"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5" name="Freeform 58"/>
            <p:cNvSpPr>
              <a:spLocks/>
            </p:cNvSpPr>
            <p:nvPr/>
          </p:nvSpPr>
          <p:spPr bwMode="auto">
            <a:xfrm>
              <a:off x="3816" y="2412"/>
              <a:ext cx="720" cy="272"/>
            </a:xfrm>
            <a:custGeom>
              <a:avLst/>
              <a:gdLst>
                <a:gd name="T0" fmla="*/ 144 w 720"/>
                <a:gd name="T1" fmla="*/ 0 h 272"/>
                <a:gd name="T2" fmla="*/ 216 w 720"/>
                <a:gd name="T3" fmla="*/ 8 h 272"/>
                <a:gd name="T4" fmla="*/ 272 w 720"/>
                <a:gd name="T5" fmla="*/ 32 h 272"/>
                <a:gd name="T6" fmla="*/ 384 w 720"/>
                <a:gd name="T7" fmla="*/ 88 h 272"/>
                <a:gd name="T8" fmla="*/ 496 w 720"/>
                <a:gd name="T9" fmla="*/ 152 h 272"/>
                <a:gd name="T10" fmla="*/ 624 w 720"/>
                <a:gd name="T11" fmla="*/ 176 h 272"/>
                <a:gd name="T12" fmla="*/ 648 w 720"/>
                <a:gd name="T13" fmla="*/ 168 h 272"/>
                <a:gd name="T14" fmla="*/ 672 w 720"/>
                <a:gd name="T15" fmla="*/ 152 h 272"/>
                <a:gd name="T16" fmla="*/ 720 w 720"/>
                <a:gd name="T17" fmla="*/ 120 h 272"/>
                <a:gd name="T18" fmla="*/ 720 w 720"/>
                <a:gd name="T19" fmla="*/ 144 h 272"/>
                <a:gd name="T20" fmla="*/ 656 w 720"/>
                <a:gd name="T21" fmla="*/ 216 h 272"/>
                <a:gd name="T22" fmla="*/ 624 w 720"/>
                <a:gd name="T23" fmla="*/ 248 h 272"/>
                <a:gd name="T24" fmla="*/ 584 w 720"/>
                <a:gd name="T25" fmla="*/ 272 h 272"/>
                <a:gd name="T26" fmla="*/ 80 w 720"/>
                <a:gd name="T27" fmla="*/ 96 h 272"/>
                <a:gd name="T28" fmla="*/ 48 w 720"/>
                <a:gd name="T29" fmla="*/ 112 h 272"/>
                <a:gd name="T30" fmla="*/ 24 w 720"/>
                <a:gd name="T31" fmla="*/ 144 h 272"/>
                <a:gd name="T32" fmla="*/ 0 w 720"/>
                <a:gd name="T33" fmla="*/ 144 h 272"/>
                <a:gd name="T34" fmla="*/ 56 w 720"/>
                <a:gd name="T35" fmla="*/ 48 h 272"/>
                <a:gd name="T36" fmla="*/ 96 w 720"/>
                <a:gd name="T37" fmla="*/ 16 h 272"/>
                <a:gd name="T38" fmla="*/ 144 w 720"/>
                <a:gd name="T39" fmla="*/ 0 h 2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0" h="272">
                  <a:moveTo>
                    <a:pt x="144" y="0"/>
                  </a:moveTo>
                  <a:lnTo>
                    <a:pt x="216" y="8"/>
                  </a:lnTo>
                  <a:lnTo>
                    <a:pt x="272" y="32"/>
                  </a:lnTo>
                  <a:lnTo>
                    <a:pt x="384" y="88"/>
                  </a:lnTo>
                  <a:lnTo>
                    <a:pt x="496" y="152"/>
                  </a:lnTo>
                  <a:lnTo>
                    <a:pt x="624" y="176"/>
                  </a:lnTo>
                  <a:lnTo>
                    <a:pt x="648" y="168"/>
                  </a:lnTo>
                  <a:lnTo>
                    <a:pt x="672" y="152"/>
                  </a:lnTo>
                  <a:lnTo>
                    <a:pt x="720" y="120"/>
                  </a:lnTo>
                  <a:lnTo>
                    <a:pt x="720" y="144"/>
                  </a:lnTo>
                  <a:lnTo>
                    <a:pt x="656" y="216"/>
                  </a:lnTo>
                  <a:lnTo>
                    <a:pt x="624" y="248"/>
                  </a:lnTo>
                  <a:lnTo>
                    <a:pt x="584" y="272"/>
                  </a:lnTo>
                  <a:lnTo>
                    <a:pt x="80" y="96"/>
                  </a:lnTo>
                  <a:lnTo>
                    <a:pt x="48" y="112"/>
                  </a:lnTo>
                  <a:lnTo>
                    <a:pt x="24" y="144"/>
                  </a:lnTo>
                  <a:lnTo>
                    <a:pt x="0" y="144"/>
                  </a:lnTo>
                  <a:lnTo>
                    <a:pt x="56" y="48"/>
                  </a:lnTo>
                  <a:lnTo>
                    <a:pt x="96" y="16"/>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6" name="Freeform 59"/>
            <p:cNvSpPr>
              <a:spLocks/>
            </p:cNvSpPr>
            <p:nvPr/>
          </p:nvSpPr>
          <p:spPr bwMode="auto">
            <a:xfrm>
              <a:off x="5128" y="2420"/>
              <a:ext cx="176" cy="280"/>
            </a:xfrm>
            <a:custGeom>
              <a:avLst/>
              <a:gdLst>
                <a:gd name="T0" fmla="*/ 0 w 176"/>
                <a:gd name="T1" fmla="*/ 0 h 280"/>
                <a:gd name="T2" fmla="*/ 40 w 176"/>
                <a:gd name="T3" fmla="*/ 0 h 280"/>
                <a:gd name="T4" fmla="*/ 96 w 176"/>
                <a:gd name="T5" fmla="*/ 32 h 280"/>
                <a:gd name="T6" fmla="*/ 136 w 176"/>
                <a:gd name="T7" fmla="*/ 72 h 280"/>
                <a:gd name="T8" fmla="*/ 168 w 176"/>
                <a:gd name="T9" fmla="*/ 120 h 280"/>
                <a:gd name="T10" fmla="*/ 176 w 176"/>
                <a:gd name="T11" fmla="*/ 176 h 280"/>
                <a:gd name="T12" fmla="*/ 152 w 176"/>
                <a:gd name="T13" fmla="*/ 248 h 280"/>
                <a:gd name="T14" fmla="*/ 128 w 176"/>
                <a:gd name="T15" fmla="*/ 272 h 280"/>
                <a:gd name="T16" fmla="*/ 96 w 176"/>
                <a:gd name="T17" fmla="*/ 280 h 280"/>
                <a:gd name="T18" fmla="*/ 48 w 176"/>
                <a:gd name="T19" fmla="*/ 264 h 280"/>
                <a:gd name="T20" fmla="*/ 16 w 176"/>
                <a:gd name="T21" fmla="*/ 224 h 280"/>
                <a:gd name="T22" fmla="*/ 0 w 176"/>
                <a:gd name="T23" fmla="*/ 168 h 280"/>
                <a:gd name="T24" fmla="*/ 0 w 176"/>
                <a:gd name="T25" fmla="*/ 104 h 280"/>
                <a:gd name="T26" fmla="*/ 0 w 176"/>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6" h="280">
                  <a:moveTo>
                    <a:pt x="0" y="0"/>
                  </a:moveTo>
                  <a:lnTo>
                    <a:pt x="40" y="0"/>
                  </a:lnTo>
                  <a:lnTo>
                    <a:pt x="96" y="32"/>
                  </a:lnTo>
                  <a:lnTo>
                    <a:pt x="136" y="72"/>
                  </a:lnTo>
                  <a:lnTo>
                    <a:pt x="168" y="120"/>
                  </a:lnTo>
                  <a:lnTo>
                    <a:pt x="176" y="176"/>
                  </a:lnTo>
                  <a:lnTo>
                    <a:pt x="152" y="248"/>
                  </a:lnTo>
                  <a:lnTo>
                    <a:pt x="128" y="272"/>
                  </a:lnTo>
                  <a:lnTo>
                    <a:pt x="96" y="280"/>
                  </a:lnTo>
                  <a:lnTo>
                    <a:pt x="48" y="264"/>
                  </a:lnTo>
                  <a:lnTo>
                    <a:pt x="16" y="224"/>
                  </a:lnTo>
                  <a:lnTo>
                    <a:pt x="0" y="168"/>
                  </a:lnTo>
                  <a:lnTo>
                    <a:pt x="0" y="104"/>
                  </a:lnTo>
                  <a:lnTo>
                    <a:pt x="0"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7" name="Freeform 60"/>
            <p:cNvSpPr>
              <a:spLocks/>
            </p:cNvSpPr>
            <p:nvPr/>
          </p:nvSpPr>
          <p:spPr bwMode="auto">
            <a:xfrm>
              <a:off x="1183" y="2428"/>
              <a:ext cx="312" cy="264"/>
            </a:xfrm>
            <a:custGeom>
              <a:avLst/>
              <a:gdLst>
                <a:gd name="T0" fmla="*/ 128 w 312"/>
                <a:gd name="T1" fmla="*/ 0 h 264"/>
                <a:gd name="T2" fmla="*/ 192 w 312"/>
                <a:gd name="T3" fmla="*/ 8 h 264"/>
                <a:gd name="T4" fmla="*/ 248 w 312"/>
                <a:gd name="T5" fmla="*/ 32 h 264"/>
                <a:gd name="T6" fmla="*/ 296 w 312"/>
                <a:gd name="T7" fmla="*/ 72 h 264"/>
                <a:gd name="T8" fmla="*/ 312 w 312"/>
                <a:gd name="T9" fmla="*/ 128 h 264"/>
                <a:gd name="T10" fmla="*/ 304 w 312"/>
                <a:gd name="T11" fmla="*/ 176 h 264"/>
                <a:gd name="T12" fmla="*/ 280 w 312"/>
                <a:gd name="T13" fmla="*/ 224 h 264"/>
                <a:gd name="T14" fmla="*/ 240 w 312"/>
                <a:gd name="T15" fmla="*/ 256 h 264"/>
                <a:gd name="T16" fmla="*/ 192 w 312"/>
                <a:gd name="T17" fmla="*/ 264 h 264"/>
                <a:gd name="T18" fmla="*/ 120 w 312"/>
                <a:gd name="T19" fmla="*/ 256 h 264"/>
                <a:gd name="T20" fmla="*/ 64 w 312"/>
                <a:gd name="T21" fmla="*/ 232 h 264"/>
                <a:gd name="T22" fmla="*/ 16 w 312"/>
                <a:gd name="T23" fmla="*/ 184 h 264"/>
                <a:gd name="T24" fmla="*/ 0 w 312"/>
                <a:gd name="T25" fmla="*/ 128 h 264"/>
                <a:gd name="T26" fmla="*/ 8 w 312"/>
                <a:gd name="T27" fmla="*/ 80 h 264"/>
                <a:gd name="T28" fmla="*/ 40 w 312"/>
                <a:gd name="T29" fmla="*/ 40 h 264"/>
                <a:gd name="T30" fmla="*/ 80 w 312"/>
                <a:gd name="T31" fmla="*/ 8 h 264"/>
                <a:gd name="T32" fmla="*/ 128 w 312"/>
                <a:gd name="T33" fmla="*/ 0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2" h="264">
                  <a:moveTo>
                    <a:pt x="128" y="0"/>
                  </a:moveTo>
                  <a:lnTo>
                    <a:pt x="192" y="8"/>
                  </a:lnTo>
                  <a:lnTo>
                    <a:pt x="248" y="32"/>
                  </a:lnTo>
                  <a:lnTo>
                    <a:pt x="296" y="72"/>
                  </a:lnTo>
                  <a:lnTo>
                    <a:pt x="312" y="128"/>
                  </a:lnTo>
                  <a:lnTo>
                    <a:pt x="304" y="176"/>
                  </a:lnTo>
                  <a:lnTo>
                    <a:pt x="280" y="224"/>
                  </a:lnTo>
                  <a:lnTo>
                    <a:pt x="240" y="256"/>
                  </a:lnTo>
                  <a:lnTo>
                    <a:pt x="192" y="264"/>
                  </a:lnTo>
                  <a:lnTo>
                    <a:pt x="120" y="256"/>
                  </a:lnTo>
                  <a:lnTo>
                    <a:pt x="64" y="232"/>
                  </a:lnTo>
                  <a:lnTo>
                    <a:pt x="16" y="184"/>
                  </a:lnTo>
                  <a:lnTo>
                    <a:pt x="0" y="128"/>
                  </a:lnTo>
                  <a:lnTo>
                    <a:pt x="8" y="80"/>
                  </a:lnTo>
                  <a:lnTo>
                    <a:pt x="40" y="40"/>
                  </a:lnTo>
                  <a:lnTo>
                    <a:pt x="80" y="8"/>
                  </a:lnTo>
                  <a:lnTo>
                    <a:pt x="128"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8" name="Freeform 61"/>
            <p:cNvSpPr>
              <a:spLocks/>
            </p:cNvSpPr>
            <p:nvPr/>
          </p:nvSpPr>
          <p:spPr bwMode="auto">
            <a:xfrm>
              <a:off x="1471" y="2612"/>
              <a:ext cx="856" cy="1312"/>
            </a:xfrm>
            <a:custGeom>
              <a:avLst/>
              <a:gdLst>
                <a:gd name="T0" fmla="*/ 856 w 856"/>
                <a:gd name="T1" fmla="*/ 0 h 1312"/>
                <a:gd name="T2" fmla="*/ 856 w 856"/>
                <a:gd name="T3" fmla="*/ 1312 h 1312"/>
                <a:gd name="T4" fmla="*/ 592 w 856"/>
                <a:gd name="T5" fmla="*/ 1136 h 1312"/>
                <a:gd name="T6" fmla="*/ 376 w 856"/>
                <a:gd name="T7" fmla="*/ 968 h 1312"/>
                <a:gd name="T8" fmla="*/ 272 w 856"/>
                <a:gd name="T9" fmla="*/ 872 h 1312"/>
                <a:gd name="T10" fmla="*/ 184 w 856"/>
                <a:gd name="T11" fmla="*/ 776 h 1312"/>
                <a:gd name="T12" fmla="*/ 0 w 856"/>
                <a:gd name="T13" fmla="*/ 520 h 1312"/>
                <a:gd name="T14" fmla="*/ 856 w 856"/>
                <a:gd name="T15" fmla="*/ 0 h 1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6" h="1312">
                  <a:moveTo>
                    <a:pt x="856" y="0"/>
                  </a:moveTo>
                  <a:lnTo>
                    <a:pt x="856" y="1312"/>
                  </a:lnTo>
                  <a:lnTo>
                    <a:pt x="592" y="1136"/>
                  </a:lnTo>
                  <a:lnTo>
                    <a:pt x="376" y="968"/>
                  </a:lnTo>
                  <a:lnTo>
                    <a:pt x="272" y="872"/>
                  </a:lnTo>
                  <a:lnTo>
                    <a:pt x="184" y="776"/>
                  </a:lnTo>
                  <a:lnTo>
                    <a:pt x="0" y="520"/>
                  </a:lnTo>
                  <a:lnTo>
                    <a:pt x="856"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79" name="Freeform 62"/>
            <p:cNvSpPr>
              <a:spLocks/>
            </p:cNvSpPr>
            <p:nvPr/>
          </p:nvSpPr>
          <p:spPr bwMode="auto">
            <a:xfrm>
              <a:off x="2463" y="2636"/>
              <a:ext cx="1057" cy="1472"/>
            </a:xfrm>
            <a:custGeom>
              <a:avLst/>
              <a:gdLst>
                <a:gd name="T0" fmla="*/ 0 w 1057"/>
                <a:gd name="T1" fmla="*/ 0 h 1472"/>
                <a:gd name="T2" fmla="*/ 128 w 1057"/>
                <a:gd name="T3" fmla="*/ 120 h 1472"/>
                <a:gd name="T4" fmla="*/ 256 w 1057"/>
                <a:gd name="T5" fmla="*/ 224 h 1472"/>
                <a:gd name="T6" fmla="*/ 528 w 1057"/>
                <a:gd name="T7" fmla="*/ 416 h 1472"/>
                <a:gd name="T8" fmla="*/ 696 w 1057"/>
                <a:gd name="T9" fmla="*/ 552 h 1472"/>
                <a:gd name="T10" fmla="*/ 873 w 1057"/>
                <a:gd name="T11" fmla="*/ 696 h 1472"/>
                <a:gd name="T12" fmla="*/ 1001 w 1057"/>
                <a:gd name="T13" fmla="*/ 792 h 1472"/>
                <a:gd name="T14" fmla="*/ 1033 w 1057"/>
                <a:gd name="T15" fmla="*/ 816 h 1472"/>
                <a:gd name="T16" fmla="*/ 1049 w 1057"/>
                <a:gd name="T17" fmla="*/ 824 h 1472"/>
                <a:gd name="T18" fmla="*/ 1057 w 1057"/>
                <a:gd name="T19" fmla="*/ 840 h 1472"/>
                <a:gd name="T20" fmla="*/ 1049 w 1057"/>
                <a:gd name="T21" fmla="*/ 888 h 1472"/>
                <a:gd name="T22" fmla="*/ 1033 w 1057"/>
                <a:gd name="T23" fmla="*/ 928 h 1472"/>
                <a:gd name="T24" fmla="*/ 993 w 1057"/>
                <a:gd name="T25" fmla="*/ 1016 h 1472"/>
                <a:gd name="T26" fmla="*/ 937 w 1057"/>
                <a:gd name="T27" fmla="*/ 1144 h 1472"/>
                <a:gd name="T28" fmla="*/ 881 w 1057"/>
                <a:gd name="T29" fmla="*/ 1248 h 1472"/>
                <a:gd name="T30" fmla="*/ 752 w 1057"/>
                <a:gd name="T31" fmla="*/ 1472 h 1472"/>
                <a:gd name="T32" fmla="*/ 608 w 1057"/>
                <a:gd name="T33" fmla="*/ 1472 h 1472"/>
                <a:gd name="T34" fmla="*/ 440 w 1057"/>
                <a:gd name="T35" fmla="*/ 1464 h 1472"/>
                <a:gd name="T36" fmla="*/ 296 w 1057"/>
                <a:gd name="T37" fmla="*/ 1432 h 1472"/>
                <a:gd name="T38" fmla="*/ 152 w 1057"/>
                <a:gd name="T39" fmla="*/ 1392 h 1472"/>
                <a:gd name="T40" fmla="*/ 0 w 1057"/>
                <a:gd name="T41" fmla="*/ 1328 h 1472"/>
                <a:gd name="T42" fmla="*/ 0 w 1057"/>
                <a:gd name="T43" fmla="*/ 0 h 14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57" h="1472">
                  <a:moveTo>
                    <a:pt x="0" y="0"/>
                  </a:moveTo>
                  <a:lnTo>
                    <a:pt x="128" y="120"/>
                  </a:lnTo>
                  <a:lnTo>
                    <a:pt x="256" y="224"/>
                  </a:lnTo>
                  <a:lnTo>
                    <a:pt x="528" y="416"/>
                  </a:lnTo>
                  <a:lnTo>
                    <a:pt x="696" y="552"/>
                  </a:lnTo>
                  <a:lnTo>
                    <a:pt x="873" y="696"/>
                  </a:lnTo>
                  <a:lnTo>
                    <a:pt x="1001" y="792"/>
                  </a:lnTo>
                  <a:lnTo>
                    <a:pt x="1033" y="816"/>
                  </a:lnTo>
                  <a:lnTo>
                    <a:pt x="1049" y="824"/>
                  </a:lnTo>
                  <a:lnTo>
                    <a:pt x="1057" y="840"/>
                  </a:lnTo>
                  <a:lnTo>
                    <a:pt x="1049" y="888"/>
                  </a:lnTo>
                  <a:lnTo>
                    <a:pt x="1033" y="928"/>
                  </a:lnTo>
                  <a:lnTo>
                    <a:pt x="993" y="1016"/>
                  </a:lnTo>
                  <a:lnTo>
                    <a:pt x="937" y="1144"/>
                  </a:lnTo>
                  <a:lnTo>
                    <a:pt x="881" y="1248"/>
                  </a:lnTo>
                  <a:lnTo>
                    <a:pt x="752" y="1472"/>
                  </a:lnTo>
                  <a:lnTo>
                    <a:pt x="608" y="1472"/>
                  </a:lnTo>
                  <a:lnTo>
                    <a:pt x="440" y="1464"/>
                  </a:lnTo>
                  <a:lnTo>
                    <a:pt x="296" y="1432"/>
                  </a:lnTo>
                  <a:lnTo>
                    <a:pt x="152" y="1392"/>
                  </a:lnTo>
                  <a:lnTo>
                    <a:pt x="0" y="1328"/>
                  </a:lnTo>
                  <a:lnTo>
                    <a:pt x="0"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0" name="Freeform 63"/>
            <p:cNvSpPr>
              <a:spLocks/>
            </p:cNvSpPr>
            <p:nvPr/>
          </p:nvSpPr>
          <p:spPr bwMode="auto">
            <a:xfrm>
              <a:off x="3800" y="2772"/>
              <a:ext cx="536" cy="312"/>
            </a:xfrm>
            <a:custGeom>
              <a:avLst/>
              <a:gdLst>
                <a:gd name="T0" fmla="*/ 144 w 536"/>
                <a:gd name="T1" fmla="*/ 0 h 312"/>
                <a:gd name="T2" fmla="*/ 200 w 536"/>
                <a:gd name="T3" fmla="*/ 8 h 312"/>
                <a:gd name="T4" fmla="*/ 240 w 536"/>
                <a:gd name="T5" fmla="*/ 40 h 312"/>
                <a:gd name="T6" fmla="*/ 312 w 536"/>
                <a:gd name="T7" fmla="*/ 120 h 312"/>
                <a:gd name="T8" fmla="*/ 344 w 536"/>
                <a:gd name="T9" fmla="*/ 168 h 312"/>
                <a:gd name="T10" fmla="*/ 384 w 536"/>
                <a:gd name="T11" fmla="*/ 200 h 312"/>
                <a:gd name="T12" fmla="*/ 424 w 536"/>
                <a:gd name="T13" fmla="*/ 232 h 312"/>
                <a:gd name="T14" fmla="*/ 480 w 536"/>
                <a:gd name="T15" fmla="*/ 240 h 312"/>
                <a:gd name="T16" fmla="*/ 536 w 536"/>
                <a:gd name="T17" fmla="*/ 224 h 312"/>
                <a:gd name="T18" fmla="*/ 504 w 536"/>
                <a:gd name="T19" fmla="*/ 264 h 312"/>
                <a:gd name="T20" fmla="*/ 472 w 536"/>
                <a:gd name="T21" fmla="*/ 288 h 312"/>
                <a:gd name="T22" fmla="*/ 384 w 536"/>
                <a:gd name="T23" fmla="*/ 312 h 312"/>
                <a:gd name="T24" fmla="*/ 336 w 536"/>
                <a:gd name="T25" fmla="*/ 304 h 312"/>
                <a:gd name="T26" fmla="*/ 296 w 536"/>
                <a:gd name="T27" fmla="*/ 280 h 312"/>
                <a:gd name="T28" fmla="*/ 232 w 536"/>
                <a:gd name="T29" fmla="*/ 200 h 312"/>
                <a:gd name="T30" fmla="*/ 168 w 536"/>
                <a:gd name="T31" fmla="*/ 120 h 312"/>
                <a:gd name="T32" fmla="*/ 128 w 536"/>
                <a:gd name="T33" fmla="*/ 88 h 312"/>
                <a:gd name="T34" fmla="*/ 80 w 536"/>
                <a:gd name="T35" fmla="*/ 80 h 312"/>
                <a:gd name="T36" fmla="*/ 0 w 536"/>
                <a:gd name="T37" fmla="*/ 104 h 312"/>
                <a:gd name="T38" fmla="*/ 64 w 536"/>
                <a:gd name="T39" fmla="*/ 32 h 312"/>
                <a:gd name="T40" fmla="*/ 96 w 536"/>
                <a:gd name="T41" fmla="*/ 8 h 312"/>
                <a:gd name="T42" fmla="*/ 144 w 536"/>
                <a:gd name="T43" fmla="*/ 0 h 3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6" h="312">
                  <a:moveTo>
                    <a:pt x="144" y="0"/>
                  </a:moveTo>
                  <a:lnTo>
                    <a:pt x="200" y="8"/>
                  </a:lnTo>
                  <a:lnTo>
                    <a:pt x="240" y="40"/>
                  </a:lnTo>
                  <a:lnTo>
                    <a:pt x="312" y="120"/>
                  </a:lnTo>
                  <a:lnTo>
                    <a:pt x="344" y="168"/>
                  </a:lnTo>
                  <a:lnTo>
                    <a:pt x="384" y="200"/>
                  </a:lnTo>
                  <a:lnTo>
                    <a:pt x="424" y="232"/>
                  </a:lnTo>
                  <a:lnTo>
                    <a:pt x="480" y="240"/>
                  </a:lnTo>
                  <a:lnTo>
                    <a:pt x="536" y="224"/>
                  </a:lnTo>
                  <a:lnTo>
                    <a:pt x="504" y="264"/>
                  </a:lnTo>
                  <a:lnTo>
                    <a:pt x="472" y="288"/>
                  </a:lnTo>
                  <a:lnTo>
                    <a:pt x="384" y="312"/>
                  </a:lnTo>
                  <a:lnTo>
                    <a:pt x="336" y="304"/>
                  </a:lnTo>
                  <a:lnTo>
                    <a:pt x="296" y="280"/>
                  </a:lnTo>
                  <a:lnTo>
                    <a:pt x="232" y="200"/>
                  </a:lnTo>
                  <a:lnTo>
                    <a:pt x="168" y="120"/>
                  </a:lnTo>
                  <a:lnTo>
                    <a:pt x="128" y="88"/>
                  </a:lnTo>
                  <a:lnTo>
                    <a:pt x="80" y="80"/>
                  </a:lnTo>
                  <a:lnTo>
                    <a:pt x="0" y="104"/>
                  </a:lnTo>
                  <a:lnTo>
                    <a:pt x="64" y="32"/>
                  </a:lnTo>
                  <a:lnTo>
                    <a:pt x="96" y="8"/>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1" name="Freeform 64"/>
            <p:cNvSpPr>
              <a:spLocks/>
            </p:cNvSpPr>
            <p:nvPr/>
          </p:nvSpPr>
          <p:spPr bwMode="auto">
            <a:xfrm>
              <a:off x="4712" y="2900"/>
              <a:ext cx="432" cy="472"/>
            </a:xfrm>
            <a:custGeom>
              <a:avLst/>
              <a:gdLst>
                <a:gd name="T0" fmla="*/ 208 w 432"/>
                <a:gd name="T1" fmla="*/ 0 h 472"/>
                <a:gd name="T2" fmla="*/ 248 w 432"/>
                <a:gd name="T3" fmla="*/ 8 h 472"/>
                <a:gd name="T4" fmla="*/ 248 w 432"/>
                <a:gd name="T5" fmla="*/ 40 h 472"/>
                <a:gd name="T6" fmla="*/ 200 w 432"/>
                <a:gd name="T7" fmla="*/ 120 h 472"/>
                <a:gd name="T8" fmla="*/ 144 w 432"/>
                <a:gd name="T9" fmla="*/ 96 h 472"/>
                <a:gd name="T10" fmla="*/ 112 w 432"/>
                <a:gd name="T11" fmla="*/ 104 h 472"/>
                <a:gd name="T12" fmla="*/ 88 w 432"/>
                <a:gd name="T13" fmla="*/ 128 h 472"/>
                <a:gd name="T14" fmla="*/ 72 w 432"/>
                <a:gd name="T15" fmla="*/ 160 h 472"/>
                <a:gd name="T16" fmla="*/ 64 w 432"/>
                <a:gd name="T17" fmla="*/ 200 h 472"/>
                <a:gd name="T18" fmla="*/ 80 w 432"/>
                <a:gd name="T19" fmla="*/ 264 h 472"/>
                <a:gd name="T20" fmla="*/ 136 w 432"/>
                <a:gd name="T21" fmla="*/ 288 h 472"/>
                <a:gd name="T22" fmla="*/ 176 w 432"/>
                <a:gd name="T23" fmla="*/ 280 h 472"/>
                <a:gd name="T24" fmla="*/ 200 w 432"/>
                <a:gd name="T25" fmla="*/ 256 h 472"/>
                <a:gd name="T26" fmla="*/ 248 w 432"/>
                <a:gd name="T27" fmla="*/ 184 h 472"/>
                <a:gd name="T28" fmla="*/ 288 w 432"/>
                <a:gd name="T29" fmla="*/ 112 h 472"/>
                <a:gd name="T30" fmla="*/ 320 w 432"/>
                <a:gd name="T31" fmla="*/ 88 h 472"/>
                <a:gd name="T32" fmla="*/ 360 w 432"/>
                <a:gd name="T33" fmla="*/ 80 h 472"/>
                <a:gd name="T34" fmla="*/ 408 w 432"/>
                <a:gd name="T35" fmla="*/ 112 h 472"/>
                <a:gd name="T36" fmla="*/ 424 w 432"/>
                <a:gd name="T37" fmla="*/ 136 h 472"/>
                <a:gd name="T38" fmla="*/ 432 w 432"/>
                <a:gd name="T39" fmla="*/ 168 h 472"/>
                <a:gd name="T40" fmla="*/ 416 w 432"/>
                <a:gd name="T41" fmla="*/ 264 h 472"/>
                <a:gd name="T42" fmla="*/ 384 w 432"/>
                <a:gd name="T43" fmla="*/ 344 h 472"/>
                <a:gd name="T44" fmla="*/ 328 w 432"/>
                <a:gd name="T45" fmla="*/ 408 h 472"/>
                <a:gd name="T46" fmla="*/ 256 w 432"/>
                <a:gd name="T47" fmla="*/ 472 h 472"/>
                <a:gd name="T48" fmla="*/ 200 w 432"/>
                <a:gd name="T49" fmla="*/ 472 h 472"/>
                <a:gd name="T50" fmla="*/ 216 w 432"/>
                <a:gd name="T51" fmla="*/ 440 h 472"/>
                <a:gd name="T52" fmla="*/ 240 w 432"/>
                <a:gd name="T53" fmla="*/ 416 h 472"/>
                <a:gd name="T54" fmla="*/ 296 w 432"/>
                <a:gd name="T55" fmla="*/ 384 h 472"/>
                <a:gd name="T56" fmla="*/ 344 w 432"/>
                <a:gd name="T57" fmla="*/ 344 h 472"/>
                <a:gd name="T58" fmla="*/ 360 w 432"/>
                <a:gd name="T59" fmla="*/ 320 h 472"/>
                <a:gd name="T60" fmla="*/ 368 w 432"/>
                <a:gd name="T61" fmla="*/ 288 h 472"/>
                <a:gd name="T62" fmla="*/ 352 w 432"/>
                <a:gd name="T63" fmla="*/ 232 h 472"/>
                <a:gd name="T64" fmla="*/ 304 w 432"/>
                <a:gd name="T65" fmla="*/ 208 h 472"/>
                <a:gd name="T66" fmla="*/ 272 w 432"/>
                <a:gd name="T67" fmla="*/ 216 h 472"/>
                <a:gd name="T68" fmla="*/ 240 w 432"/>
                <a:gd name="T69" fmla="*/ 240 h 472"/>
                <a:gd name="T70" fmla="*/ 192 w 432"/>
                <a:gd name="T71" fmla="*/ 312 h 472"/>
                <a:gd name="T72" fmla="*/ 152 w 432"/>
                <a:gd name="T73" fmla="*/ 384 h 472"/>
                <a:gd name="T74" fmla="*/ 120 w 432"/>
                <a:gd name="T75" fmla="*/ 408 h 472"/>
                <a:gd name="T76" fmla="*/ 80 w 432"/>
                <a:gd name="T77" fmla="*/ 416 h 472"/>
                <a:gd name="T78" fmla="*/ 48 w 432"/>
                <a:gd name="T79" fmla="*/ 408 h 472"/>
                <a:gd name="T80" fmla="*/ 24 w 432"/>
                <a:gd name="T81" fmla="*/ 384 h 472"/>
                <a:gd name="T82" fmla="*/ 8 w 432"/>
                <a:gd name="T83" fmla="*/ 360 h 472"/>
                <a:gd name="T84" fmla="*/ 0 w 432"/>
                <a:gd name="T85" fmla="*/ 320 h 472"/>
                <a:gd name="T86" fmla="*/ 8 w 432"/>
                <a:gd name="T87" fmla="*/ 256 h 472"/>
                <a:gd name="T88" fmla="*/ 32 w 432"/>
                <a:gd name="T89" fmla="*/ 200 h 472"/>
                <a:gd name="T90" fmla="*/ 104 w 432"/>
                <a:gd name="T91" fmla="*/ 88 h 472"/>
                <a:gd name="T92" fmla="*/ 152 w 432"/>
                <a:gd name="T93" fmla="*/ 32 h 472"/>
                <a:gd name="T94" fmla="*/ 176 w 432"/>
                <a:gd name="T95" fmla="*/ 8 h 472"/>
                <a:gd name="T96" fmla="*/ 208 w 432"/>
                <a:gd name="T97" fmla="*/ 0 h 4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2" h="472">
                  <a:moveTo>
                    <a:pt x="208" y="0"/>
                  </a:moveTo>
                  <a:lnTo>
                    <a:pt x="248" y="8"/>
                  </a:lnTo>
                  <a:lnTo>
                    <a:pt x="248" y="40"/>
                  </a:lnTo>
                  <a:lnTo>
                    <a:pt x="200" y="120"/>
                  </a:lnTo>
                  <a:lnTo>
                    <a:pt x="144" y="96"/>
                  </a:lnTo>
                  <a:lnTo>
                    <a:pt x="112" y="104"/>
                  </a:lnTo>
                  <a:lnTo>
                    <a:pt x="88" y="128"/>
                  </a:lnTo>
                  <a:lnTo>
                    <a:pt x="72" y="160"/>
                  </a:lnTo>
                  <a:lnTo>
                    <a:pt x="64" y="200"/>
                  </a:lnTo>
                  <a:lnTo>
                    <a:pt x="80" y="264"/>
                  </a:lnTo>
                  <a:lnTo>
                    <a:pt x="136" y="288"/>
                  </a:lnTo>
                  <a:lnTo>
                    <a:pt x="176" y="280"/>
                  </a:lnTo>
                  <a:lnTo>
                    <a:pt x="200" y="256"/>
                  </a:lnTo>
                  <a:lnTo>
                    <a:pt x="248" y="184"/>
                  </a:lnTo>
                  <a:lnTo>
                    <a:pt x="288" y="112"/>
                  </a:lnTo>
                  <a:lnTo>
                    <a:pt x="320" y="88"/>
                  </a:lnTo>
                  <a:lnTo>
                    <a:pt x="360" y="80"/>
                  </a:lnTo>
                  <a:lnTo>
                    <a:pt x="408" y="112"/>
                  </a:lnTo>
                  <a:lnTo>
                    <a:pt x="424" y="136"/>
                  </a:lnTo>
                  <a:lnTo>
                    <a:pt x="432" y="168"/>
                  </a:lnTo>
                  <a:lnTo>
                    <a:pt x="416" y="264"/>
                  </a:lnTo>
                  <a:lnTo>
                    <a:pt x="384" y="344"/>
                  </a:lnTo>
                  <a:lnTo>
                    <a:pt x="328" y="408"/>
                  </a:lnTo>
                  <a:lnTo>
                    <a:pt x="256" y="472"/>
                  </a:lnTo>
                  <a:lnTo>
                    <a:pt x="200" y="472"/>
                  </a:lnTo>
                  <a:lnTo>
                    <a:pt x="216" y="440"/>
                  </a:lnTo>
                  <a:lnTo>
                    <a:pt x="240" y="416"/>
                  </a:lnTo>
                  <a:lnTo>
                    <a:pt x="296" y="384"/>
                  </a:lnTo>
                  <a:lnTo>
                    <a:pt x="344" y="344"/>
                  </a:lnTo>
                  <a:lnTo>
                    <a:pt x="360" y="320"/>
                  </a:lnTo>
                  <a:lnTo>
                    <a:pt x="368" y="288"/>
                  </a:lnTo>
                  <a:lnTo>
                    <a:pt x="352" y="232"/>
                  </a:lnTo>
                  <a:lnTo>
                    <a:pt x="304" y="208"/>
                  </a:lnTo>
                  <a:lnTo>
                    <a:pt x="272" y="216"/>
                  </a:lnTo>
                  <a:lnTo>
                    <a:pt x="240" y="240"/>
                  </a:lnTo>
                  <a:lnTo>
                    <a:pt x="192" y="312"/>
                  </a:lnTo>
                  <a:lnTo>
                    <a:pt x="152" y="384"/>
                  </a:lnTo>
                  <a:lnTo>
                    <a:pt x="120" y="408"/>
                  </a:lnTo>
                  <a:lnTo>
                    <a:pt x="80" y="416"/>
                  </a:lnTo>
                  <a:lnTo>
                    <a:pt x="48" y="408"/>
                  </a:lnTo>
                  <a:lnTo>
                    <a:pt x="24" y="384"/>
                  </a:lnTo>
                  <a:lnTo>
                    <a:pt x="8" y="360"/>
                  </a:lnTo>
                  <a:lnTo>
                    <a:pt x="0" y="320"/>
                  </a:lnTo>
                  <a:lnTo>
                    <a:pt x="8" y="256"/>
                  </a:lnTo>
                  <a:lnTo>
                    <a:pt x="32" y="200"/>
                  </a:lnTo>
                  <a:lnTo>
                    <a:pt x="104" y="88"/>
                  </a:lnTo>
                  <a:lnTo>
                    <a:pt x="152" y="32"/>
                  </a:lnTo>
                  <a:lnTo>
                    <a:pt x="176" y="8"/>
                  </a:lnTo>
                  <a:lnTo>
                    <a:pt x="208"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2" name="Freeform 65"/>
            <p:cNvSpPr>
              <a:spLocks/>
            </p:cNvSpPr>
            <p:nvPr/>
          </p:nvSpPr>
          <p:spPr bwMode="auto">
            <a:xfrm>
              <a:off x="4520" y="3300"/>
              <a:ext cx="360" cy="320"/>
            </a:xfrm>
            <a:custGeom>
              <a:avLst/>
              <a:gdLst>
                <a:gd name="T0" fmla="*/ 80 w 360"/>
                <a:gd name="T1" fmla="*/ 0 h 320"/>
                <a:gd name="T2" fmla="*/ 208 w 360"/>
                <a:gd name="T3" fmla="*/ 136 h 320"/>
                <a:gd name="T4" fmla="*/ 272 w 360"/>
                <a:gd name="T5" fmla="*/ 192 h 320"/>
                <a:gd name="T6" fmla="*/ 312 w 360"/>
                <a:gd name="T7" fmla="*/ 200 h 320"/>
                <a:gd name="T8" fmla="*/ 360 w 360"/>
                <a:gd name="T9" fmla="*/ 208 h 320"/>
                <a:gd name="T10" fmla="*/ 264 w 360"/>
                <a:gd name="T11" fmla="*/ 320 h 320"/>
                <a:gd name="T12" fmla="*/ 200 w 360"/>
                <a:gd name="T13" fmla="*/ 248 h 320"/>
                <a:gd name="T14" fmla="*/ 136 w 360"/>
                <a:gd name="T15" fmla="*/ 200 h 320"/>
                <a:gd name="T16" fmla="*/ 0 w 360"/>
                <a:gd name="T17" fmla="*/ 88 h 320"/>
                <a:gd name="T18" fmla="*/ 80 w 360"/>
                <a:gd name="T19" fmla="*/ 0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0" h="320">
                  <a:moveTo>
                    <a:pt x="80" y="0"/>
                  </a:moveTo>
                  <a:lnTo>
                    <a:pt x="208" y="136"/>
                  </a:lnTo>
                  <a:lnTo>
                    <a:pt x="272" y="192"/>
                  </a:lnTo>
                  <a:lnTo>
                    <a:pt x="312" y="200"/>
                  </a:lnTo>
                  <a:lnTo>
                    <a:pt x="360" y="208"/>
                  </a:lnTo>
                  <a:lnTo>
                    <a:pt x="264" y="320"/>
                  </a:lnTo>
                  <a:lnTo>
                    <a:pt x="200" y="248"/>
                  </a:lnTo>
                  <a:lnTo>
                    <a:pt x="136" y="200"/>
                  </a:lnTo>
                  <a:lnTo>
                    <a:pt x="0" y="88"/>
                  </a:lnTo>
                  <a:lnTo>
                    <a:pt x="80"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3" name="Freeform 66"/>
            <p:cNvSpPr>
              <a:spLocks/>
            </p:cNvSpPr>
            <p:nvPr/>
          </p:nvSpPr>
          <p:spPr bwMode="auto">
            <a:xfrm>
              <a:off x="4184" y="3540"/>
              <a:ext cx="480" cy="408"/>
            </a:xfrm>
            <a:custGeom>
              <a:avLst/>
              <a:gdLst>
                <a:gd name="T0" fmla="*/ 176 w 480"/>
                <a:gd name="T1" fmla="*/ 0 h 408"/>
                <a:gd name="T2" fmla="*/ 224 w 480"/>
                <a:gd name="T3" fmla="*/ 8 h 408"/>
                <a:gd name="T4" fmla="*/ 264 w 480"/>
                <a:gd name="T5" fmla="*/ 32 h 408"/>
                <a:gd name="T6" fmla="*/ 328 w 480"/>
                <a:gd name="T7" fmla="*/ 104 h 408"/>
                <a:gd name="T8" fmla="*/ 352 w 480"/>
                <a:gd name="T9" fmla="*/ 160 h 408"/>
                <a:gd name="T10" fmla="*/ 368 w 480"/>
                <a:gd name="T11" fmla="*/ 184 h 408"/>
                <a:gd name="T12" fmla="*/ 392 w 480"/>
                <a:gd name="T13" fmla="*/ 192 h 408"/>
                <a:gd name="T14" fmla="*/ 416 w 480"/>
                <a:gd name="T15" fmla="*/ 184 h 408"/>
                <a:gd name="T16" fmla="*/ 440 w 480"/>
                <a:gd name="T17" fmla="*/ 168 h 408"/>
                <a:gd name="T18" fmla="*/ 480 w 480"/>
                <a:gd name="T19" fmla="*/ 128 h 408"/>
                <a:gd name="T20" fmla="*/ 480 w 480"/>
                <a:gd name="T21" fmla="*/ 160 h 408"/>
                <a:gd name="T22" fmla="*/ 400 w 480"/>
                <a:gd name="T23" fmla="*/ 240 h 408"/>
                <a:gd name="T24" fmla="*/ 448 w 480"/>
                <a:gd name="T25" fmla="*/ 288 h 408"/>
                <a:gd name="T26" fmla="*/ 400 w 480"/>
                <a:gd name="T27" fmla="*/ 328 h 408"/>
                <a:gd name="T28" fmla="*/ 352 w 480"/>
                <a:gd name="T29" fmla="*/ 368 h 408"/>
                <a:gd name="T30" fmla="*/ 312 w 480"/>
                <a:gd name="T31" fmla="*/ 312 h 408"/>
                <a:gd name="T32" fmla="*/ 240 w 480"/>
                <a:gd name="T33" fmla="*/ 352 h 408"/>
                <a:gd name="T34" fmla="*/ 184 w 480"/>
                <a:gd name="T35" fmla="*/ 408 h 408"/>
                <a:gd name="T36" fmla="*/ 184 w 480"/>
                <a:gd name="T37" fmla="*/ 368 h 408"/>
                <a:gd name="T38" fmla="*/ 248 w 480"/>
                <a:gd name="T39" fmla="*/ 328 h 408"/>
                <a:gd name="T40" fmla="*/ 280 w 480"/>
                <a:gd name="T41" fmla="*/ 312 h 408"/>
                <a:gd name="T42" fmla="*/ 288 w 480"/>
                <a:gd name="T43" fmla="*/ 280 h 408"/>
                <a:gd name="T44" fmla="*/ 280 w 480"/>
                <a:gd name="T45" fmla="*/ 248 h 408"/>
                <a:gd name="T46" fmla="*/ 264 w 480"/>
                <a:gd name="T47" fmla="*/ 216 h 408"/>
                <a:gd name="T48" fmla="*/ 224 w 480"/>
                <a:gd name="T49" fmla="*/ 168 h 408"/>
                <a:gd name="T50" fmla="*/ 168 w 480"/>
                <a:gd name="T51" fmla="*/ 96 h 408"/>
                <a:gd name="T52" fmla="*/ 136 w 480"/>
                <a:gd name="T53" fmla="*/ 64 h 408"/>
                <a:gd name="T54" fmla="*/ 96 w 480"/>
                <a:gd name="T55" fmla="*/ 56 h 408"/>
                <a:gd name="T56" fmla="*/ 64 w 480"/>
                <a:gd name="T57" fmla="*/ 64 h 408"/>
                <a:gd name="T58" fmla="*/ 40 w 480"/>
                <a:gd name="T59" fmla="*/ 96 h 408"/>
                <a:gd name="T60" fmla="*/ 16 w 480"/>
                <a:gd name="T61" fmla="*/ 176 h 408"/>
                <a:gd name="T62" fmla="*/ 0 w 480"/>
                <a:gd name="T63" fmla="*/ 128 h 408"/>
                <a:gd name="T64" fmla="*/ 16 w 480"/>
                <a:gd name="T65" fmla="*/ 72 h 408"/>
                <a:gd name="T66" fmla="*/ 56 w 480"/>
                <a:gd name="T67" fmla="*/ 32 h 408"/>
                <a:gd name="T68" fmla="*/ 112 w 480"/>
                <a:gd name="T69" fmla="*/ 8 h 408"/>
                <a:gd name="T70" fmla="*/ 176 w 480"/>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408">
                  <a:moveTo>
                    <a:pt x="176" y="0"/>
                  </a:moveTo>
                  <a:lnTo>
                    <a:pt x="224" y="8"/>
                  </a:lnTo>
                  <a:lnTo>
                    <a:pt x="264" y="32"/>
                  </a:lnTo>
                  <a:lnTo>
                    <a:pt x="328" y="104"/>
                  </a:lnTo>
                  <a:lnTo>
                    <a:pt x="352" y="160"/>
                  </a:lnTo>
                  <a:lnTo>
                    <a:pt x="368" y="184"/>
                  </a:lnTo>
                  <a:lnTo>
                    <a:pt x="392" y="192"/>
                  </a:lnTo>
                  <a:lnTo>
                    <a:pt x="416" y="184"/>
                  </a:lnTo>
                  <a:lnTo>
                    <a:pt x="440" y="168"/>
                  </a:lnTo>
                  <a:lnTo>
                    <a:pt x="480" y="128"/>
                  </a:lnTo>
                  <a:lnTo>
                    <a:pt x="480" y="160"/>
                  </a:lnTo>
                  <a:lnTo>
                    <a:pt x="400" y="240"/>
                  </a:lnTo>
                  <a:lnTo>
                    <a:pt x="448" y="288"/>
                  </a:lnTo>
                  <a:lnTo>
                    <a:pt x="400" y="328"/>
                  </a:lnTo>
                  <a:lnTo>
                    <a:pt x="352" y="368"/>
                  </a:lnTo>
                  <a:lnTo>
                    <a:pt x="312" y="312"/>
                  </a:lnTo>
                  <a:lnTo>
                    <a:pt x="240" y="352"/>
                  </a:lnTo>
                  <a:lnTo>
                    <a:pt x="184" y="408"/>
                  </a:lnTo>
                  <a:lnTo>
                    <a:pt x="184" y="368"/>
                  </a:lnTo>
                  <a:lnTo>
                    <a:pt x="248" y="328"/>
                  </a:lnTo>
                  <a:lnTo>
                    <a:pt x="280" y="312"/>
                  </a:lnTo>
                  <a:lnTo>
                    <a:pt x="288" y="280"/>
                  </a:lnTo>
                  <a:lnTo>
                    <a:pt x="280" y="248"/>
                  </a:lnTo>
                  <a:lnTo>
                    <a:pt x="264" y="216"/>
                  </a:lnTo>
                  <a:lnTo>
                    <a:pt x="224" y="168"/>
                  </a:lnTo>
                  <a:lnTo>
                    <a:pt x="168" y="96"/>
                  </a:lnTo>
                  <a:lnTo>
                    <a:pt x="136" y="64"/>
                  </a:lnTo>
                  <a:lnTo>
                    <a:pt x="96" y="56"/>
                  </a:lnTo>
                  <a:lnTo>
                    <a:pt x="64" y="64"/>
                  </a:lnTo>
                  <a:lnTo>
                    <a:pt x="40" y="96"/>
                  </a:lnTo>
                  <a:lnTo>
                    <a:pt x="16" y="176"/>
                  </a:lnTo>
                  <a:lnTo>
                    <a:pt x="0" y="128"/>
                  </a:lnTo>
                  <a:lnTo>
                    <a:pt x="16" y="72"/>
                  </a:lnTo>
                  <a:lnTo>
                    <a:pt x="56" y="32"/>
                  </a:lnTo>
                  <a:lnTo>
                    <a:pt x="112" y="8"/>
                  </a:lnTo>
                  <a:lnTo>
                    <a:pt x="176"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84" name="Freeform 67"/>
            <p:cNvSpPr>
              <a:spLocks/>
            </p:cNvSpPr>
            <p:nvPr/>
          </p:nvSpPr>
          <p:spPr bwMode="auto">
            <a:xfrm>
              <a:off x="3616" y="3660"/>
              <a:ext cx="600" cy="576"/>
            </a:xfrm>
            <a:custGeom>
              <a:avLst/>
              <a:gdLst>
                <a:gd name="T0" fmla="*/ 352 w 600"/>
                <a:gd name="T1" fmla="*/ 0 h 576"/>
                <a:gd name="T2" fmla="*/ 408 w 600"/>
                <a:gd name="T3" fmla="*/ 8 h 576"/>
                <a:gd name="T4" fmla="*/ 368 w 600"/>
                <a:gd name="T5" fmla="*/ 48 h 576"/>
                <a:gd name="T6" fmla="*/ 320 w 600"/>
                <a:gd name="T7" fmla="*/ 64 h 576"/>
                <a:gd name="T8" fmla="*/ 288 w 600"/>
                <a:gd name="T9" fmla="*/ 48 h 576"/>
                <a:gd name="T10" fmla="*/ 256 w 600"/>
                <a:gd name="T11" fmla="*/ 32 h 576"/>
                <a:gd name="T12" fmla="*/ 192 w 600"/>
                <a:gd name="T13" fmla="*/ 40 h 576"/>
                <a:gd name="T14" fmla="*/ 136 w 600"/>
                <a:gd name="T15" fmla="*/ 64 h 576"/>
                <a:gd name="T16" fmla="*/ 96 w 600"/>
                <a:gd name="T17" fmla="*/ 112 h 576"/>
                <a:gd name="T18" fmla="*/ 80 w 600"/>
                <a:gd name="T19" fmla="*/ 168 h 576"/>
                <a:gd name="T20" fmla="*/ 88 w 600"/>
                <a:gd name="T21" fmla="*/ 216 h 576"/>
                <a:gd name="T22" fmla="*/ 120 w 600"/>
                <a:gd name="T23" fmla="*/ 256 h 576"/>
                <a:gd name="T24" fmla="*/ 256 w 600"/>
                <a:gd name="T25" fmla="*/ 144 h 576"/>
                <a:gd name="T26" fmla="*/ 328 w 600"/>
                <a:gd name="T27" fmla="*/ 112 h 576"/>
                <a:gd name="T28" fmla="*/ 408 w 600"/>
                <a:gd name="T29" fmla="*/ 96 h 576"/>
                <a:gd name="T30" fmla="*/ 472 w 600"/>
                <a:gd name="T31" fmla="*/ 104 h 576"/>
                <a:gd name="T32" fmla="*/ 520 w 600"/>
                <a:gd name="T33" fmla="*/ 128 h 576"/>
                <a:gd name="T34" fmla="*/ 552 w 600"/>
                <a:gd name="T35" fmla="*/ 168 h 576"/>
                <a:gd name="T36" fmla="*/ 568 w 600"/>
                <a:gd name="T37" fmla="*/ 224 h 576"/>
                <a:gd name="T38" fmla="*/ 552 w 600"/>
                <a:gd name="T39" fmla="*/ 304 h 576"/>
                <a:gd name="T40" fmla="*/ 512 w 600"/>
                <a:gd name="T41" fmla="*/ 368 h 576"/>
                <a:gd name="T42" fmla="*/ 488 w 600"/>
                <a:gd name="T43" fmla="*/ 392 h 576"/>
                <a:gd name="T44" fmla="*/ 480 w 600"/>
                <a:gd name="T45" fmla="*/ 408 h 576"/>
                <a:gd name="T46" fmla="*/ 544 w 600"/>
                <a:gd name="T47" fmla="*/ 384 h 576"/>
                <a:gd name="T48" fmla="*/ 600 w 600"/>
                <a:gd name="T49" fmla="*/ 352 h 576"/>
                <a:gd name="T50" fmla="*/ 584 w 600"/>
                <a:gd name="T51" fmla="*/ 384 h 576"/>
                <a:gd name="T52" fmla="*/ 560 w 600"/>
                <a:gd name="T53" fmla="*/ 400 h 576"/>
                <a:gd name="T54" fmla="*/ 504 w 600"/>
                <a:gd name="T55" fmla="*/ 432 h 576"/>
                <a:gd name="T56" fmla="*/ 376 w 600"/>
                <a:gd name="T57" fmla="*/ 480 h 576"/>
                <a:gd name="T58" fmla="*/ 352 w 600"/>
                <a:gd name="T59" fmla="*/ 480 h 576"/>
                <a:gd name="T60" fmla="*/ 424 w 600"/>
                <a:gd name="T61" fmla="*/ 384 h 576"/>
                <a:gd name="T62" fmla="*/ 448 w 600"/>
                <a:gd name="T63" fmla="*/ 336 h 576"/>
                <a:gd name="T64" fmla="*/ 456 w 600"/>
                <a:gd name="T65" fmla="*/ 280 h 576"/>
                <a:gd name="T66" fmla="*/ 448 w 600"/>
                <a:gd name="T67" fmla="*/ 224 h 576"/>
                <a:gd name="T68" fmla="*/ 424 w 600"/>
                <a:gd name="T69" fmla="*/ 184 h 576"/>
                <a:gd name="T70" fmla="*/ 384 w 600"/>
                <a:gd name="T71" fmla="*/ 152 h 576"/>
                <a:gd name="T72" fmla="*/ 336 w 600"/>
                <a:gd name="T73" fmla="*/ 144 h 576"/>
                <a:gd name="T74" fmla="*/ 264 w 600"/>
                <a:gd name="T75" fmla="*/ 160 h 576"/>
                <a:gd name="T76" fmla="*/ 208 w 600"/>
                <a:gd name="T77" fmla="*/ 216 h 576"/>
                <a:gd name="T78" fmla="*/ 176 w 600"/>
                <a:gd name="T79" fmla="*/ 288 h 576"/>
                <a:gd name="T80" fmla="*/ 168 w 600"/>
                <a:gd name="T81" fmla="*/ 368 h 576"/>
                <a:gd name="T82" fmla="*/ 176 w 600"/>
                <a:gd name="T83" fmla="*/ 456 h 576"/>
                <a:gd name="T84" fmla="*/ 216 w 600"/>
                <a:gd name="T85" fmla="*/ 536 h 576"/>
                <a:gd name="T86" fmla="*/ 168 w 600"/>
                <a:gd name="T87" fmla="*/ 560 h 576"/>
                <a:gd name="T88" fmla="*/ 120 w 600"/>
                <a:gd name="T89" fmla="*/ 576 h 576"/>
                <a:gd name="T90" fmla="*/ 32 w 600"/>
                <a:gd name="T91" fmla="*/ 400 h 576"/>
                <a:gd name="T92" fmla="*/ 8 w 600"/>
                <a:gd name="T93" fmla="*/ 312 h 576"/>
                <a:gd name="T94" fmla="*/ 0 w 600"/>
                <a:gd name="T95" fmla="*/ 216 h 576"/>
                <a:gd name="T96" fmla="*/ 8 w 600"/>
                <a:gd name="T97" fmla="*/ 160 h 576"/>
                <a:gd name="T98" fmla="*/ 32 w 600"/>
                <a:gd name="T99" fmla="*/ 112 h 576"/>
                <a:gd name="T100" fmla="*/ 112 w 600"/>
                <a:gd name="T101" fmla="*/ 48 h 576"/>
                <a:gd name="T102" fmla="*/ 168 w 600"/>
                <a:gd name="T103" fmla="*/ 24 h 576"/>
                <a:gd name="T104" fmla="*/ 232 w 600"/>
                <a:gd name="T105" fmla="*/ 8 h 576"/>
                <a:gd name="T106" fmla="*/ 352 w 600"/>
                <a:gd name="T107" fmla="*/ 0 h 5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0" h="576">
                  <a:moveTo>
                    <a:pt x="352" y="0"/>
                  </a:moveTo>
                  <a:lnTo>
                    <a:pt x="408" y="8"/>
                  </a:lnTo>
                  <a:lnTo>
                    <a:pt x="368" y="48"/>
                  </a:lnTo>
                  <a:lnTo>
                    <a:pt x="320" y="64"/>
                  </a:lnTo>
                  <a:lnTo>
                    <a:pt x="288" y="48"/>
                  </a:lnTo>
                  <a:lnTo>
                    <a:pt x="256" y="32"/>
                  </a:lnTo>
                  <a:lnTo>
                    <a:pt x="192" y="40"/>
                  </a:lnTo>
                  <a:lnTo>
                    <a:pt x="136" y="64"/>
                  </a:lnTo>
                  <a:lnTo>
                    <a:pt x="96" y="112"/>
                  </a:lnTo>
                  <a:lnTo>
                    <a:pt x="80" y="168"/>
                  </a:lnTo>
                  <a:lnTo>
                    <a:pt x="88" y="216"/>
                  </a:lnTo>
                  <a:lnTo>
                    <a:pt x="120" y="256"/>
                  </a:lnTo>
                  <a:lnTo>
                    <a:pt x="256" y="144"/>
                  </a:lnTo>
                  <a:lnTo>
                    <a:pt x="328" y="112"/>
                  </a:lnTo>
                  <a:lnTo>
                    <a:pt x="408" y="96"/>
                  </a:lnTo>
                  <a:lnTo>
                    <a:pt x="472" y="104"/>
                  </a:lnTo>
                  <a:lnTo>
                    <a:pt x="520" y="128"/>
                  </a:lnTo>
                  <a:lnTo>
                    <a:pt x="552" y="168"/>
                  </a:lnTo>
                  <a:lnTo>
                    <a:pt x="568" y="224"/>
                  </a:lnTo>
                  <a:lnTo>
                    <a:pt x="552" y="304"/>
                  </a:lnTo>
                  <a:lnTo>
                    <a:pt x="512" y="368"/>
                  </a:lnTo>
                  <a:lnTo>
                    <a:pt x="488" y="392"/>
                  </a:lnTo>
                  <a:lnTo>
                    <a:pt x="480" y="408"/>
                  </a:lnTo>
                  <a:lnTo>
                    <a:pt x="544" y="384"/>
                  </a:lnTo>
                  <a:lnTo>
                    <a:pt x="600" y="352"/>
                  </a:lnTo>
                  <a:lnTo>
                    <a:pt x="584" y="384"/>
                  </a:lnTo>
                  <a:lnTo>
                    <a:pt x="560" y="400"/>
                  </a:lnTo>
                  <a:lnTo>
                    <a:pt x="504" y="432"/>
                  </a:lnTo>
                  <a:lnTo>
                    <a:pt x="376" y="480"/>
                  </a:lnTo>
                  <a:lnTo>
                    <a:pt x="352" y="480"/>
                  </a:lnTo>
                  <a:lnTo>
                    <a:pt x="424" y="384"/>
                  </a:lnTo>
                  <a:lnTo>
                    <a:pt x="448" y="336"/>
                  </a:lnTo>
                  <a:lnTo>
                    <a:pt x="456" y="280"/>
                  </a:lnTo>
                  <a:lnTo>
                    <a:pt x="448" y="224"/>
                  </a:lnTo>
                  <a:lnTo>
                    <a:pt x="424" y="184"/>
                  </a:lnTo>
                  <a:lnTo>
                    <a:pt x="384" y="152"/>
                  </a:lnTo>
                  <a:lnTo>
                    <a:pt x="336" y="144"/>
                  </a:lnTo>
                  <a:lnTo>
                    <a:pt x="264" y="160"/>
                  </a:lnTo>
                  <a:lnTo>
                    <a:pt x="208" y="216"/>
                  </a:lnTo>
                  <a:lnTo>
                    <a:pt x="176" y="288"/>
                  </a:lnTo>
                  <a:lnTo>
                    <a:pt x="168" y="368"/>
                  </a:lnTo>
                  <a:lnTo>
                    <a:pt x="176" y="456"/>
                  </a:lnTo>
                  <a:lnTo>
                    <a:pt x="216" y="536"/>
                  </a:lnTo>
                  <a:lnTo>
                    <a:pt x="168" y="560"/>
                  </a:lnTo>
                  <a:lnTo>
                    <a:pt x="120" y="576"/>
                  </a:lnTo>
                  <a:lnTo>
                    <a:pt x="32" y="400"/>
                  </a:lnTo>
                  <a:lnTo>
                    <a:pt x="8" y="312"/>
                  </a:lnTo>
                  <a:lnTo>
                    <a:pt x="0" y="216"/>
                  </a:lnTo>
                  <a:lnTo>
                    <a:pt x="8" y="160"/>
                  </a:lnTo>
                  <a:lnTo>
                    <a:pt x="32" y="112"/>
                  </a:lnTo>
                  <a:lnTo>
                    <a:pt x="112" y="48"/>
                  </a:lnTo>
                  <a:lnTo>
                    <a:pt x="168" y="24"/>
                  </a:lnTo>
                  <a:lnTo>
                    <a:pt x="232" y="8"/>
                  </a:lnTo>
                  <a:lnTo>
                    <a:pt x="35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8664" y="646044"/>
            <a:ext cx="11238280" cy="5740033"/>
          </a:xfrm>
          <a:prstGeom prst="rect">
            <a:avLst/>
          </a:prstGeom>
          <a:noFill/>
        </p:spPr>
        <p:txBody>
          <a:bodyPr wrap="square" rtlCol="0">
            <a:spAutoFit/>
          </a:bodyPr>
          <a:lstStyle/>
          <a:p>
            <a:pPr marL="457200" indent="-457200">
              <a:spcAft>
                <a:spcPts val="600"/>
              </a:spcAft>
            </a:pPr>
            <a:r>
              <a:rPr lang="en-US" sz="3200" b="1" dirty="0"/>
              <a:t>Religion refers to the sentiments and feelings; science refers to the demonstrated everyday laws of nature.</a:t>
            </a:r>
          </a:p>
          <a:p>
            <a:pPr marL="457200" indent="-457200">
              <a:spcAft>
                <a:spcPts val="600"/>
              </a:spcAft>
            </a:pPr>
            <a:r>
              <a:rPr lang="en-US" sz="3200" b="1" dirty="0"/>
              <a:t>Feelings are all right, if one does not get drunk on them.</a:t>
            </a:r>
          </a:p>
          <a:p>
            <a:pPr marL="457200" indent="-457200">
              <a:spcAft>
                <a:spcPts val="600"/>
              </a:spcAft>
            </a:pPr>
            <a:r>
              <a:rPr lang="en-US" sz="3200" b="1" dirty="0"/>
              <a:t>Those who take refuge behind theological barbed wire fences, quite often wish they could have more freedom of thought, but fear the change to the great ocean of scientific truth as they would a cold bath plunge.</a:t>
            </a:r>
          </a:p>
          <a:p>
            <a:pPr marL="457200" indent="-457200">
              <a:spcAft>
                <a:spcPts val="600"/>
              </a:spcAft>
            </a:pPr>
            <a:r>
              <a:rPr lang="en-US" sz="3200" b="1" dirty="0"/>
              <a:t>I do not believe what has been served me to believe.  I am a doubter, a questioner, a skeptic. When it can be proved to me that there is immortality, that there is resurrection beyond the gates of death, then will I believe.  Until then no.</a:t>
            </a:r>
          </a:p>
        </p:txBody>
      </p:sp>
    </p:spTree>
    <p:extLst>
      <p:ext uri="{BB962C8B-B14F-4D97-AF65-F5344CB8AC3E}">
        <p14:creationId xmlns:p14="http://schemas.microsoft.com/office/powerpoint/2010/main" val="19851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6664" y="1682582"/>
            <a:ext cx="9676136" cy="3416320"/>
          </a:xfrm>
          <a:prstGeom prst="rect">
            <a:avLst/>
          </a:prstGeom>
          <a:noFill/>
        </p:spPr>
        <p:txBody>
          <a:bodyPr wrap="square" rtlCol="0">
            <a:spAutoFit/>
          </a:bodyPr>
          <a:lstStyle/>
          <a:p>
            <a:r>
              <a:rPr lang="en-US" sz="3600" b="1" dirty="0"/>
              <a:t>A man can patent a mousetrap or copyright a nasty song, but if he gives to the world a new fruit that will add millions to the value of earth’s annual harvests, he will be fortunate if he is rewarded by so much as having his name connected with the result.</a:t>
            </a:r>
          </a:p>
        </p:txBody>
      </p:sp>
    </p:spTree>
    <p:extLst>
      <p:ext uri="{BB962C8B-B14F-4D97-AF65-F5344CB8AC3E}">
        <p14:creationId xmlns:p14="http://schemas.microsoft.com/office/powerpoint/2010/main" val="17142329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75458401"/>
              </p:ext>
            </p:extLst>
          </p:nvPr>
        </p:nvGraphicFramePr>
        <p:xfrm>
          <a:off x="210363" y="138174"/>
          <a:ext cx="11742151" cy="6571488"/>
        </p:xfrm>
        <a:graphic>
          <a:graphicData uri="http://schemas.openxmlformats.org/drawingml/2006/table">
            <a:tbl>
              <a:tblPr>
                <a:tableStyleId>{5C22544A-7EE6-4342-B048-85BDC9FD1C3A}</a:tableStyleId>
              </a:tblPr>
              <a:tblGrid>
                <a:gridCol w="2863442"/>
                <a:gridCol w="641191"/>
                <a:gridCol w="2769683"/>
                <a:gridCol w="741625"/>
                <a:gridCol w="3200491"/>
                <a:gridCol w="1525719"/>
              </a:tblGrid>
              <a:tr h="276237">
                <a:tc>
                  <a:txBody>
                    <a:bodyPr/>
                    <a:lstStyle/>
                    <a:p>
                      <a:pPr marL="0" marR="0">
                        <a:lnSpc>
                          <a:spcPct val="115000"/>
                        </a:lnSpc>
                        <a:spcBef>
                          <a:spcPts val="0"/>
                        </a:spcBef>
                        <a:spcAft>
                          <a:spcPts val="0"/>
                        </a:spcAft>
                      </a:pPr>
                      <a:r>
                        <a:rPr lang="en-US" sz="1800" b="1" dirty="0">
                          <a:solidFill>
                            <a:schemeClr val="tx1"/>
                          </a:solidFill>
                          <a:effectLst/>
                        </a:rPr>
                        <a:t>Burbank potato</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1873</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rPr>
                        <a:t>Miracle (</a:t>
                      </a:r>
                      <a:r>
                        <a:rPr lang="en-US" sz="1800" b="1" dirty="0" err="1">
                          <a:solidFill>
                            <a:schemeClr val="tx1"/>
                          </a:solidFill>
                          <a:effectLst/>
                        </a:rPr>
                        <a:t>stoneless</a:t>
                      </a:r>
                      <a:r>
                        <a:rPr lang="en-US" sz="1800" b="1" dirty="0">
                          <a:solidFill>
                            <a:schemeClr val="tx1"/>
                          </a:solidFill>
                          <a:effectLst/>
                        </a:rPr>
                        <a:t>) plum</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1901</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Black Giant cherry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1911</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4480">
                <a:tc>
                  <a:txBody>
                    <a:bodyPr/>
                    <a:lstStyle/>
                    <a:p>
                      <a:pPr marL="0" marR="0">
                        <a:lnSpc>
                          <a:spcPct val="115000"/>
                        </a:lnSpc>
                        <a:spcBef>
                          <a:spcPts val="0"/>
                        </a:spcBef>
                        <a:spcAft>
                          <a:spcPts val="0"/>
                        </a:spcAft>
                      </a:pPr>
                      <a:r>
                        <a:rPr lang="en-US" sz="1800" b="1" dirty="0">
                          <a:solidFill>
                            <a:schemeClr val="tx1"/>
                          </a:solidFill>
                          <a:effectLst/>
                        </a:rPr>
                        <a:t>Himalaya blackberry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1885</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Shasta daily</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Rainbow corn</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4264">
                <a:tc>
                  <a:txBody>
                    <a:bodyPr/>
                    <a:lstStyle/>
                    <a:p>
                      <a:pPr marL="0" marR="0">
                        <a:lnSpc>
                          <a:spcPct val="115000"/>
                        </a:lnSpc>
                        <a:spcBef>
                          <a:spcPts val="0"/>
                        </a:spcBef>
                        <a:spcAft>
                          <a:spcPts val="0"/>
                        </a:spcAft>
                      </a:pPr>
                      <a:r>
                        <a:rPr lang="en-US" sz="1800" b="1" dirty="0">
                          <a:solidFill>
                            <a:schemeClr val="tx1"/>
                          </a:solidFill>
                          <a:effectLst/>
                        </a:rPr>
                        <a:t>Satsuma plum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1886</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Burbank cherry</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1903</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Santa </a:t>
                      </a: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Rosa </a:t>
                      </a:r>
                      <a:r>
                        <a:rPr lang="en-US" sz="1800" b="1" smtClean="0">
                          <a:solidFill>
                            <a:schemeClr val="tx1"/>
                          </a:solidFill>
                          <a:effectLst/>
                          <a:latin typeface="Times New Roman" panose="02020603050405020304" pitchFamily="18" charset="0"/>
                          <a:ea typeface="Calibri" panose="020F0502020204030204" pitchFamily="34" charset="0"/>
                          <a:cs typeface="Arial" panose="020B0604020202020204" pitchFamily="34" charset="0"/>
                        </a:rPr>
                        <a:t>artichoke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0113">
                <a:tc>
                  <a:txBody>
                    <a:bodyPr/>
                    <a:lstStyle/>
                    <a:p>
                      <a:pPr marL="0" marR="0">
                        <a:lnSpc>
                          <a:spcPct val="115000"/>
                        </a:lnSpc>
                        <a:spcBef>
                          <a:spcPts val="0"/>
                        </a:spcBef>
                        <a:spcAft>
                          <a:spcPts val="0"/>
                        </a:spcAft>
                      </a:pPr>
                      <a:r>
                        <a:rPr lang="en-US" sz="1800" b="1" dirty="0">
                          <a:solidFill>
                            <a:schemeClr val="tx1"/>
                          </a:solidFill>
                          <a:effectLst/>
                        </a:rPr>
                        <a:t>Paradox walnut</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1893</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rPr>
                        <a:t>Santa Rosa dahlia</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Hybrid sunflowers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1914</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1375">
                <a:tc>
                  <a:txBody>
                    <a:bodyPr/>
                    <a:lstStyle/>
                    <a:p>
                      <a:pPr marL="0" marR="0">
                        <a:lnSpc>
                          <a:spcPct val="115000"/>
                        </a:lnSpc>
                        <a:spcBef>
                          <a:spcPts val="0"/>
                        </a:spcBef>
                        <a:spcAft>
                          <a:spcPts val="0"/>
                        </a:spcAft>
                      </a:pPr>
                      <a:r>
                        <a:rPr lang="en-US" sz="1800" b="1" dirty="0">
                          <a:solidFill>
                            <a:schemeClr val="tx1"/>
                          </a:solidFill>
                          <a:effectLst/>
                        </a:rPr>
                        <a:t>Royal walnut</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rPr>
                        <a:t>Burbank Crimson California poppy</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1904</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New </a:t>
                      </a:r>
                      <a:r>
                        <a:rPr lang="en-US" sz="1800" b="1" dirty="0" smtClean="0">
                          <a:solidFill>
                            <a:schemeClr val="tx1"/>
                          </a:solidFill>
                          <a:effectLst/>
                          <a:latin typeface="Times New Roman" panose="02020603050405020304" pitchFamily="18" charset="0"/>
                          <a:ea typeface="Calibri" panose="020F0502020204030204" pitchFamily="34" charset="0"/>
                          <a:cs typeface="Arial" panose="020B0604020202020204" pitchFamily="34" charset="0"/>
                        </a:rPr>
                        <a:t>Burbank </a:t>
                      </a: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Early tomato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1915</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893">
                <a:tc>
                  <a:txBody>
                    <a:bodyPr/>
                    <a:lstStyle/>
                    <a:p>
                      <a:pPr marL="0" marR="0">
                        <a:lnSpc>
                          <a:spcPct val="115000"/>
                        </a:lnSpc>
                        <a:spcBef>
                          <a:spcPts val="0"/>
                        </a:spcBef>
                        <a:spcAft>
                          <a:spcPts val="0"/>
                        </a:spcAft>
                      </a:pPr>
                      <a:r>
                        <a:rPr lang="en-US" sz="1800" b="1" dirty="0">
                          <a:solidFill>
                            <a:schemeClr val="tx1"/>
                          </a:solidFill>
                          <a:effectLst/>
                        </a:rPr>
                        <a:t>Van </a:t>
                      </a:r>
                      <a:r>
                        <a:rPr lang="en-US" sz="1800" b="1" dirty="0" err="1">
                          <a:solidFill>
                            <a:schemeClr val="tx1"/>
                          </a:solidFill>
                          <a:effectLst/>
                        </a:rPr>
                        <a:t>Deman</a:t>
                      </a:r>
                      <a:r>
                        <a:rPr lang="en-US" sz="1800" b="1" dirty="0">
                          <a:solidFill>
                            <a:schemeClr val="tx1"/>
                          </a:solidFill>
                          <a:effectLst/>
                        </a:rPr>
                        <a:t> quince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rPr>
                        <a:t>Santa Rosa Shirley poppies</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Sunrise daylily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1917</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1565">
                <a:tc>
                  <a:txBody>
                    <a:bodyPr/>
                    <a:lstStyle/>
                    <a:p>
                      <a:pPr marL="0" marR="0">
                        <a:lnSpc>
                          <a:spcPct val="115000"/>
                        </a:lnSpc>
                        <a:spcBef>
                          <a:spcPts val="0"/>
                        </a:spcBef>
                        <a:spcAft>
                          <a:spcPts val="0"/>
                        </a:spcAft>
                      </a:pPr>
                      <a:r>
                        <a:rPr lang="en-US" sz="1800" b="1" dirty="0">
                          <a:solidFill>
                            <a:schemeClr val="tx1"/>
                          </a:solidFill>
                          <a:effectLst/>
                        </a:rPr>
                        <a:t>Lemon Giant calla lily</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Rutland plumcot</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1905</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Elephant garlic</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1919</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7284">
                <a:tc>
                  <a:txBody>
                    <a:bodyPr/>
                    <a:lstStyle/>
                    <a:p>
                      <a:pPr marL="173038" marR="0" indent="-173038">
                        <a:lnSpc>
                          <a:spcPct val="115000"/>
                        </a:lnSpc>
                        <a:spcBef>
                          <a:spcPts val="0"/>
                        </a:spcBef>
                        <a:spcAft>
                          <a:spcPts val="0"/>
                        </a:spcAft>
                      </a:pPr>
                      <a:r>
                        <a:rPr lang="en-US" sz="1800" b="1" dirty="0">
                          <a:solidFill>
                            <a:schemeClr val="tx1"/>
                          </a:solidFill>
                          <a:effectLst/>
                        </a:rPr>
                        <a:t>Iceberg white blackberry</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1894</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rPr>
                        <a:t>Burbank’s Giant Hybrid amaryllis</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1906</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Robusta strawberry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1920</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8591">
                <a:tc>
                  <a:txBody>
                    <a:bodyPr/>
                    <a:lstStyle/>
                    <a:p>
                      <a:pPr marL="0" marR="0">
                        <a:lnSpc>
                          <a:spcPct val="115000"/>
                        </a:lnSpc>
                        <a:spcBef>
                          <a:spcPts val="0"/>
                        </a:spcBef>
                        <a:spcAft>
                          <a:spcPts val="0"/>
                        </a:spcAft>
                      </a:pPr>
                      <a:r>
                        <a:rPr lang="en-US" sz="1800" b="1">
                          <a:solidFill>
                            <a:schemeClr val="tx1"/>
                          </a:solidFill>
                          <a:effectLst/>
                        </a:rPr>
                        <a:t>Wickson plum</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Santa Rosa plum</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Sebastopol </a:t>
                      </a:r>
                      <a:r>
                        <a:rPr lang="en-US" sz="1800" b="1"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thornless</a:t>
                      </a: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blackberry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2658">
                <a:tc>
                  <a:txBody>
                    <a:bodyPr/>
                    <a:lstStyle/>
                    <a:p>
                      <a:pPr marL="0" marR="0">
                        <a:lnSpc>
                          <a:spcPct val="115000"/>
                        </a:lnSpc>
                        <a:spcBef>
                          <a:spcPts val="0"/>
                        </a:spcBef>
                        <a:spcAft>
                          <a:spcPts val="0"/>
                        </a:spcAft>
                      </a:pPr>
                      <a:r>
                        <a:rPr lang="en-US" sz="1800" b="1" dirty="0">
                          <a:solidFill>
                            <a:schemeClr val="tx1"/>
                          </a:solidFill>
                          <a:effectLst/>
                        </a:rPr>
                        <a:t>Tarrytown canna lily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1895</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Spineless cacti</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1907</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Molten Fire </a:t>
                      </a:r>
                      <a:r>
                        <a:rPr lang="en-US" sz="1800" b="1"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amaranthus</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1922</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38480">
                <a:tc>
                  <a:txBody>
                    <a:bodyPr/>
                    <a:lstStyle/>
                    <a:p>
                      <a:pPr marL="0" marR="0">
                        <a:lnSpc>
                          <a:spcPct val="115000"/>
                        </a:lnSpc>
                        <a:spcBef>
                          <a:spcPts val="0"/>
                        </a:spcBef>
                        <a:spcAft>
                          <a:spcPts val="0"/>
                        </a:spcAft>
                      </a:pPr>
                      <a:r>
                        <a:rPr lang="en-US" sz="1800" b="1" dirty="0">
                          <a:solidFill>
                            <a:schemeClr val="tx1"/>
                          </a:solidFill>
                          <a:effectLst/>
                        </a:rPr>
                        <a:t>Burbank rose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1899</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rPr>
                        <a:t>Burbank Admiral pea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1908</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Tower of Gold </a:t>
                      </a:r>
                      <a:r>
                        <a:rPr lang="en-US" sz="1800" b="1"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knophoria</a:t>
                      </a: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(poker plant)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1923</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8529">
                <a:tc>
                  <a:txBody>
                    <a:bodyPr/>
                    <a:lstStyle/>
                    <a:p>
                      <a:pPr marL="0" marR="0">
                        <a:lnSpc>
                          <a:spcPct val="115000"/>
                        </a:lnSpc>
                        <a:spcBef>
                          <a:spcPts val="0"/>
                        </a:spcBef>
                        <a:spcAft>
                          <a:spcPts val="0"/>
                        </a:spcAft>
                      </a:pPr>
                      <a:r>
                        <a:rPr lang="en-US" sz="1800" b="1" dirty="0">
                          <a:solidFill>
                            <a:schemeClr val="tx1"/>
                          </a:solidFill>
                          <a:effectLst/>
                        </a:rPr>
                        <a:t>New gladiolus hybrids</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rPr>
                        <a:t>America Admiral pea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Burbank Giant Dahlia zinnia</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1935</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8800">
                <a:tc>
                  <a:txBody>
                    <a:bodyPr/>
                    <a:lstStyle/>
                    <a:p>
                      <a:pPr marL="0" marR="0">
                        <a:lnSpc>
                          <a:spcPct val="115000"/>
                        </a:lnSpc>
                        <a:spcBef>
                          <a:spcPts val="0"/>
                        </a:spcBef>
                        <a:spcAft>
                          <a:spcPts val="0"/>
                        </a:spcAft>
                      </a:pPr>
                      <a:r>
                        <a:rPr lang="en-US" sz="1800" b="1" dirty="0">
                          <a:solidFill>
                            <a:schemeClr val="tx1"/>
                          </a:solidFill>
                          <a:effectLst/>
                        </a:rPr>
                        <a:t>White agapanthus </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 </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Sunberry</a:t>
                      </a: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b="1"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Wonderberry</a:t>
                      </a: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1909</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Gold nectarine </a:t>
                      </a:r>
                    </a:p>
                  </a:txBody>
                  <a:tcPr marL="68580" marR="6858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1927 (posth.)</a:t>
                      </a: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309390">
                <a:tc>
                  <a:txBody>
                    <a:bodyPr/>
                    <a:lstStyle/>
                    <a:p>
                      <a:pPr marL="173038" marR="0" indent="-173038">
                        <a:lnSpc>
                          <a:spcPct val="115000"/>
                        </a:lnSpc>
                        <a:spcBef>
                          <a:spcPts val="0"/>
                        </a:spcBef>
                        <a:spcAft>
                          <a:spcPts val="0"/>
                        </a:spcAft>
                      </a:pPr>
                      <a:r>
                        <a:rPr lang="en-US" sz="1800" b="1" dirty="0">
                          <a:solidFill>
                            <a:schemeClr val="tx1"/>
                          </a:solidFill>
                          <a:effectLst/>
                        </a:rPr>
                        <a:t>Crimson Winter rhubarb</a:t>
                      </a:r>
                      <a:endPar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a:solidFill>
                            <a:schemeClr val="tx1"/>
                          </a:solidFill>
                          <a:effectLst/>
                        </a:rPr>
                        <a:t>1900</a:t>
                      </a:r>
                      <a:endParaRPr lang="en-US" sz="18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3038" marR="0" indent="-173038">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America Evening primrose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1910</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July </a:t>
                      </a:r>
                      <a:r>
                        <a:rPr lang="en-US" sz="1800" b="1"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Elberta</a:t>
                      </a: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peach </a:t>
                      </a:r>
                    </a:p>
                  </a:txBody>
                  <a:tcPr marL="68580" marR="6858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1932 (</a:t>
                      </a:r>
                      <a:r>
                        <a:rPr lang="en-US" sz="1800" b="1"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posth</a:t>
                      </a:r>
                      <a:r>
                        <a:rPr lang="en-US" sz="18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a:t>
                      </a: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997694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Burbank the Horticulturist</a:t>
            </a:r>
          </a:p>
        </p:txBody>
      </p:sp>
      <p:sp>
        <p:nvSpPr>
          <p:cNvPr id="4" name="Content Placeholder 3"/>
          <p:cNvSpPr>
            <a:spLocks noGrp="1"/>
          </p:cNvSpPr>
          <p:nvPr>
            <p:ph idx="1"/>
          </p:nvPr>
        </p:nvSpPr>
        <p:spPr>
          <a:xfrm>
            <a:off x="685802" y="1485900"/>
            <a:ext cx="10820398" cy="4438650"/>
          </a:xfrm>
        </p:spPr>
        <p:txBody>
          <a:bodyPr/>
          <a:lstStyle/>
          <a:p>
            <a:r>
              <a:rPr lang="en-US" dirty="0"/>
              <a:t>He was a successful nurseryman and promoter who had a lasting influence on </a:t>
            </a:r>
            <a:r>
              <a:rPr lang="en-US" dirty="0" smtClean="0"/>
              <a:t>US </a:t>
            </a:r>
            <a:r>
              <a:rPr lang="en-US" dirty="0"/>
              <a:t>horticulture. </a:t>
            </a:r>
          </a:p>
          <a:p>
            <a:r>
              <a:rPr lang="en-US" dirty="0"/>
              <a:t>He has become the most prominent horticulturist in the United States and </a:t>
            </a:r>
            <a:r>
              <a:rPr lang="en-US" dirty="0" smtClean="0"/>
              <a:t>became </a:t>
            </a:r>
            <a:r>
              <a:rPr lang="en-US" dirty="0"/>
              <a:t>a legend in his </a:t>
            </a:r>
            <a:r>
              <a:rPr lang="en-US" dirty="0" smtClean="0"/>
              <a:t>lifetime.</a:t>
            </a:r>
            <a:endParaRPr lang="en-US" dirty="0"/>
          </a:p>
          <a:p>
            <a:r>
              <a:rPr lang="en-US" dirty="0"/>
              <a:t>He established the concept that plant breeding could be a profitable </a:t>
            </a:r>
            <a:r>
              <a:rPr lang="en-US" dirty="0" smtClean="0"/>
              <a:t>business.</a:t>
            </a:r>
            <a:endParaRPr lang="en-US" dirty="0"/>
          </a:p>
          <a:p>
            <a:r>
              <a:rPr lang="en-US" dirty="0"/>
              <a:t>He was instrumental in getting the 1930 plant patent laws enacted </a:t>
            </a:r>
            <a:r>
              <a:rPr lang="en-US" dirty="0" smtClean="0"/>
              <a:t>although </a:t>
            </a:r>
            <a:r>
              <a:rPr lang="en-US" dirty="0"/>
              <a:t>he did not live to see his </a:t>
            </a:r>
            <a:r>
              <a:rPr lang="en-US" dirty="0" smtClean="0"/>
              <a:t>triumph.</a:t>
            </a:r>
            <a:endParaRPr lang="en-US" dirty="0"/>
          </a:p>
          <a:p>
            <a:r>
              <a:rPr lang="en-US" dirty="0"/>
              <a:t>Burbank still remains the best know US </a:t>
            </a:r>
            <a:r>
              <a:rPr lang="en-US" dirty="0" smtClean="0"/>
              <a:t>horticulturist.</a:t>
            </a:r>
            <a:endParaRPr lang="en-US" dirty="0"/>
          </a:p>
        </p:txBody>
      </p:sp>
    </p:spTree>
    <p:extLst>
      <p:ext uri="{BB962C8B-B14F-4D97-AF65-F5344CB8AC3E}">
        <p14:creationId xmlns:p14="http://schemas.microsoft.com/office/powerpoint/2010/main" val="60986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951" y="384175"/>
            <a:ext cx="11468100" cy="692150"/>
          </a:xfrm>
        </p:spPr>
        <p:txBody>
          <a:bodyPr/>
          <a:lstStyle/>
          <a:p>
            <a:r>
              <a:rPr lang="en-US" dirty="0"/>
              <a:t>Burbank the Plant </a:t>
            </a:r>
            <a:r>
              <a:rPr lang="en-US" dirty="0" smtClean="0"/>
              <a:t>Breeder</a:t>
            </a:r>
            <a:endParaRPr lang="en-US" dirty="0"/>
          </a:p>
        </p:txBody>
      </p:sp>
      <p:sp>
        <p:nvSpPr>
          <p:cNvPr id="4" name="Content Placeholder 3"/>
          <p:cNvSpPr>
            <a:spLocks noGrp="1"/>
          </p:cNvSpPr>
          <p:nvPr>
            <p:ph idx="1"/>
          </p:nvPr>
        </p:nvSpPr>
        <p:spPr>
          <a:xfrm>
            <a:off x="566737" y="1228725"/>
            <a:ext cx="11058526" cy="5353050"/>
          </a:xfrm>
        </p:spPr>
        <p:txBody>
          <a:bodyPr/>
          <a:lstStyle/>
          <a:p>
            <a:r>
              <a:rPr lang="en-US" dirty="0"/>
              <a:t>Burbank was not a scientist in the modern sense. </a:t>
            </a:r>
          </a:p>
          <a:p>
            <a:r>
              <a:rPr lang="en-US" dirty="0"/>
              <a:t>He did not understand genetics or the scientific method.</a:t>
            </a:r>
          </a:p>
          <a:p>
            <a:r>
              <a:rPr lang="en-US" dirty="0"/>
              <a:t>He was a successful plant breeder with 800 creations many of lasting value.  </a:t>
            </a:r>
          </a:p>
          <a:p>
            <a:r>
              <a:rPr lang="en-US" dirty="0"/>
              <a:t>He was a believer in Darwin and evolution and was instinctively correct in his breeding methods exploiting diverse germplasm, wide crosses, continual backcrosses, and continual </a:t>
            </a:r>
            <a:r>
              <a:rPr lang="en-US" dirty="0" smtClean="0"/>
              <a:t>selection.</a:t>
            </a:r>
            <a:endParaRPr lang="en-US" dirty="0"/>
          </a:p>
          <a:p>
            <a:r>
              <a:rPr lang="en-US" dirty="0"/>
              <a:t>He demonstrated that certain hybrids could breed true, </a:t>
            </a:r>
            <a:r>
              <a:rPr lang="en-US" dirty="0" smtClean="0"/>
              <a:t>unwittingly demonstrating </a:t>
            </a:r>
            <a:r>
              <a:rPr lang="en-US" dirty="0" err="1" smtClean="0"/>
              <a:t>allopolyploidy</a:t>
            </a:r>
            <a:r>
              <a:rPr lang="en-US" dirty="0" smtClean="0"/>
              <a:t>.</a:t>
            </a:r>
            <a:endParaRPr lang="en-US" dirty="0"/>
          </a:p>
          <a:p>
            <a:r>
              <a:rPr lang="en-US" dirty="0"/>
              <a:t>His notes were shoddy, but he knew his plant </a:t>
            </a:r>
            <a:r>
              <a:rPr lang="en-US" dirty="0" smtClean="0"/>
              <a:t>material.</a:t>
            </a:r>
            <a:endParaRPr lang="en-US" dirty="0"/>
          </a:p>
          <a:p>
            <a:r>
              <a:rPr lang="en-US" dirty="0"/>
              <a:t>He was truly the plant breeding artist.</a:t>
            </a:r>
          </a:p>
        </p:txBody>
      </p:sp>
    </p:spTree>
    <p:extLst>
      <p:ext uri="{BB962C8B-B14F-4D97-AF65-F5344CB8AC3E}">
        <p14:creationId xmlns:p14="http://schemas.microsoft.com/office/powerpoint/2010/main" val="280615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332" y="65644"/>
            <a:ext cx="6018781" cy="6792356"/>
          </a:xfrm>
          <a:prstGeom prst="rect">
            <a:avLst/>
          </a:prstGeom>
        </p:spPr>
      </p:pic>
    </p:spTree>
    <p:extLst>
      <p:ext uri="{BB962C8B-B14F-4D97-AF65-F5344CB8AC3E}">
        <p14:creationId xmlns:p14="http://schemas.microsoft.com/office/powerpoint/2010/main" val="38589142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0728" y="329938"/>
            <a:ext cx="10790546" cy="6457360"/>
          </a:xfrm>
        </p:spPr>
        <p:txBody>
          <a:bodyPr/>
          <a:lstStyle/>
          <a:p>
            <a:pPr marL="1376363" indent="-1376363">
              <a:spcBef>
                <a:spcPts val="600"/>
              </a:spcBef>
              <a:tabLst>
                <a:tab pos="1376363" algn="l"/>
              </a:tabLst>
            </a:pPr>
            <a:r>
              <a:rPr lang="en-US" sz="2300" dirty="0"/>
              <a:t>1:45–2:05 </a:t>
            </a:r>
            <a:r>
              <a:rPr lang="en-US" sz="2300" dirty="0" smtClean="0"/>
              <a:t>	Luther </a:t>
            </a:r>
            <a:r>
              <a:rPr lang="en-US" sz="2300" dirty="0"/>
              <a:t>Burbank: Plant Breeding Artist, Horticulturist, and </a:t>
            </a:r>
            <a:r>
              <a:rPr lang="en-US" sz="2300" dirty="0" smtClean="0"/>
              <a:t>Legend</a:t>
            </a:r>
            <a:br>
              <a:rPr lang="en-US" sz="2300" dirty="0" smtClean="0"/>
            </a:br>
            <a:r>
              <a:rPr lang="en-US" sz="2300" dirty="0" smtClean="0">
                <a:solidFill>
                  <a:srgbClr val="FFFFFF"/>
                </a:solidFill>
              </a:rPr>
              <a:t>Jules </a:t>
            </a:r>
            <a:r>
              <a:rPr lang="en-US" sz="2300" dirty="0">
                <a:solidFill>
                  <a:srgbClr val="FFFFFF"/>
                </a:solidFill>
              </a:rPr>
              <a:t>Janick</a:t>
            </a:r>
          </a:p>
          <a:p>
            <a:pPr marL="1376363" indent="-1376363">
              <a:spcBef>
                <a:spcPts val="600"/>
              </a:spcBef>
              <a:tabLst>
                <a:tab pos="1376363" algn="l"/>
              </a:tabLst>
            </a:pPr>
            <a:r>
              <a:rPr lang="en-US" sz="2300" dirty="0"/>
              <a:t>2:05–2:20 </a:t>
            </a:r>
            <a:r>
              <a:rPr lang="en-US" sz="2300" dirty="0" smtClean="0"/>
              <a:t>	Russet </a:t>
            </a:r>
            <a:r>
              <a:rPr lang="en-US" sz="2300" dirty="0"/>
              <a:t>Burbank: No Ordinary </a:t>
            </a:r>
            <a:r>
              <a:rPr lang="en-US" sz="2300" dirty="0" smtClean="0"/>
              <a:t>Potato</a:t>
            </a:r>
            <a:br>
              <a:rPr lang="en-US" sz="2300" dirty="0" smtClean="0"/>
            </a:br>
            <a:r>
              <a:rPr lang="en-US" sz="2300" dirty="0" smtClean="0">
                <a:solidFill>
                  <a:srgbClr val="FFFFFF"/>
                </a:solidFill>
              </a:rPr>
              <a:t>Charles </a:t>
            </a:r>
            <a:r>
              <a:rPr lang="en-US" sz="2300" dirty="0">
                <a:solidFill>
                  <a:srgbClr val="FFFFFF"/>
                </a:solidFill>
              </a:rPr>
              <a:t>R. Brown</a:t>
            </a:r>
          </a:p>
          <a:p>
            <a:pPr marL="1376363" indent="-1376363">
              <a:spcBef>
                <a:spcPts val="600"/>
              </a:spcBef>
              <a:tabLst>
                <a:tab pos="1376363" algn="l"/>
              </a:tabLst>
            </a:pPr>
            <a:r>
              <a:rPr lang="en-US" sz="2300" dirty="0"/>
              <a:t>2:20–2:35 </a:t>
            </a:r>
            <a:r>
              <a:rPr lang="en-US" sz="2300" dirty="0" smtClean="0"/>
              <a:t>	A </a:t>
            </a:r>
            <a:r>
              <a:rPr lang="en-US" sz="2300" dirty="0"/>
              <a:t>Vast Array of Beauty: The Accomplishments of the Father of American Ornamental Plant Breeding, Luther </a:t>
            </a:r>
            <a:r>
              <a:rPr lang="en-US" sz="2300" dirty="0" smtClean="0"/>
              <a:t>Burbank</a:t>
            </a:r>
            <a:br>
              <a:rPr lang="en-US" sz="2300" dirty="0" smtClean="0"/>
            </a:br>
            <a:r>
              <a:rPr lang="en-US" sz="2300" dirty="0" smtClean="0">
                <a:solidFill>
                  <a:srgbClr val="FFFFFF"/>
                </a:solidFill>
              </a:rPr>
              <a:t>Neil </a:t>
            </a:r>
            <a:r>
              <a:rPr lang="en-US" sz="2300" dirty="0">
                <a:solidFill>
                  <a:srgbClr val="FFFFFF"/>
                </a:solidFill>
              </a:rPr>
              <a:t>O. Anderson</a:t>
            </a:r>
            <a:r>
              <a:rPr lang="en-US" sz="2300" dirty="0"/>
              <a:t>, Richard T. Olsen</a:t>
            </a:r>
          </a:p>
          <a:p>
            <a:pPr marL="1376363" indent="-1376363">
              <a:spcBef>
                <a:spcPts val="600"/>
              </a:spcBef>
              <a:tabLst>
                <a:tab pos="1376363" algn="l"/>
              </a:tabLst>
            </a:pPr>
            <a:r>
              <a:rPr lang="en-US" sz="2300" dirty="0"/>
              <a:t>2:35–2:50 </a:t>
            </a:r>
            <a:r>
              <a:rPr lang="en-US" sz="2300" dirty="0" smtClean="0"/>
              <a:t>	Luther </a:t>
            </a:r>
            <a:r>
              <a:rPr lang="en-US" sz="2300" dirty="0"/>
              <a:t>Burbank’s </a:t>
            </a:r>
            <a:r>
              <a:rPr lang="en-US" sz="2300" dirty="0" smtClean="0"/>
              <a:t>Plums</a:t>
            </a:r>
            <a:br>
              <a:rPr lang="en-US" sz="2300" dirty="0" smtClean="0"/>
            </a:br>
            <a:r>
              <a:rPr lang="en-US" sz="2300" dirty="0" smtClean="0">
                <a:solidFill>
                  <a:srgbClr val="FFFFFF"/>
                </a:solidFill>
              </a:rPr>
              <a:t>David </a:t>
            </a:r>
            <a:r>
              <a:rPr lang="en-US" sz="2300" dirty="0">
                <a:solidFill>
                  <a:srgbClr val="FFFFFF"/>
                </a:solidFill>
              </a:rPr>
              <a:t>A. Karp</a:t>
            </a:r>
          </a:p>
          <a:p>
            <a:pPr marL="1376363" indent="-1376363">
              <a:spcBef>
                <a:spcPts val="600"/>
              </a:spcBef>
              <a:tabLst>
                <a:tab pos="1376363" algn="l"/>
              </a:tabLst>
            </a:pPr>
            <a:r>
              <a:rPr lang="en-US" sz="2300" dirty="0"/>
              <a:t>2:50–3:05 </a:t>
            </a:r>
            <a:r>
              <a:rPr lang="en-US" sz="2300" dirty="0" smtClean="0"/>
              <a:t>	21st </a:t>
            </a:r>
            <a:r>
              <a:rPr lang="en-US" sz="2300" dirty="0"/>
              <a:t>Century Approach to Improving Burbank’s ‘</a:t>
            </a:r>
            <a:r>
              <a:rPr lang="en-US" sz="2300" dirty="0" err="1"/>
              <a:t>Stoneless</a:t>
            </a:r>
            <a:r>
              <a:rPr lang="en-US" sz="2300" dirty="0"/>
              <a:t>’ </a:t>
            </a:r>
            <a:r>
              <a:rPr lang="en-US" sz="2300" dirty="0" smtClean="0"/>
              <a:t>Plum</a:t>
            </a:r>
            <a:br>
              <a:rPr lang="en-US" sz="2300" dirty="0" smtClean="0"/>
            </a:br>
            <a:r>
              <a:rPr lang="en-US" sz="2300" dirty="0" smtClean="0">
                <a:solidFill>
                  <a:srgbClr val="FFFFFF"/>
                </a:solidFill>
              </a:rPr>
              <a:t>Ann </a:t>
            </a:r>
            <a:r>
              <a:rPr lang="en-US" sz="2300" dirty="0">
                <a:solidFill>
                  <a:srgbClr val="FFFFFF"/>
                </a:solidFill>
              </a:rPr>
              <a:t>Callahan</a:t>
            </a:r>
            <a:r>
              <a:rPr lang="en-US" sz="2300" dirty="0"/>
              <a:t>, Chris </a:t>
            </a:r>
            <a:r>
              <a:rPr lang="en-US" sz="2300" dirty="0" err="1"/>
              <a:t>Dardick</a:t>
            </a:r>
            <a:r>
              <a:rPr lang="en-US" sz="2300" dirty="0"/>
              <a:t>, Ralph </a:t>
            </a:r>
            <a:r>
              <a:rPr lang="en-US" sz="2300" dirty="0" err="1"/>
              <a:t>Scorza</a:t>
            </a:r>
            <a:endParaRPr lang="en-US" sz="2300" dirty="0"/>
          </a:p>
          <a:p>
            <a:pPr marL="1376363" indent="-1376363">
              <a:spcBef>
                <a:spcPts val="600"/>
              </a:spcBef>
              <a:tabLst>
                <a:tab pos="1376363" algn="l"/>
              </a:tabLst>
            </a:pPr>
            <a:r>
              <a:rPr lang="en-US" sz="2300" dirty="0"/>
              <a:t>3:05–3:20 </a:t>
            </a:r>
            <a:r>
              <a:rPr lang="en-US" sz="2300" dirty="0" smtClean="0"/>
              <a:t>	Luther </a:t>
            </a:r>
            <a:r>
              <a:rPr lang="en-US" sz="2300" dirty="0"/>
              <a:t>Burbank’s Contributions to </a:t>
            </a:r>
            <a:r>
              <a:rPr lang="en-US" sz="2300" dirty="0" smtClean="0"/>
              <a:t>Walnuts</a:t>
            </a:r>
            <a:br>
              <a:rPr lang="en-US" sz="2300" dirty="0" smtClean="0"/>
            </a:br>
            <a:r>
              <a:rPr lang="en-US" sz="2300" dirty="0" smtClean="0">
                <a:solidFill>
                  <a:srgbClr val="FFFFFF"/>
                </a:solidFill>
              </a:rPr>
              <a:t>John </a:t>
            </a:r>
            <a:r>
              <a:rPr lang="en-US" sz="2300" dirty="0" err="1">
                <a:solidFill>
                  <a:srgbClr val="FFFFFF"/>
                </a:solidFill>
              </a:rPr>
              <a:t>Preece</a:t>
            </a:r>
            <a:r>
              <a:rPr lang="en-US" sz="2300" dirty="0"/>
              <a:t>, Gale H. </a:t>
            </a:r>
            <a:r>
              <a:rPr lang="en-US" sz="2300" dirty="0" err="1"/>
              <a:t>McGranahan</a:t>
            </a:r>
            <a:endParaRPr lang="en-US" sz="2300" dirty="0"/>
          </a:p>
          <a:p>
            <a:pPr marL="1376363" indent="-1376363">
              <a:spcBef>
                <a:spcPts val="600"/>
              </a:spcBef>
              <a:tabLst>
                <a:tab pos="1376363" algn="l"/>
              </a:tabLst>
            </a:pPr>
            <a:r>
              <a:rPr lang="en-US" sz="2300" dirty="0"/>
              <a:t>3:20–3:35 </a:t>
            </a:r>
            <a:r>
              <a:rPr lang="en-US" sz="2300" dirty="0" smtClean="0"/>
              <a:t>	Luther </a:t>
            </a:r>
            <a:r>
              <a:rPr lang="en-US" sz="2300" dirty="0"/>
              <a:t>Burbank’s </a:t>
            </a:r>
            <a:r>
              <a:rPr lang="en-US" sz="2300" dirty="0" smtClean="0"/>
              <a:t>Berries</a:t>
            </a:r>
            <a:br>
              <a:rPr lang="en-US" sz="2300" dirty="0" smtClean="0"/>
            </a:br>
            <a:r>
              <a:rPr lang="en-US" sz="2300" dirty="0" smtClean="0">
                <a:solidFill>
                  <a:srgbClr val="FFFFFF"/>
                </a:solidFill>
              </a:rPr>
              <a:t>Kim </a:t>
            </a:r>
            <a:r>
              <a:rPr lang="en-US" sz="2300" dirty="0">
                <a:solidFill>
                  <a:srgbClr val="FFFFFF"/>
                </a:solidFill>
              </a:rPr>
              <a:t>E. Hummer</a:t>
            </a:r>
            <a:r>
              <a:rPr lang="en-US" sz="2300" dirty="0"/>
              <a:t>, Chad E. Finn, Michael </a:t>
            </a:r>
            <a:r>
              <a:rPr lang="en-US" sz="2300" dirty="0" err="1" smtClean="0"/>
              <a:t>Dosett</a:t>
            </a:r>
            <a:endParaRPr lang="en-US" sz="2300" dirty="0" smtClean="0"/>
          </a:p>
          <a:p>
            <a:pPr marL="1376363" indent="-1376363">
              <a:spcBef>
                <a:spcPts val="600"/>
              </a:spcBef>
              <a:tabLst>
                <a:tab pos="1376363" algn="l"/>
              </a:tabLst>
            </a:pPr>
            <a:r>
              <a:rPr lang="en-US" sz="2300" dirty="0" smtClean="0"/>
              <a:t>3:35-3:45	Discussion</a:t>
            </a:r>
            <a:endParaRPr lang="en-US" sz="2300" dirty="0"/>
          </a:p>
        </p:txBody>
      </p:sp>
    </p:spTree>
    <p:extLst>
      <p:ext uri="{BB962C8B-B14F-4D97-AF65-F5344CB8AC3E}">
        <p14:creationId xmlns:p14="http://schemas.microsoft.com/office/powerpoint/2010/main" val="1716219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358" y="1996846"/>
            <a:ext cx="4181130" cy="3187896"/>
          </a:xfrm>
        </p:spPr>
        <p:txBody>
          <a:bodyPr/>
          <a:lstStyle/>
          <a:p>
            <a:r>
              <a:rPr lang="en-US" dirty="0" smtClean="0"/>
              <a:t>1940 Famous Americans Series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924" y="-1"/>
            <a:ext cx="6105426" cy="6890137"/>
          </a:xfrm>
          <a:prstGeom prst="rect">
            <a:avLst/>
          </a:prstGeom>
        </p:spPr>
      </p:pic>
    </p:spTree>
    <p:extLst>
      <p:ext uri="{BB962C8B-B14F-4D97-AF65-F5344CB8AC3E}">
        <p14:creationId xmlns:p14="http://schemas.microsoft.com/office/powerpoint/2010/main" val="589490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900" y="2205050"/>
            <a:ext cx="3184039" cy="2237742"/>
          </a:xfrm>
        </p:spPr>
        <p:txBody>
          <a:bodyPr/>
          <a:lstStyle/>
          <a:p>
            <a:r>
              <a:rPr lang="en-US" sz="2400" dirty="0"/>
              <a:t>Thomas Edison, Luther Burbank, and Henry </a:t>
            </a:r>
            <a:r>
              <a:rPr lang="en-US" sz="2400" dirty="0" smtClean="0"/>
              <a:t>Ford</a:t>
            </a:r>
            <a:r>
              <a:rPr lang="en-US" sz="2400" dirty="0"/>
              <a:t/>
            </a:r>
            <a:br>
              <a:rPr lang="en-US" sz="2400" dirty="0"/>
            </a:br>
            <a:r>
              <a:rPr lang="en-US" sz="2400" dirty="0" smtClean="0"/>
              <a:t> </a:t>
            </a:r>
            <a:r>
              <a:rPr lang="en-US" sz="2400" dirty="0"/>
              <a:t>1915</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925" r="1496"/>
          <a:stretch/>
        </p:blipFill>
        <p:spPr>
          <a:xfrm>
            <a:off x="3667539" y="-1"/>
            <a:ext cx="8524461" cy="6861227"/>
          </a:xfrm>
          <a:prstGeom prst="rect">
            <a:avLst/>
          </a:prstGeom>
        </p:spPr>
      </p:pic>
    </p:spTree>
    <p:extLst>
      <p:ext uri="{BB962C8B-B14F-4D97-AF65-F5344CB8AC3E}">
        <p14:creationId xmlns:p14="http://schemas.microsoft.com/office/powerpoint/2010/main" val="815745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12" y="85564"/>
            <a:ext cx="11781180" cy="1818650"/>
          </a:xfrm>
        </p:spPr>
        <p:txBody>
          <a:bodyPr/>
          <a:lstStyle/>
          <a:p>
            <a:r>
              <a:rPr lang="en-US" sz="3200" dirty="0" smtClean="0"/>
              <a:t>Luther Burbank: </a:t>
            </a:r>
            <a:r>
              <a:rPr lang="en-US" sz="3200" dirty="0" smtClean="0">
                <a:solidFill>
                  <a:srgbClr val="FFFFFF"/>
                </a:solidFill>
              </a:rPr>
              <a:t>The High Priest of Horticulture </a:t>
            </a:r>
            <a:r>
              <a:rPr lang="en-US" sz="3200" dirty="0" smtClean="0"/>
              <a:t>who </a:t>
            </a:r>
            <a:r>
              <a:rPr lang="en-US" sz="3200" dirty="0"/>
              <a:t>has worked marvels in transforming and improving plant life and products.</a:t>
            </a:r>
            <a:br>
              <a:rPr lang="en-US" sz="3200" dirty="0"/>
            </a:br>
            <a:r>
              <a:rPr lang="en-US" sz="2400" dirty="0"/>
              <a:t>Cover of Success Magazine, July 1905</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40476"/>
          <a:stretch/>
        </p:blipFill>
        <p:spPr>
          <a:xfrm>
            <a:off x="752813" y="1956648"/>
            <a:ext cx="10686378" cy="4901352"/>
          </a:xfrm>
          <a:prstGeom prst="rect">
            <a:avLst/>
          </a:prstGeom>
        </p:spPr>
      </p:pic>
    </p:spTree>
    <p:extLst>
      <p:ext uri="{BB962C8B-B14F-4D97-AF65-F5344CB8AC3E}">
        <p14:creationId xmlns:p14="http://schemas.microsoft.com/office/powerpoint/2010/main" val="3540057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360" y="1166467"/>
            <a:ext cx="3970599" cy="4149430"/>
          </a:xfrm>
        </p:spPr>
        <p:txBody>
          <a:bodyPr/>
          <a:lstStyle/>
          <a:p>
            <a:r>
              <a:rPr lang="en-US" dirty="0" smtClean="0"/>
              <a:t>Freda Kahlo, 1931</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9049" y="0"/>
            <a:ext cx="4715831" cy="6858000"/>
          </a:xfrm>
          <a:prstGeom prst="rect">
            <a:avLst/>
          </a:prstGeom>
        </p:spPr>
      </p:pic>
    </p:spTree>
    <p:extLst>
      <p:ext uri="{BB962C8B-B14F-4D97-AF65-F5344CB8AC3E}">
        <p14:creationId xmlns:p14="http://schemas.microsoft.com/office/powerpoint/2010/main" val="3920862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422606"/>
            <a:ext cx="4686300" cy="6006512"/>
          </a:xfrm>
        </p:spPr>
        <p:txBody>
          <a:bodyPr/>
          <a:lstStyle/>
          <a:p>
            <a:r>
              <a:rPr lang="en-US" sz="2800" dirty="0"/>
              <a:t>Diego </a:t>
            </a:r>
            <a:r>
              <a:rPr lang="en-US" sz="2800" dirty="0" smtClean="0"/>
              <a:t>Rivera</a:t>
            </a:r>
            <a:br>
              <a:rPr lang="en-US" sz="2800" dirty="0" smtClean="0"/>
            </a:br>
            <a:r>
              <a:rPr lang="en-US" sz="2800" dirty="0" smtClean="0"/>
              <a:t>Allegory </a:t>
            </a:r>
            <a:r>
              <a:rPr lang="en-US" sz="2800" dirty="0"/>
              <a:t>of </a:t>
            </a:r>
            <a:r>
              <a:rPr lang="en-US" sz="2800" dirty="0" smtClean="0"/>
              <a:t>California</a:t>
            </a:r>
            <a:br>
              <a:rPr lang="en-US" sz="2800" dirty="0" smtClean="0"/>
            </a:br>
            <a:r>
              <a:rPr lang="en-US" sz="2800" dirty="0" smtClean="0"/>
              <a:t> 1930–1931</a:t>
            </a:r>
            <a:br>
              <a:rPr lang="en-US" sz="2800" dirty="0" smtClean="0"/>
            </a:br>
            <a:r>
              <a:rPr lang="en-US" sz="2800" dirty="0" smtClean="0"/>
              <a:t>Mural </a:t>
            </a:r>
            <a:r>
              <a:rPr lang="en-US" sz="2800" dirty="0"/>
              <a:t>on wall and ceiling at Pacific </a:t>
            </a:r>
            <a:r>
              <a:rPr lang="en-US" sz="2800" dirty="0" smtClean="0"/>
              <a:t>Stock </a:t>
            </a:r>
            <a:r>
              <a:rPr lang="en-US" sz="2800" dirty="0"/>
              <a:t>Exchange Tower, San Francisco</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546" b="3093"/>
          <a:stretch/>
        </p:blipFill>
        <p:spPr>
          <a:xfrm>
            <a:off x="5495238" y="0"/>
            <a:ext cx="5420412" cy="6851724"/>
          </a:xfrm>
          <a:prstGeom prst="rect">
            <a:avLst/>
          </a:prstGeom>
        </p:spPr>
      </p:pic>
    </p:spTree>
    <p:extLst>
      <p:ext uri="{BB962C8B-B14F-4D97-AF65-F5344CB8AC3E}">
        <p14:creationId xmlns:p14="http://schemas.microsoft.com/office/powerpoint/2010/main" val="18561253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8.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4&quot;/&gt;&lt;property id=&quot;20307&quot; value=&quot;257&quot;/&gt;&lt;/object&gt;&lt;object type=&quot;3&quot; unique_id=&quot;10050&quot;&gt;&lt;property id=&quot;20148&quot; value=&quot;5&quot;/&gt;&lt;property id=&quot;20300&quot; value=&quot;Slide 15 - &amp;quot;Burbank’s Childhood Home Lancaster, Massachusetts&amp;quot;&quot;/&gt;&lt;property id=&quot;20307&quot; value=&quot;281&quot;/&gt;&lt;/object&gt;&lt;object type=&quot;3&quot; unique_id=&quot;10053&quot;&gt;&lt;property id=&quot;20148&quot; value=&quot;5&quot;/&gt;&lt;property id=&quot;20300&quot; value=&quot;Slide 16 - &amp;quot;Burbank Grows up  9, 14, 17&amp;quot;&quot;/&gt;&lt;property id=&quot;20307&quot; value=&quot;283&quot;/&gt;&lt;/object&gt;&lt;object type=&quot;3&quot; unique_id=&quot;10054&quot;&gt;&lt;property id=&quot;20148&quot; value=&quot;5&quot;/&gt;&lt;property id=&quot;20300&quot; value=&quot;Slide 17&quot;/&gt;&lt;property id=&quot;20307&quot; value=&quot;284&quot;/&gt;&lt;/object&gt;&lt;object type=&quot;3&quot; unique_id=&quot;10055&quot;&gt;&lt;property id=&quot;20148&quot; value=&quot;5&quot;/&gt;&lt;property id=&quot;20300&quot; value=&quot;Slide 21 - &amp;quot;James J.H. Gregory, Purchaser of the Burbank Potato ($150)&amp;quot;&quot;/&gt;&lt;property id=&quot;20307&quot; value=&quot;285&quot;/&gt;&lt;/object&gt;&lt;object type=&quot;3&quot; unique_id=&quot;10057&quot;&gt;&lt;property id=&quot;20148&quot; value=&quot;5&quot;/&gt;&lt;property id=&quot;20300&quot; value=&quot;Slide 24 - &amp;quot;Burbank’s first advertisement&amp;quot;&quot;/&gt;&lt;property id=&quot;20307&quot; value=&quot;287&quot;/&gt;&lt;/object&gt;&lt;object type=&quot;3&quot; unique_id=&quot;10585&quot;&gt;&lt;property id=&quot;20148&quot; value=&quot;5&quot;/&gt;&lt;property id=&quot;20300&quot; value=&quot;Slide 38 - &amp;quot;Burbank, Hugo de Vries, George Shull, 1907&amp;quot;&quot;/&gt;&lt;property id=&quot;20307&quot; value=&quot;296&quot;/&gt;&lt;/object&gt;&lt;object type=&quot;3&quot; unique_id=&quot;10586&quot;&gt;&lt;property id=&quot;20148&quot; value=&quot;5&quot;/&gt;&lt;property id=&quot;20300&quot; value=&quot;Slide 22 - &amp;quot;Santa Rosa, California&amp;quot;&quot;/&gt;&lt;property id=&quot;20307&quot; value=&quot;297&quot;/&gt;&lt;/object&gt;&lt;object type=&quot;3&quot; unique_id=&quot;10590&quot;&gt;&lt;property id=&quot;20148&quot; value=&quot;5&quot;/&gt;&lt;property id=&quot;20300&quot; value=&quot;Slide 28&quot;/&gt;&lt;property id=&quot;20307&quot; value=&quot;301&quot;/&gt;&lt;/object&gt;&lt;object type=&quot;3&quot; unique_id=&quot;10594&quot;&gt;&lt;property id=&quot;20148&quot; value=&quot;5&quot;/&gt;&lt;property id=&quot;20300&quot; value=&quot;Slide 36&quot;/&gt;&lt;property id=&quot;20307&quot; value=&quot;305&quot;/&gt;&lt;/object&gt;&lt;object type=&quot;3&quot; unique_id=&quot;10595&quot;&gt;&lt;property id=&quot;20148&quot; value=&quot;5&quot;/&gt;&lt;property id=&quot;20300&quot; value=&quot;Slide 5 - &amp;quot;1940 Famous Americans Series&amp;quot;&quot;/&gt;&lt;property id=&quot;20307&quot; value=&quot;306&quot;/&gt;&lt;/object&gt;&lt;object type=&quot;3&quot; unique_id=&quot;10599&quot;&gt;&lt;property id=&quot;20148&quot; value=&quot;5&quot;/&gt;&lt;property id=&quot;20300&quot; value=&quot;Slide 6 - &amp;quot;Thomas Edison, Luther Burbank, and Henry Ford  1915&amp;quot;&quot;/&gt;&lt;property id=&quot;20307&quot; value=&quot;310&quot;/&gt;&lt;/object&gt;&lt;object type=&quot;3&quot; unique_id=&quot;10607&quot;&gt;&lt;property id=&quot;20148&quot; value=&quot;5&quot;/&gt;&lt;property id=&quot;20300&quot; value=&quot;Slide 23 - &amp;quot;Burbank Nursery Plan Book  1881–1882&amp;quot;&quot;/&gt;&lt;property id=&quot;20307&quot; value=&quot;316&quot;/&gt;&lt;/object&gt;&lt;object type=&quot;3&quot; unique_id=&quot;11811&quot;&gt;&lt;property id=&quot;20148&quot; value=&quot;5&quot;/&gt;&lt;property id=&quot;20300&quot; value=&quot;Slide 7 - &amp;quot;Luther Burbank: The High Priest of Horticulture who has worked marvels in transforming and improving plant life and&quot;/&gt;&lt;property id=&quot;20307&quot; value=&quot;330&quot;/&gt;&lt;/object&gt;&lt;object type=&quot;3&quot; unique_id=&quot;11812&quot;&gt;&lt;property id=&quot;20148&quot; value=&quot;5&quot;/&gt;&lt;property id=&quot;20300&quot; value=&quot;Slide 29&quot;/&gt;&lt;property id=&quot;20307&quot; value=&quot;331&quot;/&gt;&lt;/object&gt;&lt;object type=&quot;3&quot; unique_id=&quot;13378&quot;&gt;&lt;property id=&quot;20148&quot; value=&quot;5&quot;/&gt;&lt;property id=&quot;20300&quot; value=&quot;Slide 8 - &amp;quot;Freda Kahlo, 1931&amp;quot;&quot;/&gt;&lt;property id=&quot;20307&quot; value=&quot;335&quot;/&gt;&lt;/object&gt;&lt;object type=&quot;3&quot; unique_id=&quot;13379&quot;&gt;&lt;property id=&quot;20148&quot; value=&quot;5&quot;/&gt;&lt;property id=&quot;20300&quot; value=&quot;Slide 11 - &amp;quot;Helen Keller and Luther Burbank, 1925&amp;quot;&quot;/&gt;&lt;property id=&quot;20307&quot; value=&quot;336&quot;/&gt;&lt;/object&gt;&lt;object type=&quot;3&quot; unique_id=&quot;13380&quot;&gt;&lt;property id=&quot;20148&quot; value=&quot;5&quot;/&gt;&lt;property id=&quot;20300&quot; value=&quot;Slide 12 - &amp;quot;Burbank Received Several Hundred Awards&amp;quot;&quot;/&gt;&lt;property id=&quot;20307&quot; value=&quot;337&quot;/&gt;&lt;/object&gt;&lt;object type=&quot;3&quot; unique_id=&quot;13381&quot;&gt;&lt;property id=&quot;20148&quot; value=&quot;5&quot;/&gt;&lt;property id=&quot;20300&quot; value=&quot;Slide 13 - &amp;quot;Grace Cathedral, San Francisco&amp;quot;&quot;/&gt;&lt;property id=&quot;20307&quot; value=&quot;338&quot;/&gt;&lt;/object&gt;&lt;object type=&quot;3&quot; unique_id=&quot;13382&quot;&gt;&lt;property id=&quot;20148&quot; value=&quot;5&quot;/&gt;&lt;property id=&quot;20300&quot; value=&quot;Slide 14 - &amp;quot;Jane S. Smith&amp;quot;&quot;/&gt;&lt;property id=&quot;20307&quot; value=&quot;339&quot;/&gt;&lt;/object&gt;&lt;object type=&quot;3&quot; unique_id=&quot;13383&quot;&gt;&lt;property id=&quot;20148&quot; value=&quot;5&quot;/&gt;&lt;property id=&quot;20300&quot; value=&quot;Slide 18&quot;/&gt;&lt;property id=&quot;20307&quot; value=&quot;340&quot;/&gt;&lt;/object&gt;&lt;object type=&quot;3&quot; unique_id=&quot;13384&quot;&gt;&lt;property id=&quot;20148&quot; value=&quot;5&quot;/&gt;&lt;property id=&quot;20300&quot; value=&quot;Slide 19 - &amp;quot;Burbank Golden Jubilee Celebration 1923&amp;quot;&quot;/&gt;&lt;property id=&quot;20307&quot; value=&quot;341&quot;/&gt;&lt;/object&gt;&lt;object type=&quot;3&quot; unique_id=&quot;13385&quot;&gt;&lt;property id=&quot;20148&quot; value=&quot;5&quot;/&gt;&lt;property id=&quot;20300&quot; value=&quot;Slide 26&quot;/&gt;&lt;property id=&quot;20307&quot; value=&quot;343&quot;/&gt;&lt;/object&gt;&lt;object type=&quot;3&quot; unique_id=&quot;13388&quot;&gt;&lt;property id=&quot;20148&quot; value=&quot;5&quot;/&gt;&lt;property id=&quot;20300&quot; value=&quot;Slide 20 - &amp;quot;Burbank seedling #15, 1873&amp;quot;&quot;/&gt;&lt;property id=&quot;20307&quot; value=&quot;345&quot;/&gt;&lt;/object&gt;&lt;object type=&quot;3&quot; unique_id=&quot;13389&quot;&gt;&lt;property id=&quot;20148&quot; value=&quot;5&quot;/&gt;&lt;property id=&quot;20300&quot; value=&quot;Slide 25&quot;/&gt;&lt;property id=&quot;20307&quot; value=&quot;346&quot;/&gt;&lt;/object&gt;&lt;object type=&quot;3&quot; unique_id=&quot;13391&quot;&gt;&lt;property id=&quot;20148&quot; value=&quot;5&quot;/&gt;&lt;property id=&quot;20300&quot; value=&quot;Slide 27 - &amp;quot;1893&amp;quot;&quot;/&gt;&lt;property id=&quot;20307&quot; value=&quot;348&quot;/&gt;&lt;/object&gt;&lt;object type=&quot;3&quot; unique_id=&quot;13392&quot;&gt;&lt;property id=&quot;20148&quot; value=&quot;5&quot;/&gt;&lt;property id=&quot;20300&quot; value=&quot;Slide 30 - &amp;quot;Hybrid Walnut&amp;quot;&quot;/&gt;&lt;property id=&quot;20307&quot; value=&quot;349&quot;/&gt;&lt;/object&gt;&lt;object type=&quot;3&quot; unique_id=&quot;13393&quot;&gt;&lt;property id=&quot;20148&quot; value=&quot;5&quot;/&gt;&lt;property id=&quot;20300&quot; value=&quot;Slide 31 - &amp;quot;Satsuma Plums&amp;quot;&quot;/&gt;&lt;property id=&quot;20307&quot; value=&quot;350&quot;/&gt;&lt;/object&gt;&lt;object type=&quot;3&quot; unique_id=&quot;13394&quot;&gt;&lt;property id=&quot;20148&quot; value=&quot;5&quot;/&gt;&lt;property id=&quot;20300&quot; value=&quot;Slide 32 - &amp;quot;Japanese Plum Kelsey and Satsuma&amp;quot;&quot;/&gt;&lt;property id=&quot;20307&quot; value=&quot;351&quot;/&gt;&lt;/object&gt;&lt;object type=&quot;3&quot; unique_id=&quot;13395&quot;&gt;&lt;property id=&quot;20148&quot; value=&quot;5&quot;/&gt;&lt;property id=&quot;20300&quot; value=&quot;Slide 33 - &amp;quot;Thornless Cactus&amp;quot;&quot;/&gt;&lt;property id=&quot;20307&quot; value=&quot;352&quot;/&gt;&lt;/object&gt;&lt;object type=&quot;3&quot; unique_id=&quot;13396&quot;&gt;&lt;property id=&quot;20148&quot; value=&quot;5&quot;/&gt;&lt;property id=&quot;20300&quot; value=&quot;Slide 34 - &amp;quot;Sunberry (Wonderberry), Solanum hybrid&amp;quot;&quot;/&gt;&lt;property id=&quot;20307&quot; value=&quot;353&quot;/&gt;&lt;/object&gt;&lt;object type=&quot;3&quot; unique_id=&quot;13397&quot;&gt;&lt;property id=&quot;20148&quot; value=&quot;5&quot;/&gt;&lt;property id=&quot;20300&quot; value=&quot;Slide 35 - &amp;quot;Luther Burbank: His Methods and Discoveries 1914–1915&amp;quot;&quot;/&gt;&lt;property id=&quot;20307&quot; value=&quot;354&quot;/&gt;&lt;/object&gt;&lt;object type=&quot;3&quot; unique_id=&quot;13878&quot;&gt;&lt;property id=&quot;20148&quot; value=&quot;5&quot;/&gt;&lt;property id=&quot;20300&quot; value=&quot;Slide 9 - &amp;quot;Diego Rivera Allegory of California  1930–1931 Mural on wall and ceiling at Pacific Stock Exchange Tower, San Franc&quot;/&gt;&lt;property id=&quot;20307&quot; value=&quot;355&quot;/&gt;&lt;/object&gt;&lt;object type=&quot;3&quot; unique_id=&quot;13879&quot;&gt;&lt;property id=&quot;20148&quot; value=&quot;5&quot;/&gt;&lt;property id=&quot;20300&quot; value=&quot;Slide 10 - &amp;quot;Burbank’s garden shovel, 1928, Ford Museum&amp;quot;&quot;/&gt;&lt;property id=&quot;20307&quot; value=&quot;356&quot;/&gt;&lt;/object&gt;&lt;object type=&quot;3&quot; unique_id=&quot;14204&quot;&gt;&lt;property id=&quot;20148&quot; value=&quot;5&quot;/&gt;&lt;property id=&quot;20300&quot; value=&quot;Slide 37 - &amp;quot;Charles Darwin &amp;quot;&quot;/&gt;&lt;property id=&quot;20307&quot; value=&quot;357&quot;/&gt;&lt;/object&gt;&lt;object type=&quot;3&quot; unique_id=&quot;14205&quot;&gt;&lt;property id=&quot;20148&quot; value=&quot;5&quot;/&gt;&lt;property id=&quot;20300&quot; value=&quot;Slide 39 - &amp;quot;Burbank Quotes&amp;quot;&quot;/&gt;&lt;property id=&quot;20307&quot; value=&quot;358&quot;/&gt;&lt;/object&gt;&lt;object type=&quot;3&quot; unique_id=&quot;14206&quot;&gt;&lt;property id=&quot;20148&quot; value=&quot;5&quot;/&gt;&lt;property id=&quot;20300&quot; value=&quot;Slide 40&quot;/&gt;&lt;property id=&quot;20307&quot; value=&quot;359&quot;/&gt;&lt;/object&gt;&lt;object type=&quot;3&quot; unique_id=&quot;14207&quot;&gt;&lt;property id=&quot;20148&quot; value=&quot;5&quot;/&gt;&lt;property id=&quot;20300&quot; value=&quot;Slide 41&quot;/&gt;&lt;property id=&quot;20307&quot; value=&quot;360&quot;/&gt;&lt;/object&gt;&lt;object type=&quot;3&quot; unique_id=&quot;14382&quot;&gt;&lt;property id=&quot;20148&quot; value=&quot;5&quot;/&gt;&lt;property id=&quot;20300&quot; value=&quot;Slide 45&quot;/&gt;&lt;property id=&quot;20307&quot; value=&quot;361&quot;/&gt;&lt;/object&gt;&lt;object type=&quot;3&quot; unique_id=&quot;14555&quot;&gt;&lt;property id=&quot;20148&quot; value=&quot;5&quot;/&gt;&lt;property id=&quot;20300&quot; value=&quot;Slide 42&quot;/&gt;&lt;property id=&quot;20307&quot; value=&quot;363&quot;/&gt;&lt;/object&gt;&lt;object type=&quot;3&quot; unique_id=&quot;15001&quot;&gt;&lt;property id=&quot;20148&quot; value=&quot;5&quot;/&gt;&lt;property id=&quot;20300&quot; value=&quot;Slide 2 - &amp;quot;Contributions of Luther Burbank:  Plant Breeding Artist and Legend&amp;quot;&quot;/&gt;&lt;property id=&quot;20307&quot; value=&quot;366&quot;/&gt;&lt;/object&gt;&lt;object type=&quot;3&quot; unique_id=&quot;15366&quot;&gt;&lt;property id=&quot;20148&quot; value=&quot;5&quot;/&gt;&lt;property id=&quot;20300&quot; value=&quot;Slide 3&quot;/&gt;&lt;property id=&quot;20307&quot; value=&quot;367&quot;/&gt;&lt;/object&gt;&lt;object type=&quot;3&quot; unique_id=&quot;15367&quot;&gt;&lt;property id=&quot;20148&quot; value=&quot;5&quot;/&gt;&lt;property id=&quot;20300&quot; value=&quot;Slide 43 - &amp;quot;Burbank the Horticulturist&amp;quot;&quot;/&gt;&lt;property id=&quot;20307&quot; value=&quot;370&quot;/&gt;&lt;/object&gt;&lt;object type=&quot;3&quot; unique_id=&quot;15368&quot;&gt;&lt;property id=&quot;20148&quot; value=&quot;5&quot;/&gt;&lt;property id=&quot;20300&quot; value=&quot;Slide 44 - &amp;quot;Burbank the Plant Breeder&amp;quot;&quot;/&gt;&lt;property id=&quot;20307&quot; value=&quot;369&quot;/&gt;&lt;/object&gt;&lt;object type=&quot;3&quot; unique_id=&quot;15562&quot;&gt;&lt;property id=&quot;20148&quot; value=&quot;5&quot;/&gt;&lt;property id=&quot;20300&quot; value=&quot;Slide 1 - &amp;quot;Workshop: History of Horticultural Science Working Group&amp;quot;&quot;/&gt;&lt;property id=&quot;20307&quot; value=&quot;371&quot;/&gt;&lt;/object&gt;&lt;object type=&quot;3&quot; unique_id=&quot;15563&quot;&gt;&lt;property id=&quot;20148&quot; value=&quot;5&quot;/&gt;&lt;property id=&quot;20300&quot; value=&quot;Slide 46&quot;/&gt;&lt;property id=&quot;20307&quot; value=&quot;372&quot;/&gt;&lt;/object&gt;&lt;/object&gt;&lt;/object&gt;&lt;/database&gt;"/>
  <p:tag name="SECTOMILLISECCONVERTED" val="1"/>
</p:tagLst>
</file>

<file path=ppt/theme/theme1.xml><?xml version="1.0" encoding="utf-8"?>
<a:theme xmlns:a="http://schemas.openxmlformats.org/drawingml/2006/main" name="Aastore">
  <a:themeElements>
    <a:clrScheme name="">
      <a:dk1>
        <a:srgbClr val="081D58"/>
      </a:dk1>
      <a:lt1>
        <a:srgbClr val="FAFD00"/>
      </a:lt1>
      <a:dk2>
        <a:srgbClr val="00279F"/>
      </a:dk2>
      <a:lt2>
        <a:srgbClr val="FAFD00"/>
      </a:lt2>
      <a:accent1>
        <a:srgbClr val="618FFD"/>
      </a:accent1>
      <a:accent2>
        <a:srgbClr val="00AE00"/>
      </a:accent2>
      <a:accent3>
        <a:srgbClr val="AAACCD"/>
      </a:accent3>
      <a:accent4>
        <a:srgbClr val="D6D800"/>
      </a:accent4>
      <a:accent5>
        <a:srgbClr val="B7C6FE"/>
      </a:accent5>
      <a:accent6>
        <a:srgbClr val="009D00"/>
      </a:accent6>
      <a:hlink>
        <a:srgbClr val="FC0128"/>
      </a:hlink>
      <a:folHlink>
        <a:srgbClr val="CECECE"/>
      </a:folHlink>
    </a:clrScheme>
    <a:fontScheme name="Aasto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asto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sto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sto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sto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sto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sto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sto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1878259</TotalTime>
  <Pages>18</Pages>
  <Words>1091</Words>
  <Application>Microsoft Office PowerPoint</Application>
  <PresentationFormat>Widescreen</PresentationFormat>
  <Paragraphs>190</Paragraphs>
  <Slides>46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 New Roman</vt:lpstr>
      <vt:lpstr>Aastore</vt:lpstr>
      <vt:lpstr>Workshop: History of Horticultural Science Working Group</vt:lpstr>
      <vt:lpstr>Contributions of Luther Burbank:  Plant Breeding Artist and Legend</vt:lpstr>
      <vt:lpstr>PowerPoint Presentation</vt:lpstr>
      <vt:lpstr>PowerPoint Presentation</vt:lpstr>
      <vt:lpstr>1940 Famous Americans Series</vt:lpstr>
      <vt:lpstr>Thomas Edison, Luther Burbank, and Henry Ford  1915</vt:lpstr>
      <vt:lpstr>Luther Burbank: The High Priest of Horticulture who has worked marvels in transforming and improving plant life and products. Cover of Success Magazine, July 1905</vt:lpstr>
      <vt:lpstr>Freda Kahlo, 1931</vt:lpstr>
      <vt:lpstr>Diego Rivera Allegory of California  1930–1931 Mural on wall and ceiling at Pacific Stock Exchange Tower, San Francisco</vt:lpstr>
      <vt:lpstr>Burbank’s garden shovel, 1928, Ford Museum</vt:lpstr>
      <vt:lpstr>Helen Keller and Luther Burbank, 1925</vt:lpstr>
      <vt:lpstr>Burbank Received Several Hundred Awards</vt:lpstr>
      <vt:lpstr>Grace Cathedral, San Francisco</vt:lpstr>
      <vt:lpstr>Jane S. Smith</vt:lpstr>
      <vt:lpstr>Burbank’s Childhood Home Lancaster, Massachusetts</vt:lpstr>
      <vt:lpstr>Burbank Grows up  9, 14, 17</vt:lpstr>
      <vt:lpstr>PowerPoint Presentation</vt:lpstr>
      <vt:lpstr>PowerPoint Presentation</vt:lpstr>
      <vt:lpstr>Burbank Golden Jubilee Celebration 1923</vt:lpstr>
      <vt:lpstr>Burbank seedling #15, 1873</vt:lpstr>
      <vt:lpstr>James J.H. Gregory, Purchaser of the Burbank Potato ($150)</vt:lpstr>
      <vt:lpstr>Santa Rosa, California</vt:lpstr>
      <vt:lpstr>Burbank Nursery Plan Book  1881–1882</vt:lpstr>
      <vt:lpstr>Burbank’s first advertisement</vt:lpstr>
      <vt:lpstr>PowerPoint Presentation</vt:lpstr>
      <vt:lpstr>PowerPoint Presentation</vt:lpstr>
      <vt:lpstr>1893</vt:lpstr>
      <vt:lpstr>PowerPoint Presentation</vt:lpstr>
      <vt:lpstr>PowerPoint Presentation</vt:lpstr>
      <vt:lpstr>Hybrid Walnut</vt:lpstr>
      <vt:lpstr>Satsuma Plums</vt:lpstr>
      <vt:lpstr>Japanese Plum Kelsey and Satsuma</vt:lpstr>
      <vt:lpstr>Thornless Cactus</vt:lpstr>
      <vt:lpstr>Sunberry (Wonderberry), Solanum hybrid</vt:lpstr>
      <vt:lpstr>Luther Burbank: His Methods and Discoveries 1914–1915</vt:lpstr>
      <vt:lpstr>PowerPoint Presentation</vt:lpstr>
      <vt:lpstr>Charles Darwin </vt:lpstr>
      <vt:lpstr>Burbank, Hugo de Vries, George Shull, 1907</vt:lpstr>
      <vt:lpstr>Burbank Quotes</vt:lpstr>
      <vt:lpstr>PowerPoint Presentation</vt:lpstr>
      <vt:lpstr>PowerPoint Presentation</vt:lpstr>
      <vt:lpstr>PowerPoint Presentation</vt:lpstr>
      <vt:lpstr>Burbank the Horticulturist</vt:lpstr>
      <vt:lpstr>Burbank the Plant Breeder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horticulture in the 21st century</dc:title>
  <dc:subject/>
  <dc:creator>Anna Whipkey</dc:creator>
  <cp:keywords/>
  <dc:description/>
  <cp:lastModifiedBy>Whipkey, Anna L</cp:lastModifiedBy>
  <cp:revision>109</cp:revision>
  <cp:lastPrinted>2013-06-18T17:18:12Z</cp:lastPrinted>
  <dcterms:created xsi:type="dcterms:W3CDTF">1997-02-14T09:15:24Z</dcterms:created>
  <dcterms:modified xsi:type="dcterms:W3CDTF">2014-05-01T17:25:53Z</dcterms:modified>
</cp:coreProperties>
</file>